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"/>
  <Default Extension="wdp" ContentType="image/vnd.ms-photo"/>
  <Default Extension="bin" ContentType="application/vnd.openxmlformats-officedocument.presentationml.printerSettings"/>
  <Default Extension="wmf" ContentType="image/x-wmf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85" r:id="rId2"/>
  </p:sldMasterIdLst>
  <p:notesMasterIdLst>
    <p:notesMasterId r:id="rId84"/>
  </p:notesMasterIdLst>
  <p:handoutMasterIdLst>
    <p:handoutMasterId r:id="rId85"/>
  </p:handoutMasterIdLst>
  <p:sldIdLst>
    <p:sldId id="391" r:id="rId3"/>
    <p:sldId id="447" r:id="rId4"/>
    <p:sldId id="270" r:id="rId5"/>
    <p:sldId id="459" r:id="rId6"/>
    <p:sldId id="460" r:id="rId7"/>
    <p:sldId id="448" r:id="rId8"/>
    <p:sldId id="449" r:id="rId9"/>
    <p:sldId id="458" r:id="rId10"/>
    <p:sldId id="461" r:id="rId11"/>
    <p:sldId id="385" r:id="rId12"/>
    <p:sldId id="452" r:id="rId13"/>
    <p:sldId id="285" r:id="rId14"/>
    <p:sldId id="428" r:id="rId15"/>
    <p:sldId id="519" r:id="rId16"/>
    <p:sldId id="520" r:id="rId17"/>
    <p:sldId id="521" r:id="rId18"/>
    <p:sldId id="522" r:id="rId19"/>
    <p:sldId id="457" r:id="rId20"/>
    <p:sldId id="427" r:id="rId21"/>
    <p:sldId id="465" r:id="rId22"/>
    <p:sldId id="466" r:id="rId23"/>
    <p:sldId id="467" r:id="rId24"/>
    <p:sldId id="471" r:id="rId25"/>
    <p:sldId id="469" r:id="rId26"/>
    <p:sldId id="472" r:id="rId27"/>
    <p:sldId id="475" r:id="rId28"/>
    <p:sldId id="501" r:id="rId29"/>
    <p:sldId id="513" r:id="rId30"/>
    <p:sldId id="295" r:id="rId31"/>
    <p:sldId id="489" r:id="rId32"/>
    <p:sldId id="495" r:id="rId33"/>
    <p:sldId id="498" r:id="rId34"/>
    <p:sldId id="490" r:id="rId35"/>
    <p:sldId id="477" r:id="rId36"/>
    <p:sldId id="499" r:id="rId37"/>
    <p:sldId id="500" r:id="rId38"/>
    <p:sldId id="479" r:id="rId39"/>
    <p:sldId id="484" r:id="rId40"/>
    <p:sldId id="483" r:id="rId41"/>
    <p:sldId id="497" r:id="rId42"/>
    <p:sldId id="510" r:id="rId43"/>
    <p:sldId id="302" r:id="rId44"/>
    <p:sldId id="515" r:id="rId45"/>
    <p:sldId id="328" r:id="rId46"/>
    <p:sldId id="512" r:id="rId47"/>
    <p:sldId id="493" r:id="rId48"/>
    <p:sldId id="494" r:id="rId49"/>
    <p:sldId id="502" r:id="rId50"/>
    <p:sldId id="503" r:id="rId51"/>
    <p:sldId id="514" r:id="rId52"/>
    <p:sldId id="496" r:id="rId53"/>
    <p:sldId id="517" r:id="rId54"/>
    <p:sldId id="518" r:id="rId55"/>
    <p:sldId id="516" r:id="rId56"/>
    <p:sldId id="508" r:id="rId57"/>
    <p:sldId id="432" r:id="rId58"/>
    <p:sldId id="507" r:id="rId59"/>
    <p:sldId id="492" r:id="rId60"/>
    <p:sldId id="348" r:id="rId61"/>
    <p:sldId id="436" r:id="rId62"/>
    <p:sldId id="438" r:id="rId63"/>
    <p:sldId id="288" r:id="rId64"/>
    <p:sldId id="473" r:id="rId65"/>
    <p:sldId id="290" r:id="rId66"/>
    <p:sldId id="443" r:id="rId67"/>
    <p:sldId id="434" r:id="rId68"/>
    <p:sldId id="455" r:id="rId69"/>
    <p:sldId id="424" r:id="rId70"/>
    <p:sldId id="425" r:id="rId71"/>
    <p:sldId id="426" r:id="rId72"/>
    <p:sldId id="444" r:id="rId73"/>
    <p:sldId id="445" r:id="rId74"/>
    <p:sldId id="376" r:id="rId75"/>
    <p:sldId id="327" r:id="rId76"/>
    <p:sldId id="423" r:id="rId77"/>
    <p:sldId id="411" r:id="rId78"/>
    <p:sldId id="379" r:id="rId79"/>
    <p:sldId id="414" r:id="rId80"/>
    <p:sldId id="442" r:id="rId81"/>
    <p:sldId id="323" r:id="rId82"/>
    <p:sldId id="523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40"/>
    <a:srgbClr val="C0C811"/>
    <a:srgbClr val="FF0000"/>
    <a:srgbClr val="B3B3B3"/>
    <a:srgbClr val="996633"/>
    <a:srgbClr val="000000"/>
    <a:srgbClr val="ACAC01"/>
    <a:srgbClr val="666666"/>
    <a:srgbClr val="FFFFFF"/>
    <a:srgbClr val="006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4" autoAdjust="0"/>
    <p:restoredTop sz="98549" autoAdjust="0"/>
  </p:normalViewPr>
  <p:slideViewPr>
    <p:cSldViewPr snapToGrid="0">
      <p:cViewPr varScale="1">
        <p:scale>
          <a:sx n="80" d="100"/>
          <a:sy n="80" d="100"/>
        </p:scale>
        <p:origin x="-3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4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notesMaster" Target="notesMasters/notesMaster1.xml"/><Relationship Id="rId85" Type="http://schemas.openxmlformats.org/officeDocument/2006/relationships/handoutMaster" Target="handoutMasters/handout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4" Type="http://schemas.openxmlformats.org/officeDocument/2006/relationships/image" Target="../media/image54.wmf"/><Relationship Id="rId5" Type="http://schemas.openxmlformats.org/officeDocument/2006/relationships/image" Target="../media/image55.wmf"/><Relationship Id="rId6" Type="http://schemas.openxmlformats.org/officeDocument/2006/relationships/image" Target="../media/image56.wmf"/><Relationship Id="rId7" Type="http://schemas.openxmlformats.org/officeDocument/2006/relationships/image" Target="../media/image57.emf"/><Relationship Id="rId8" Type="http://schemas.openxmlformats.org/officeDocument/2006/relationships/image" Target="../media/image58.wmf"/><Relationship Id="rId9" Type="http://schemas.openxmlformats.org/officeDocument/2006/relationships/image" Target="../media/image59.emf"/><Relationship Id="rId1" Type="http://schemas.openxmlformats.org/officeDocument/2006/relationships/image" Target="../media/image51.emf"/><Relationship Id="rId2" Type="http://schemas.openxmlformats.org/officeDocument/2006/relationships/image" Target="../media/image5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Relationship Id="rId2" Type="http://schemas.openxmlformats.org/officeDocument/2006/relationships/image" Target="../media/image7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Relationship Id="rId2" Type="http://schemas.openxmlformats.org/officeDocument/2006/relationships/image" Target="../media/image7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110F9-89B2-7E49-9B9A-68A2C4965F36}" type="datetimeFigureOut">
              <a:rPr lang="en-US" smtClean="0"/>
              <a:t>5/5/17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6328A-7438-5B4D-949F-B90783765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1736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30725-21BA-468C-A90A-1FF0FD00C13D}" type="datetimeFigureOut">
              <a:rPr lang="en-US" smtClean="0"/>
              <a:pPr/>
              <a:t>5/5/17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0919E-08DB-494A-92DE-33D76BF6C8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68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2977" y="4555810"/>
            <a:ext cx="6858000" cy="1696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0">
                <a:solidFill>
                  <a:srgbClr val="006937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US" dirty="0" smtClean="0"/>
          </a:p>
        </p:txBody>
      </p:sp>
      <p:sp>
        <p:nvSpPr>
          <p:cNvPr id="7" name="Rectangle 6"/>
          <p:cNvSpPr/>
          <p:nvPr userDrawn="1"/>
        </p:nvSpPr>
        <p:spPr>
          <a:xfrm>
            <a:off x="0" y="-691063"/>
            <a:ext cx="9144000" cy="2587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0000">
                <a:schemeClr val="accent3">
                  <a:lumMod val="75000"/>
                </a:schemeClr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06" y="1911509"/>
            <a:ext cx="7886700" cy="1910532"/>
          </a:xfrm>
        </p:spPr>
        <p:txBody>
          <a:bodyPr wrap="square">
            <a:normAutofit/>
          </a:bodyPr>
          <a:lstStyle>
            <a:lvl1pPr algn="ctr">
              <a:defRPr sz="4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BND-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6" y="97687"/>
            <a:ext cx="1965960" cy="196596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106002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8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4038" y="-20993"/>
            <a:ext cx="7942216" cy="6424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1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4038" y="-20993"/>
            <a:ext cx="9010738" cy="6424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97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08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CA54-E162-4E32-AC2A-E57911F6E5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8606" y="1911509"/>
            <a:ext cx="7886700" cy="1910532"/>
          </a:xfrm>
        </p:spPr>
        <p:txBody>
          <a:bodyPr wrap="square">
            <a:normAutofit/>
          </a:bodyPr>
          <a:lstStyle>
            <a:lvl1pPr algn="ctr">
              <a:defRPr sz="4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SBND-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6" y="97687"/>
            <a:ext cx="1965960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50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CA54-E162-4E32-AC2A-E57911F6E5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8606" y="1911509"/>
            <a:ext cx="7886700" cy="1910532"/>
          </a:xfrm>
        </p:spPr>
        <p:txBody>
          <a:bodyPr wrap="square">
            <a:normAutofit/>
          </a:bodyPr>
          <a:lstStyle>
            <a:lvl1pPr algn="ctr">
              <a:defRPr sz="4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50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The SBN Program at Fermilab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753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The SBN Program at Fermilab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203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The SBN Program at Fermilab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250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The SBN Program at Fermilab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678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The SBN Program at Fermilab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19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2977" y="4555810"/>
            <a:ext cx="6858000" cy="1696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0">
                <a:solidFill>
                  <a:srgbClr val="800000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US" dirty="0" smtClean="0"/>
          </a:p>
        </p:txBody>
      </p:sp>
      <p:sp>
        <p:nvSpPr>
          <p:cNvPr id="7" name="Rectangle 6"/>
          <p:cNvSpPr/>
          <p:nvPr userDrawn="1"/>
        </p:nvSpPr>
        <p:spPr>
          <a:xfrm>
            <a:off x="0" y="-691063"/>
            <a:ext cx="9144000" cy="2587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0000">
                <a:schemeClr val="accent3">
                  <a:lumMod val="75000"/>
                </a:schemeClr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06" y="1911509"/>
            <a:ext cx="7886700" cy="1910532"/>
          </a:xfrm>
        </p:spPr>
        <p:txBody>
          <a:bodyPr wrap="square">
            <a:normAutofit/>
          </a:bodyPr>
          <a:lstStyle>
            <a:lvl1pPr algn="ctr">
              <a:defRPr sz="4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035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The SBN Program at Fermilab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4998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The SBN Program at Fermilab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5735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The SBN Program at Fermilab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2446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The SBN Program at Fermilab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0692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The SBN Program at Fermilab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4261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The SBN Program at Fermilab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7497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idx="1" hasCustomPrompt="1"/>
          </p:nvPr>
        </p:nvSpPr>
        <p:spPr>
          <a:xfrm>
            <a:off x="49442" y="1150904"/>
            <a:ext cx="9040102" cy="5221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 i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itle Placeholder 13"/>
          <p:cNvSpPr>
            <a:spLocks noGrp="1"/>
          </p:cNvSpPr>
          <p:nvPr>
            <p:ph type="title"/>
          </p:nvPr>
        </p:nvSpPr>
        <p:spPr>
          <a:xfrm>
            <a:off x="64038" y="-1"/>
            <a:ext cx="7908612" cy="6424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8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idx="1" hasCustomPrompt="1"/>
          </p:nvPr>
        </p:nvSpPr>
        <p:spPr>
          <a:xfrm>
            <a:off x="49442" y="715248"/>
            <a:ext cx="9040102" cy="561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 i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itle Placeholder 13"/>
          <p:cNvSpPr>
            <a:spLocks noGrp="1"/>
          </p:cNvSpPr>
          <p:nvPr>
            <p:ph type="title"/>
          </p:nvPr>
        </p:nvSpPr>
        <p:spPr>
          <a:xfrm>
            <a:off x="64038" y="-20993"/>
            <a:ext cx="9018122" cy="6424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33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idx="1" hasCustomPrompt="1"/>
          </p:nvPr>
        </p:nvSpPr>
        <p:spPr>
          <a:xfrm>
            <a:off x="49442" y="1150904"/>
            <a:ext cx="9040102" cy="5221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9184" indent="-329184">
              <a:buFont typeface="+mj-lt"/>
              <a:buAutoNum type="arabicPeriod"/>
              <a:defRPr/>
            </a:lvl1pPr>
            <a:lvl3pPr>
              <a:defRPr i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itle Placeholder 13"/>
          <p:cNvSpPr>
            <a:spLocks noGrp="1"/>
          </p:cNvSpPr>
          <p:nvPr>
            <p:ph type="title"/>
          </p:nvPr>
        </p:nvSpPr>
        <p:spPr>
          <a:xfrm>
            <a:off x="64038" y="-1"/>
            <a:ext cx="7908612" cy="6424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0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idx="1" hasCustomPrompt="1"/>
          </p:nvPr>
        </p:nvSpPr>
        <p:spPr>
          <a:xfrm>
            <a:off x="49442" y="715248"/>
            <a:ext cx="9040102" cy="5649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9184" indent="-329184">
              <a:buFont typeface="+mj-lt"/>
              <a:buAutoNum type="arabicPeriod"/>
              <a:defRPr/>
            </a:lvl1pPr>
            <a:lvl3pPr>
              <a:defRPr i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itle Placeholder 13"/>
          <p:cNvSpPr>
            <a:spLocks noGrp="1"/>
          </p:cNvSpPr>
          <p:nvPr>
            <p:ph type="title"/>
          </p:nvPr>
        </p:nvSpPr>
        <p:spPr>
          <a:xfrm>
            <a:off x="64038" y="-20993"/>
            <a:ext cx="9010738" cy="6424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32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4038" y="-20993"/>
            <a:ext cx="7942216" cy="6424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228599" y="1120424"/>
            <a:ext cx="4154451" cy="52373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4690871" y="1138712"/>
            <a:ext cx="4165139" cy="52190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8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4038" y="-20993"/>
            <a:ext cx="9018122" cy="6424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228599" y="714303"/>
            <a:ext cx="4154451" cy="56065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4690871" y="717823"/>
            <a:ext cx="4165139" cy="5602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4037" y="-20993"/>
            <a:ext cx="7929765" cy="6424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28600" y="1122184"/>
            <a:ext cx="4199406" cy="52798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697732" y="1140472"/>
            <a:ext cx="4203232" cy="2441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/>
          </p:nvPr>
        </p:nvSpPr>
        <p:spPr>
          <a:xfrm>
            <a:off x="4700015" y="3773944"/>
            <a:ext cx="4200949" cy="26280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4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3" Type="http://schemas.openxmlformats.org/officeDocument/2006/relationships/image" Target="../media/image3.gif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59" y="6634623"/>
            <a:ext cx="2087605" cy="2486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48707" y="6609231"/>
            <a:ext cx="4851202" cy="284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2841" y="6574481"/>
            <a:ext cx="804964" cy="3242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800000"/>
                </a:solidFill>
              </a:defRPr>
            </a:lvl1pPr>
          </a:lstStyle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4037" y="-20993"/>
            <a:ext cx="9003871" cy="6424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72147" y="850169"/>
            <a:ext cx="8982191" cy="5500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 </a:t>
            </a:r>
          </a:p>
          <a:p>
            <a:pPr lvl="1"/>
            <a:r>
              <a:rPr lang="en-US" dirty="0" smtClean="0"/>
              <a:t>Second level 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 flipV="1">
            <a:off x="0" y="6654800"/>
            <a:ext cx="9144000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99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8" r:id="rId2"/>
    <p:sldLayoutId id="2147483665" r:id="rId3"/>
    <p:sldLayoutId id="2147483679" r:id="rId4"/>
    <p:sldLayoutId id="2147483676" r:id="rId5"/>
    <p:sldLayoutId id="2147483680" r:id="rId6"/>
    <p:sldLayoutId id="2147483672" r:id="rId7"/>
    <p:sldLayoutId id="2147483681" r:id="rId8"/>
    <p:sldLayoutId id="2147483673" r:id="rId9"/>
    <p:sldLayoutId id="2147483674" r:id="rId10"/>
    <p:sldLayoutId id="2147483682" r:id="rId11"/>
    <p:sldLayoutId id="2147483684" r:id="rId12"/>
    <p:sldLayoutId id="2147483677" r:id="rId13"/>
    <p:sldLayoutId id="2147483683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E37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7472" marR="0" indent="-347472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600"/>
        </a:spcAft>
        <a:buClrTx/>
        <a:buSzPct val="87000"/>
        <a:buFont typeface="Wingdings" charset="2"/>
        <a:buChar char="q"/>
        <a:tabLst/>
        <a:defRPr sz="2600" b="0" kern="1200">
          <a:solidFill>
            <a:srgbClr val="1E376D"/>
          </a:solidFill>
          <a:latin typeface="+mn-lt"/>
          <a:ea typeface="+mn-ea"/>
          <a:cs typeface="+mn-cs"/>
        </a:defRPr>
      </a:lvl1pPr>
      <a:lvl2pPr marL="694944" marR="0" indent="-265176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600"/>
        </a:spcAft>
        <a:buClrTx/>
        <a:buSzPct val="125000"/>
        <a:buFont typeface="Arial"/>
        <a:buChar char="•"/>
        <a:tabLst/>
        <a:defRPr sz="2000" kern="1200">
          <a:solidFill>
            <a:srgbClr val="006E39"/>
          </a:solidFill>
          <a:latin typeface="+mn-lt"/>
          <a:ea typeface="+mn-ea"/>
          <a:cs typeface="+mn-cs"/>
        </a:defRPr>
      </a:lvl2pPr>
      <a:lvl3pPr marL="950976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600"/>
        </a:spcAft>
        <a:buClrTx/>
        <a:buSzTx/>
        <a:buFont typeface="Arial" panose="020B0604020202020204" pitchFamily="34" charset="0"/>
        <a:buChar char="•"/>
        <a:tabLst/>
        <a:defRPr sz="2000" i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rgbClr val="C00000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rgbClr val="0193C7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9400" y="6492875"/>
            <a:ext cx="373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The SBN Program at Fermilab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39000" y="6492875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fermilab_logo.gif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77000"/>
            <a:ext cx="381000" cy="381000"/>
          </a:xfrm>
          <a:prstGeom prst="rect">
            <a:avLst/>
          </a:prstGeom>
        </p:spPr>
      </p:pic>
      <p:pic>
        <p:nvPicPr>
          <p:cNvPr id="8" name="Picture 7" descr="fermilab_logo.gif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0" y="64770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8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emf"/><Relationship Id="rId9" Type="http://schemas.openxmlformats.org/officeDocument/2006/relationships/image" Target="../media/image11.png"/><Relationship Id="rId10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20" Type="http://schemas.openxmlformats.org/officeDocument/2006/relationships/oleObject" Target="../embeddings/oleObject14.bin"/><Relationship Id="rId21" Type="http://schemas.openxmlformats.org/officeDocument/2006/relationships/image" Target="../media/image56.wmf"/><Relationship Id="rId22" Type="http://schemas.openxmlformats.org/officeDocument/2006/relationships/oleObject" Target="../embeddings/oleObject15.bin"/><Relationship Id="rId23" Type="http://schemas.openxmlformats.org/officeDocument/2006/relationships/image" Target="../media/image57.emf"/><Relationship Id="rId24" Type="http://schemas.openxmlformats.org/officeDocument/2006/relationships/oleObject" Target="../embeddings/oleObject16.bin"/><Relationship Id="rId25" Type="http://schemas.openxmlformats.org/officeDocument/2006/relationships/image" Target="../media/image58.wmf"/><Relationship Id="rId26" Type="http://schemas.openxmlformats.org/officeDocument/2006/relationships/oleObject" Target="../embeddings/oleObject17.bin"/><Relationship Id="rId27" Type="http://schemas.openxmlformats.org/officeDocument/2006/relationships/image" Target="../media/image59.emf"/><Relationship Id="rId10" Type="http://schemas.openxmlformats.org/officeDocument/2006/relationships/oleObject" Target="../embeddings/oleObject9.bin"/><Relationship Id="rId11" Type="http://schemas.openxmlformats.org/officeDocument/2006/relationships/image" Target="../media/image51.emf"/><Relationship Id="rId12" Type="http://schemas.openxmlformats.org/officeDocument/2006/relationships/oleObject" Target="../embeddings/oleObject10.bin"/><Relationship Id="rId13" Type="http://schemas.openxmlformats.org/officeDocument/2006/relationships/image" Target="../media/image52.wmf"/><Relationship Id="rId14" Type="http://schemas.openxmlformats.org/officeDocument/2006/relationships/oleObject" Target="../embeddings/oleObject11.bin"/><Relationship Id="rId15" Type="http://schemas.openxmlformats.org/officeDocument/2006/relationships/image" Target="../media/image53.wmf"/><Relationship Id="rId16" Type="http://schemas.openxmlformats.org/officeDocument/2006/relationships/oleObject" Target="../embeddings/oleObject12.bin"/><Relationship Id="rId17" Type="http://schemas.openxmlformats.org/officeDocument/2006/relationships/image" Target="../media/image54.wmf"/><Relationship Id="rId18" Type="http://schemas.openxmlformats.org/officeDocument/2006/relationships/oleObject" Target="../embeddings/oleObject13.bin"/><Relationship Id="rId19" Type="http://schemas.openxmlformats.org/officeDocument/2006/relationships/image" Target="../media/image55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1.xml"/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7.png"/><Relationship Id="rId3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emf"/><Relationship Id="rId3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hyperlink" Target="https://arxiv.org/abs/1702.01758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oleObject" Target="../embeddings/oleObject18.bin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7" Type="http://schemas.openxmlformats.org/officeDocument/2006/relationships/image" Target="../media/image74.emf"/><Relationship Id="rId8" Type="http://schemas.openxmlformats.org/officeDocument/2006/relationships/image" Target="../media/image7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oleObject" Target="../embeddings/oleObject19.bin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7" Type="http://schemas.openxmlformats.org/officeDocument/2006/relationships/image" Target="../media/image76.e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75.emf"/><Relationship Id="rId10" Type="http://schemas.openxmlformats.org/officeDocument/2006/relationships/image" Target="../media/image77.emf"/><Relationship Id="rId11" Type="http://schemas.openxmlformats.org/officeDocument/2006/relationships/image" Target="../media/image7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emf"/><Relationship Id="rId12" Type="http://schemas.openxmlformats.org/officeDocument/2006/relationships/image" Target="../media/image79.emf"/><Relationship Id="rId13" Type="http://schemas.openxmlformats.org/officeDocument/2006/relationships/image" Target="../media/image74.emf"/><Relationship Id="rId14" Type="http://schemas.openxmlformats.org/officeDocument/2006/relationships/image" Target="../media/image7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70.png"/><Relationship Id="rId4" Type="http://schemas.openxmlformats.org/officeDocument/2006/relationships/oleObject" Target="../embeddings/oleObject21.bin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7" Type="http://schemas.openxmlformats.org/officeDocument/2006/relationships/image" Target="../media/image76.emf"/><Relationship Id="rId8" Type="http://schemas.openxmlformats.org/officeDocument/2006/relationships/oleObject" Target="../embeddings/oleObject22.bin"/><Relationship Id="rId9" Type="http://schemas.openxmlformats.org/officeDocument/2006/relationships/image" Target="../media/image75.emf"/><Relationship Id="rId10" Type="http://schemas.openxmlformats.org/officeDocument/2006/relationships/image" Target="../media/image7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7" Type="http://schemas.openxmlformats.org/officeDocument/2006/relationships/image" Target="../media/image85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5" Type="http://schemas.openxmlformats.org/officeDocument/2006/relationships/image" Target="../media/image89.emf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emf"/><Relationship Id="rId7" Type="http://schemas.openxmlformats.org/officeDocument/2006/relationships/image" Target="../media/image98.emf"/><Relationship Id="rId8" Type="http://schemas.openxmlformats.org/officeDocument/2006/relationships/image" Target="../media/image99.emf"/><Relationship Id="rId9" Type="http://schemas.openxmlformats.org/officeDocument/2006/relationships/image" Target="../media/image100.emf"/><Relationship Id="rId10" Type="http://schemas.openxmlformats.org/officeDocument/2006/relationships/image" Target="../media/image101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2.emf"/><Relationship Id="rId3" Type="http://schemas.openxmlformats.org/officeDocument/2006/relationships/image" Target="../media/image10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6.emf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emf"/><Relationship Id="rId7" Type="http://schemas.openxmlformats.org/officeDocument/2006/relationships/image" Target="../media/image117.emf"/><Relationship Id="rId8" Type="http://schemas.openxmlformats.org/officeDocument/2006/relationships/image" Target="../media/image118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1.emf"/><Relationship Id="rId5" Type="http://schemas.openxmlformats.org/officeDocument/2006/relationships/image" Target="../media/image122.emf"/><Relationship Id="rId6" Type="http://schemas.openxmlformats.org/officeDocument/2006/relationships/image" Target="../media/image123.emf"/><Relationship Id="rId7" Type="http://schemas.openxmlformats.org/officeDocument/2006/relationships/image" Target="../media/image103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4.emf"/><Relationship Id="rId5" Type="http://schemas.openxmlformats.org/officeDocument/2006/relationships/image" Target="../media/image125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jpe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3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4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5.emf"/><Relationship Id="rId10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02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8.png"/><Relationship Id="rId3" Type="http://schemas.openxmlformats.org/officeDocument/2006/relationships/image" Target="../media/image1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6.png"/><Relationship Id="rId3" Type="http://schemas.openxmlformats.org/officeDocument/2006/relationships/image" Target="../media/image1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2.png"/><Relationship Id="rId3" Type="http://schemas.openxmlformats.org/officeDocument/2006/relationships/image" Target="../media/image12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5.emf"/><Relationship Id="rId3" Type="http://schemas.openxmlformats.org/officeDocument/2006/relationships/image" Target="../media/image1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8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9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20.emf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4" Type="http://schemas.openxmlformats.org/officeDocument/2006/relationships/image" Target="../media/image156.gif"/><Relationship Id="rId5" Type="http://schemas.openxmlformats.org/officeDocument/2006/relationships/image" Target="../media/image157.emf"/><Relationship Id="rId6" Type="http://schemas.openxmlformats.org/officeDocument/2006/relationships/image" Target="../media/image158.gif"/><Relationship Id="rId7" Type="http://schemas.openxmlformats.org/officeDocument/2006/relationships/image" Target="../media/image159.emf"/><Relationship Id="rId8" Type="http://schemas.openxmlformats.org/officeDocument/2006/relationships/image" Target="../media/image160.png"/><Relationship Id="rId9" Type="http://schemas.openxmlformats.org/officeDocument/2006/relationships/image" Target="../media/image161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tif"/><Relationship Id="rId5" Type="http://schemas.openxmlformats.org/officeDocument/2006/relationships/image" Target="../media/image163.t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6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emf"/><Relationship Id="rId6" Type="http://schemas.openxmlformats.org/officeDocument/2006/relationships/image" Target="../media/image17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www-microboone.fnal.gov/first-neutrinos/index.html" TargetMode="External"/><Relationship Id="rId3" Type="http://schemas.openxmlformats.org/officeDocument/2006/relationships/image" Target="../media/image17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5.png"/><Relationship Id="rId3" Type="http://schemas.openxmlformats.org/officeDocument/2006/relationships/image" Target="../media/image1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microboone.fnal.gov/publications/publicnotes/MICROBOONE-NOTE-1016-PUB.pdf" TargetMode="External"/><Relationship Id="rId4" Type="http://schemas.openxmlformats.org/officeDocument/2006/relationships/image" Target="../media/image17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hyperlink" Target="https://arxiv.org/abs/1704.02927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hyperlink" Target="https://arxiv.org/abs/1704.02927" TargetMode="External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8.png"/><Relationship Id="rId3" Type="http://schemas.openxmlformats.org/officeDocument/2006/relationships/image" Target="../media/image18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5" Type="http://schemas.openxmlformats.org/officeDocument/2006/relationships/image" Target="../media/image19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image" Target="../media/image196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4" Type="http://schemas.openxmlformats.org/officeDocument/2006/relationships/image" Target="../media/image2.jpeg"/><Relationship Id="rId5" Type="http://schemas.openxmlformats.org/officeDocument/2006/relationships/image" Target="../media/image199.tiff"/><Relationship Id="rId6" Type="http://schemas.openxmlformats.org/officeDocument/2006/relationships/image" Target="../media/image20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4" Type="http://schemas.openxmlformats.org/officeDocument/2006/relationships/image" Target="../media/image203.jpeg"/><Relationship Id="rId5" Type="http://schemas.openxmlformats.org/officeDocument/2006/relationships/image" Target="../media/image204.jpeg"/><Relationship Id="rId6" Type="http://schemas.openxmlformats.org/officeDocument/2006/relationships/image" Target="../media/image205.png"/><Relationship Id="rId7" Type="http://schemas.openxmlformats.org/officeDocument/2006/relationships/image" Target="../media/image206.png"/><Relationship Id="rId8" Type="http://schemas.openxmlformats.org/officeDocument/2006/relationships/image" Target="../media/image20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4" Type="http://schemas.openxmlformats.org/officeDocument/2006/relationships/image" Target="../media/image20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tiff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4" Type="http://schemas.openxmlformats.org/officeDocument/2006/relationships/image" Target="../media/image211.png"/><Relationship Id="rId5" Type="http://schemas.openxmlformats.org/officeDocument/2006/relationships/image" Target="../media/image161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4" Type="http://schemas.openxmlformats.org/officeDocument/2006/relationships/image" Target="../media/image217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8.png"/><Relationship Id="rId3" Type="http://schemas.openxmlformats.org/officeDocument/2006/relationships/hyperlink" Target="http://arxiv.org/abs/1503.01520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4" Type="http://schemas.openxmlformats.org/officeDocument/2006/relationships/image" Target="../media/image221.emf"/><Relationship Id="rId5" Type="http://schemas.openxmlformats.org/officeDocument/2006/relationships/image" Target="../media/image222.jpeg"/><Relationship Id="rId6" Type="http://schemas.openxmlformats.org/officeDocument/2006/relationships/image" Target="../media/image223.png"/><Relationship Id="rId7" Type="http://schemas.openxmlformats.org/officeDocument/2006/relationships/oleObject" Target="../embeddings/oleObject23.bin"/><Relationship Id="rId8" Type="http://schemas.openxmlformats.org/officeDocument/2006/relationships/image" Target="../media/image219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4" Type="http://schemas.openxmlformats.org/officeDocument/2006/relationships/image" Target="../media/image22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1.png"/><Relationship Id="rId3" Type="http://schemas.openxmlformats.org/officeDocument/2006/relationships/image" Target="../media/image23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emf"/><Relationship Id="rId4" Type="http://schemas.openxmlformats.org/officeDocument/2006/relationships/image" Target="../media/image235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2.png"/><Relationship Id="rId3" Type="http://schemas.openxmlformats.org/officeDocument/2006/relationships/image" Target="../media/image23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7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emf"/><Relationship Id="rId12" Type="http://schemas.openxmlformats.org/officeDocument/2006/relationships/image" Target="../media/image46.emf"/><Relationship Id="rId13" Type="http://schemas.openxmlformats.org/officeDocument/2006/relationships/image" Target="../media/image4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1.xml"/><Relationship Id="rId3" Type="http://schemas.openxmlformats.org/officeDocument/2006/relationships/image" Target="../media/image41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39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40.emf"/><Relationship Id="rId8" Type="http://schemas.openxmlformats.org/officeDocument/2006/relationships/image" Target="../media/image42.emf"/><Relationship Id="rId9" Type="http://schemas.openxmlformats.org/officeDocument/2006/relationships/image" Target="../media/image43.emf"/><Relationship Id="rId10" Type="http://schemas.openxmlformats.org/officeDocument/2006/relationships/image" Target="../media/image44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4" Type="http://schemas.openxmlformats.org/officeDocument/2006/relationships/image" Target="../media/image244.jpeg"/><Relationship Id="rId5" Type="http://schemas.openxmlformats.org/officeDocument/2006/relationships/image" Target="../media/image24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7732" y="1661425"/>
            <a:ext cx="1926873" cy="2458913"/>
          </a:xfrm>
          <a:prstGeom prst="rect">
            <a:avLst/>
          </a:prstGeom>
        </p:spPr>
      </p:pic>
      <p:pic>
        <p:nvPicPr>
          <p:cNvPr id="35" name="Picture 7" descr="Picture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38"/>
          <a:stretch/>
        </p:blipFill>
        <p:spPr bwMode="auto">
          <a:xfrm rot="16200000">
            <a:off x="-655700" y="2312753"/>
            <a:ext cx="2463283" cy="115188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35" t="12869" r="11226" b="10758"/>
          <a:stretch/>
        </p:blipFill>
        <p:spPr>
          <a:xfrm>
            <a:off x="1026359" y="1639273"/>
            <a:ext cx="2954200" cy="2488449"/>
          </a:xfrm>
          <a:prstGeom prst="rect">
            <a:avLst/>
          </a:prstGeom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5546" y="6458"/>
            <a:ext cx="8475025" cy="1522756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Short-Baseline Neutrino (SBN) Physics Program at Fermilab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463" y="1657909"/>
            <a:ext cx="1932733" cy="2496301"/>
          </a:xfrm>
          <a:prstGeom prst="rect">
            <a:avLst/>
          </a:prstGeom>
        </p:spPr>
      </p:pic>
      <p:pic>
        <p:nvPicPr>
          <p:cNvPr id="11" name="Picture 10" descr="SBND-color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273" y="3598066"/>
            <a:ext cx="461777" cy="4617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106002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601707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5822" y="1720763"/>
            <a:ext cx="353690" cy="5018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737" y="1672451"/>
            <a:ext cx="1631593" cy="2441801"/>
          </a:xfrm>
          <a:prstGeom prst="rect">
            <a:avLst/>
          </a:prstGeom>
          <a:ln w="12700" cmpd="sng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6591" y="1686575"/>
            <a:ext cx="952161" cy="351691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Cornell University, LEPP Journal Club</a:t>
            </a:r>
            <a:endParaRPr lang="en-US" dirty="0"/>
          </a:p>
          <a:p>
            <a:r>
              <a:rPr lang="en-US" sz="2400" dirty="0" smtClean="0"/>
              <a:t>May 5, 2017</a:t>
            </a:r>
            <a:endParaRPr lang="en-US" sz="2400" dirty="0"/>
          </a:p>
          <a:p>
            <a:pPr algn="l"/>
            <a:r>
              <a:rPr lang="en-US" sz="2400" dirty="0" smtClean="0"/>
              <a:t>                       David Schmitz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521" y="5685555"/>
            <a:ext cx="17653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6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Deep Underground Neutrino Experiment</a:t>
            </a:r>
            <a:endParaRPr lang="en-US" sz="3200" dirty="0"/>
          </a:p>
        </p:txBody>
      </p:sp>
      <p:pic>
        <p:nvPicPr>
          <p:cNvPr id="10" name="Picture 58" descr="google_map_midwest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3884" y="2040999"/>
            <a:ext cx="906263" cy="970028"/>
          </a:xfrm>
          <a:prstGeom prst="round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2" y="693373"/>
            <a:ext cx="2920754" cy="4770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00" y="1231631"/>
            <a:ext cx="3625479" cy="1904658"/>
          </a:xfrm>
          <a:prstGeom prst="rect">
            <a:avLst/>
          </a:prstGeom>
          <a:ln>
            <a:solidFill>
              <a:srgbClr val="0F0D65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117132" y="3136289"/>
            <a:ext cx="3662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New 800 MeV superconducting linac (PIP-II) and new neutrino beam facility (LBNF) at Fermilab to deliver </a:t>
            </a:r>
            <a:r>
              <a:rPr lang="en-US" sz="1400" b="1" dirty="0" smtClean="0"/>
              <a:t>MW scale neutrino beam</a:t>
            </a:r>
            <a:endParaRPr lang="en-US" sz="1400" b="1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909" y="1187800"/>
            <a:ext cx="1762482" cy="938040"/>
          </a:xfrm>
          <a:prstGeom prst="rect">
            <a:avLst/>
          </a:prstGeom>
          <a:ln>
            <a:solidFill>
              <a:srgbClr val="0F0D65"/>
            </a:solidFill>
          </a:ln>
        </p:spPr>
      </p:pic>
      <p:sp>
        <p:nvSpPr>
          <p:cNvPr id="35" name="TextBox 34"/>
          <p:cNvSpPr txBox="1"/>
          <p:nvPr/>
        </p:nvSpPr>
        <p:spPr>
          <a:xfrm>
            <a:off x="4564297" y="3142249"/>
            <a:ext cx="4278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Multiple modules, each a 10,000 metric ton neutrino detector (</a:t>
            </a:r>
            <a:r>
              <a:rPr lang="en-US" sz="1400" b="1" dirty="0" smtClean="0"/>
              <a:t>40kT total</a:t>
            </a:r>
            <a:r>
              <a:rPr lang="en-US" sz="1400" dirty="0" smtClean="0"/>
              <a:t>), 4800 ft. underground at Sanford Underground Research Facility in South Dakota </a:t>
            </a:r>
            <a:endParaRPr lang="en-US" sz="1400" dirty="0"/>
          </a:p>
        </p:txBody>
      </p:sp>
      <p:sp>
        <p:nvSpPr>
          <p:cNvPr id="36" name="Right Arrow 35"/>
          <p:cNvSpPr/>
          <p:nvPr/>
        </p:nvSpPr>
        <p:spPr>
          <a:xfrm>
            <a:off x="3857502" y="1793879"/>
            <a:ext cx="934291" cy="21413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953841" y="1552870"/>
            <a:ext cx="724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1300 km</a:t>
            </a:r>
            <a:endParaRPr lang="en-US" sz="12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2619" y="734740"/>
            <a:ext cx="2049322" cy="2368226"/>
          </a:xfrm>
          <a:prstGeom prst="rect">
            <a:avLst/>
          </a:prstGeom>
          <a:ln>
            <a:solidFill>
              <a:srgbClr val="0F0D65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6968891" y="724243"/>
            <a:ext cx="0" cy="2392649"/>
          </a:xfrm>
          <a:prstGeom prst="straightConnector1">
            <a:avLst/>
          </a:prstGeom>
          <a:ln w="28575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83093" y="768859"/>
            <a:ext cx="550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 m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7207959" y="1129220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x4</a:t>
            </a:r>
            <a:endParaRPr lang="en-US" sz="1050" dirty="0"/>
          </a:p>
        </p:txBody>
      </p:sp>
      <p:pic>
        <p:nvPicPr>
          <p:cNvPr id="59" name="Picture 58" descr="Event1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0031" y="2218011"/>
            <a:ext cx="1760974" cy="9253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6934" y="1238565"/>
            <a:ext cx="629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LBNF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48736" y="2650517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DUNE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7770" y="4004603"/>
            <a:ext cx="5495306" cy="263696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378588" y="3812293"/>
            <a:ext cx="104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neutrinos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89814" y="3824395"/>
            <a:ext cx="138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antineutrinos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87535" y="5009108"/>
            <a:ext cx="985172" cy="154296"/>
          </a:xfrm>
          <a:prstGeom prst="rect">
            <a:avLst/>
          </a:prstGeom>
          <a:noFill/>
          <a:ln w="12700" cmpd="sng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Straight Arrow Connector 43"/>
          <p:cNvCxnSpPr>
            <a:stCxn id="43" idx="1"/>
          </p:cNvCxnSpPr>
          <p:nvPr/>
        </p:nvCxnSpPr>
        <p:spPr>
          <a:xfrm flipH="1">
            <a:off x="4351623" y="5086256"/>
            <a:ext cx="735912" cy="261116"/>
          </a:xfrm>
          <a:prstGeom prst="straightConnector1">
            <a:avLst/>
          </a:prstGeom>
          <a:ln>
            <a:solidFill>
              <a:srgbClr val="FF66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81261" y="3991286"/>
            <a:ext cx="3214253" cy="2507748"/>
            <a:chOff x="38295" y="3399070"/>
            <a:chExt cx="4352614" cy="3395893"/>
          </a:xfrm>
        </p:grpSpPr>
        <p:grpSp>
          <p:nvGrpSpPr>
            <p:cNvPr id="60" name="Group 59"/>
            <p:cNvGrpSpPr/>
            <p:nvPr/>
          </p:nvGrpSpPr>
          <p:grpSpPr>
            <a:xfrm>
              <a:off x="69385" y="3465296"/>
              <a:ext cx="4317559" cy="3329667"/>
              <a:chOff x="304800" y="1885251"/>
              <a:chExt cx="5746829" cy="4431907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304800" y="1885251"/>
                <a:ext cx="5746829" cy="4431907"/>
              </a:xfrm>
              <a:prstGeom prst="rect">
                <a:avLst/>
              </a:prstGeom>
              <a:solidFill>
                <a:srgbClr val="EEECE1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aphicFrame>
            <p:nvGraphicFramePr>
              <p:cNvPr id="63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9485001"/>
                  </p:ext>
                </p:extLst>
              </p:nvPr>
            </p:nvGraphicFramePr>
            <p:xfrm>
              <a:off x="473243" y="2335320"/>
              <a:ext cx="5216525" cy="5079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20" name="Equation" r:id="rId10" imgW="2222500" imgH="215900" progId="Equation.3">
                      <p:embed/>
                    </p:oleObj>
                  </mc:Choice>
                  <mc:Fallback>
                    <p:oleObj name="Equation" r:id="rId10" imgW="2222500" imgH="2159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3243" y="2335320"/>
                            <a:ext cx="5216525" cy="50799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4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0214883"/>
                  </p:ext>
                </p:extLst>
              </p:nvPr>
            </p:nvGraphicFramePr>
            <p:xfrm>
              <a:off x="4201259" y="5734670"/>
              <a:ext cx="838200" cy="5007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21" name="Equation" r:id="rId12" imgW="723600" imgH="431640" progId="Equation.3">
                      <p:embed/>
                    </p:oleObj>
                  </mc:Choice>
                  <mc:Fallback>
                    <p:oleObj name="Equation" r:id="rId12" imgW="723600" imgH="431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01259" y="5734670"/>
                            <a:ext cx="838200" cy="50076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5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44222298"/>
                  </p:ext>
                </p:extLst>
              </p:nvPr>
            </p:nvGraphicFramePr>
            <p:xfrm>
              <a:off x="710779" y="3386012"/>
              <a:ext cx="2285999" cy="6125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22" name="Equation" r:id="rId14" imgW="1663560" imgH="444240" progId="Equation.3">
                      <p:embed/>
                    </p:oleObj>
                  </mc:Choice>
                  <mc:Fallback>
                    <p:oleObj name="Equation" r:id="rId14" imgW="1663560" imgH="4442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0779" y="3386012"/>
                            <a:ext cx="2285999" cy="61251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6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7560535"/>
                  </p:ext>
                </p:extLst>
              </p:nvPr>
            </p:nvGraphicFramePr>
            <p:xfrm>
              <a:off x="710779" y="3932538"/>
              <a:ext cx="4800600" cy="59938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23" name="Equation" r:id="rId16" imgW="3365280" imgH="419040" progId="Equation.3">
                      <p:embed/>
                    </p:oleObj>
                  </mc:Choice>
                  <mc:Fallback>
                    <p:oleObj name="Equation" r:id="rId16" imgW="3365280" imgH="419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0779" y="3932538"/>
                            <a:ext cx="4800600" cy="59938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7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195814"/>
                  </p:ext>
                </p:extLst>
              </p:nvPr>
            </p:nvGraphicFramePr>
            <p:xfrm>
              <a:off x="710779" y="4531924"/>
              <a:ext cx="5181600" cy="6397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24" name="Equation" r:id="rId18" imgW="3403440" imgH="419040" progId="Equation.3">
                      <p:embed/>
                    </p:oleObj>
                  </mc:Choice>
                  <mc:Fallback>
                    <p:oleObj name="Equation" r:id="rId18" imgW="3403440" imgH="419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0779" y="4531924"/>
                            <a:ext cx="5181600" cy="63973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8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25954475"/>
                  </p:ext>
                </p:extLst>
              </p:nvPr>
            </p:nvGraphicFramePr>
            <p:xfrm>
              <a:off x="733005" y="5057094"/>
              <a:ext cx="2720976" cy="5884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25" name="Equation" r:id="rId20" imgW="1942920" imgH="419040" progId="Equation.3">
                      <p:embed/>
                    </p:oleObj>
                  </mc:Choice>
                  <mc:Fallback>
                    <p:oleObj name="Equation" r:id="rId20" imgW="1942920" imgH="419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3005" y="5057094"/>
                            <a:ext cx="2720976" cy="58849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9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66059886"/>
                  </p:ext>
                </p:extLst>
              </p:nvPr>
            </p:nvGraphicFramePr>
            <p:xfrm>
              <a:off x="1007847" y="5728941"/>
              <a:ext cx="834567" cy="4810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26" name="Equation" r:id="rId22" imgW="749300" imgH="431800" progId="Equation.3">
                      <p:embed/>
                    </p:oleObj>
                  </mc:Choice>
                  <mc:Fallback>
                    <p:oleObj name="Equation" r:id="rId22" imgW="749300" imgH="431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07847" y="5728941"/>
                            <a:ext cx="834567" cy="48101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0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9041284"/>
                  </p:ext>
                </p:extLst>
              </p:nvPr>
            </p:nvGraphicFramePr>
            <p:xfrm>
              <a:off x="2254533" y="5678223"/>
              <a:ext cx="1517608" cy="57296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27" name="Equation" r:id="rId24" imgW="1180800" imgH="444240" progId="Equation.3">
                      <p:embed/>
                    </p:oleObj>
                  </mc:Choice>
                  <mc:Fallback>
                    <p:oleObj name="Equation" r:id="rId24" imgW="1180800" imgH="4442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54533" y="5678223"/>
                            <a:ext cx="1517608" cy="57296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1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4077044"/>
                  </p:ext>
                </p:extLst>
              </p:nvPr>
            </p:nvGraphicFramePr>
            <p:xfrm>
              <a:off x="2294106" y="2809341"/>
              <a:ext cx="2862262" cy="476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28" name="Equation" r:id="rId26" imgW="1219200" imgH="203200" progId="Equation.3">
                      <p:embed/>
                    </p:oleObj>
                  </mc:Choice>
                  <mc:Fallback>
                    <p:oleObj name="Equation" r:id="rId26" imgW="1219200" imgH="203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94106" y="2809341"/>
                            <a:ext cx="2862262" cy="476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1" name="TextBox 60"/>
            <p:cNvSpPr txBox="1"/>
            <p:nvPr/>
          </p:nvSpPr>
          <p:spPr>
            <a:xfrm>
              <a:off x="38295" y="3399070"/>
              <a:ext cx="4352614" cy="438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badi MT Condensed Extra Bold"/>
                  <a:cs typeface="Abadi MT Condensed Extra Bold"/>
                </a:rPr>
                <a:t>Electron Neutrino Appearance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0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Deep Underground Neutrino Experiment</a:t>
            </a:r>
            <a:endParaRPr lang="en-US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82" y="725658"/>
            <a:ext cx="4452203" cy="72719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3540" y="1542471"/>
            <a:ext cx="8014944" cy="4061978"/>
            <a:chOff x="3564704" y="707662"/>
            <a:chExt cx="5495306" cy="278502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4704" y="855724"/>
              <a:ext cx="5495306" cy="263696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622967" y="711912"/>
              <a:ext cx="10861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neutrinos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34492" y="707662"/>
              <a:ext cx="1446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antineutrinos</a:t>
              </a:r>
              <a:endParaRPr lang="en-US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910274" y="1380830"/>
              <a:ext cx="0" cy="188295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698711" y="1378164"/>
              <a:ext cx="0" cy="188295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910274" y="1631890"/>
              <a:ext cx="228900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7698715" y="1629223"/>
              <a:ext cx="228900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4000733" y="991140"/>
              <a:ext cx="903094" cy="2116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782528" y="994485"/>
              <a:ext cx="905969" cy="21100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46396" y="2159045"/>
              <a:ext cx="284287" cy="253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1</a:t>
              </a:r>
              <a:r>
                <a:rPr lang="en-US" baseline="30000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st</a:t>
              </a:r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 </a:t>
              </a:r>
              <a:endPara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01880" y="1998521"/>
              <a:ext cx="309582" cy="253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2</a:t>
              </a:r>
              <a:r>
                <a:rPr lang="en-US" baseline="30000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nd</a:t>
              </a:r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  </a:t>
              </a:r>
              <a:endPara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72138" y="2542095"/>
              <a:ext cx="284287" cy="253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1</a:t>
              </a:r>
              <a:r>
                <a:rPr lang="en-US" baseline="30000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st</a:t>
              </a:r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 </a:t>
              </a:r>
              <a:endPara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812810" y="2156204"/>
              <a:ext cx="309582" cy="253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2</a:t>
              </a:r>
              <a:r>
                <a:rPr lang="en-US" baseline="30000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nd</a:t>
              </a:r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  </a:t>
              </a:r>
              <a:endPara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21480" y="559848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0.8 GeV</a:t>
            </a:r>
            <a:endParaRPr lang="en-US" u="sng" dirty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37260" y="559587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2.6 GeV</a:t>
            </a:r>
            <a:endParaRPr lang="en-US" u="sng" dirty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85193" y="560779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0.8 GeV</a:t>
            </a:r>
            <a:endParaRPr lang="en-US" u="sng" dirty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33259" y="560517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2.6 GeV</a:t>
            </a:r>
            <a:endParaRPr lang="en-US" u="sng" dirty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3405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2" y="702794"/>
            <a:ext cx="9040102" cy="577213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Measure the charge-parity (CP) violating phase </a:t>
            </a:r>
            <a:r>
              <a:rPr lang="en-US" b="1" dirty="0" smtClean="0">
                <a:latin typeface="Symbol" charset="2"/>
                <a:cs typeface="Symbol" charset="2"/>
              </a:rPr>
              <a:t>d</a:t>
            </a:r>
            <a:r>
              <a:rPr lang="en-US" b="1" dirty="0" smtClean="0"/>
              <a:t> 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undamental question in the Standard Model, is CP respected by leptons?</a:t>
            </a:r>
          </a:p>
          <a:p>
            <a:pPr lvl="1"/>
            <a:r>
              <a:rPr lang="en-US" dirty="0" smtClean="0"/>
              <a:t>Is see-saw/leptogenesis</a:t>
            </a:r>
            <a:r>
              <a:rPr lang="en-US" dirty="0"/>
              <a:t> </a:t>
            </a:r>
            <a:r>
              <a:rPr lang="en-US" dirty="0" smtClean="0"/>
              <a:t>a possible explanation of the baryon asymmetry?</a:t>
            </a:r>
          </a:p>
          <a:p>
            <a:r>
              <a:rPr lang="en-US" b="1" dirty="0" smtClean="0"/>
              <a:t>Neutrino mass hierarchy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Another fundamental question about structure of fermions: is lightest charged lepton associated with the heaviest neutrino?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mplications for other open questions, such as 0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latin typeface="Symbol" charset="2"/>
                <a:cs typeface="Symbol" charset="2"/>
              </a:rPr>
              <a:t>bb</a:t>
            </a:r>
            <a:r>
              <a:rPr lang="en-US" dirty="0" smtClean="0"/>
              <a:t> data and Majorana nature of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endParaRPr lang="en-US" dirty="0" smtClean="0"/>
          </a:p>
          <a:p>
            <a:r>
              <a:rPr lang="en-US" b="1" dirty="0" smtClean="0"/>
              <a:t>Precision tests of three-flavor neutrino oscillation paradigm</a:t>
            </a:r>
          </a:p>
          <a:p>
            <a:pPr lvl="1"/>
            <a:r>
              <a:rPr lang="en-US" dirty="0" smtClean="0"/>
              <a:t>Disappearance and appearance; neutrinos and antineutrinos</a:t>
            </a:r>
          </a:p>
          <a:p>
            <a:r>
              <a:rPr lang="en-US" b="1" dirty="0" smtClean="0"/>
              <a:t>Baryon number non-conservation </a:t>
            </a:r>
          </a:p>
          <a:p>
            <a:pPr lvl="1"/>
            <a:r>
              <a:rPr lang="en-US" dirty="0" smtClean="0"/>
              <a:t>proton decay: p </a:t>
            </a:r>
            <a:r>
              <a:rPr lang="en-US" dirty="0" smtClean="0">
                <a:sym typeface="Wingdings"/>
              </a:rPr>
              <a:t> K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cs typeface="Symbol" charset="2"/>
                <a:sym typeface="Wingdings"/>
              </a:rPr>
              <a:t>and other modes</a:t>
            </a:r>
          </a:p>
          <a:p>
            <a:pPr lvl="1"/>
            <a:r>
              <a:rPr lang="en-US" dirty="0" smtClean="0">
                <a:cs typeface="Symbol" charset="2"/>
              </a:rPr>
              <a:t>neutron-antineutron oscillations</a:t>
            </a:r>
          </a:p>
          <a:p>
            <a:pPr lvl="1"/>
            <a:r>
              <a:rPr lang="en-US" dirty="0" smtClean="0"/>
              <a:t>Predicted in many beyond SM theories</a:t>
            </a:r>
          </a:p>
          <a:p>
            <a:r>
              <a:rPr lang="en-US" b="1" dirty="0" smtClean="0"/>
              <a:t>Supernova neutrinos</a:t>
            </a:r>
          </a:p>
          <a:p>
            <a:pPr lvl="1"/>
            <a:r>
              <a:rPr lang="en-US" dirty="0" smtClean="0"/>
              <a:t>Measure the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flux from a core-collapse supernova within our galaxy </a:t>
            </a:r>
          </a:p>
          <a:p>
            <a:pPr lvl="1"/>
            <a:r>
              <a:rPr lang="en-US" dirty="0" smtClean="0"/>
              <a:t>1000s of events for a SN 10 kpc away</a:t>
            </a:r>
          </a:p>
          <a:p>
            <a:pPr lvl="1"/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Physics of DUNE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922069" y="4325600"/>
            <a:ext cx="121963" cy="0"/>
          </a:xfrm>
          <a:prstGeom prst="line">
            <a:avLst/>
          </a:prstGeom>
          <a:ln>
            <a:solidFill>
              <a:srgbClr val="007E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40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442" y="715248"/>
            <a:ext cx="9005657" cy="56851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 principle, neutrino oscillations can provide a window onto particle sectors not accessible through SM interactions</a:t>
            </a:r>
          </a:p>
          <a:p>
            <a:r>
              <a:rPr lang="en-US" sz="2400" dirty="0" smtClean="0"/>
              <a:t>Neutrino mixing framework can be </a:t>
            </a:r>
            <a:r>
              <a:rPr lang="en-US" sz="2400" i="1" dirty="0" smtClean="0">
                <a:latin typeface="Times"/>
                <a:cs typeface="Times"/>
              </a:rPr>
              <a:t>n x n </a:t>
            </a:r>
            <a:r>
              <a:rPr lang="en-US" sz="2400" dirty="0" smtClean="0"/>
              <a:t>provided</a:t>
            </a:r>
          </a:p>
          <a:p>
            <a:pPr marL="800100" lvl="1" indent="-342900">
              <a:buFont typeface="+mj-ea"/>
              <a:buAutoNum type="circleNumDbPlain"/>
            </a:pPr>
            <a:r>
              <a:rPr lang="en-US" sz="1800" dirty="0" smtClean="0"/>
              <a:t> the </a:t>
            </a:r>
            <a:r>
              <a:rPr lang="en-US" sz="1800" dirty="0"/>
              <a:t>total number of (light) weakly interacting neutrinos is 3 (Z measurements at LEP)</a:t>
            </a:r>
          </a:p>
          <a:p>
            <a:pPr marL="800100" lvl="1" indent="-342900">
              <a:buFont typeface="+mj-ea"/>
              <a:buAutoNum type="circleNumDbPlain"/>
            </a:pPr>
            <a:r>
              <a:rPr lang="en-US" sz="1800" i="1" dirty="0">
                <a:cs typeface="Times"/>
              </a:rPr>
              <a:t> </a:t>
            </a:r>
            <a:r>
              <a:rPr lang="en-US" sz="1800" i="1" dirty="0">
                <a:latin typeface="Times"/>
                <a:cs typeface="Times"/>
              </a:rPr>
              <a:t>n x n</a:t>
            </a:r>
            <a:r>
              <a:rPr lang="en-US" sz="1800" i="1" dirty="0"/>
              <a:t> </a:t>
            </a:r>
            <a:r>
              <a:rPr lang="en-US" sz="1800" dirty="0"/>
              <a:t>mixing matrix is unitary</a:t>
            </a:r>
          </a:p>
          <a:p>
            <a:endParaRPr lang="en-US" sz="2400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Physics Beyond the 3-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SM?</a:t>
            </a:r>
            <a:endParaRPr lang="en-US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17" y="3258061"/>
            <a:ext cx="5980066" cy="1968593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807549" y="3975866"/>
            <a:ext cx="2035730" cy="356616"/>
          </a:xfrm>
          <a:prstGeom prst="roundRect">
            <a:avLst/>
          </a:prstGeom>
          <a:solidFill>
            <a:srgbClr val="008000">
              <a:alpha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807549" y="3611527"/>
            <a:ext cx="2035730" cy="352955"/>
          </a:xfrm>
          <a:prstGeom prst="roundRect">
            <a:avLst/>
          </a:prstGeom>
          <a:solidFill>
            <a:srgbClr val="FF0000">
              <a:alpha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807550" y="3247188"/>
            <a:ext cx="2034491" cy="352955"/>
          </a:xfrm>
          <a:prstGeom prst="roundRect">
            <a:avLst/>
          </a:prstGeom>
          <a:solidFill>
            <a:srgbClr val="297FD5">
              <a:alpha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652565" y="2782448"/>
            <a:ext cx="4199448" cy="3375955"/>
            <a:chOff x="4499403" y="3254694"/>
            <a:chExt cx="4199448" cy="3375955"/>
          </a:xfrm>
        </p:grpSpPr>
        <p:sp>
          <p:nvSpPr>
            <p:cNvPr id="29" name="Rectangle 28"/>
            <p:cNvSpPr/>
            <p:nvPr/>
          </p:nvSpPr>
          <p:spPr>
            <a:xfrm>
              <a:off x="4499403" y="3254694"/>
              <a:ext cx="4199448" cy="337595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>
              <a:outerShdw blurRad="393700" dist="241300" dir="5400000" rotWithShape="0">
                <a:srgbClr val="000000">
                  <a:alpha val="5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23293" y="3991039"/>
              <a:ext cx="2580539" cy="254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(and more CP-violating phases…)</a:t>
              </a:r>
              <a:endParaRPr lang="en-US" sz="1400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166"/>
            <a:stretch/>
          </p:blipFill>
          <p:spPr>
            <a:xfrm>
              <a:off x="4499403" y="3360651"/>
              <a:ext cx="4142009" cy="326278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467253" y="3268841"/>
              <a:ext cx="2492990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badi MT Condensed Extra Bold"/>
                  <a:cs typeface="Abadi MT Condensed Extra Bold"/>
                </a:rPr>
                <a:t>Unitarity Constraints on 3x3 part</a:t>
              </a:r>
              <a:endParaRPr lang="en-US" sz="1400" dirty="0">
                <a:latin typeface="Abadi MT Condensed Extra Bold"/>
                <a:cs typeface="Abadi MT Condensed Extra Bold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6461950" y="4688344"/>
              <a:ext cx="0" cy="1150974"/>
            </a:xfrm>
            <a:prstGeom prst="line">
              <a:avLst/>
            </a:prstGeom>
            <a:ln>
              <a:solidFill>
                <a:srgbClr val="6AC3E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186316" y="5215210"/>
              <a:ext cx="0" cy="624108"/>
            </a:xfrm>
            <a:prstGeom prst="line">
              <a:avLst/>
            </a:prstGeom>
            <a:ln>
              <a:solidFill>
                <a:srgbClr val="CF5E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5702418" y="5560973"/>
              <a:ext cx="483898" cy="0"/>
            </a:xfrm>
            <a:prstGeom prst="straightConnector1">
              <a:avLst/>
            </a:prstGeom>
            <a:ln>
              <a:solidFill>
                <a:srgbClr val="CF5E6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5978052" y="4940265"/>
              <a:ext cx="483898" cy="0"/>
            </a:xfrm>
            <a:prstGeom prst="straightConnector1">
              <a:avLst/>
            </a:prstGeom>
            <a:ln>
              <a:solidFill>
                <a:srgbClr val="6AC3EA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500753" y="4371547"/>
              <a:ext cx="0" cy="1467771"/>
            </a:xfrm>
            <a:prstGeom prst="line">
              <a:avLst/>
            </a:prstGeom>
            <a:ln>
              <a:solidFill>
                <a:srgbClr val="92B75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7016855" y="4829606"/>
              <a:ext cx="483898" cy="0"/>
            </a:xfrm>
            <a:prstGeom prst="straightConnector1">
              <a:avLst/>
            </a:prstGeom>
            <a:ln>
              <a:solidFill>
                <a:srgbClr val="92B75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864686" y="4464351"/>
              <a:ext cx="630424" cy="305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2B75C"/>
                  </a:solidFill>
                </a:rPr>
                <a:t>~15%</a:t>
              </a:r>
              <a:endParaRPr lang="en-US" dirty="0">
                <a:solidFill>
                  <a:srgbClr val="92B75C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98760" y="4592145"/>
              <a:ext cx="524293" cy="305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AC3EA"/>
                  </a:solidFill>
                </a:rPr>
                <a:t>~4%</a:t>
              </a:r>
              <a:endParaRPr lang="en-US" dirty="0">
                <a:solidFill>
                  <a:srgbClr val="6AC3EA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636614" y="5215210"/>
              <a:ext cx="524293" cy="305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87475"/>
                  </a:solidFill>
                </a:rPr>
                <a:t>~3%</a:t>
              </a:r>
              <a:endParaRPr lang="en-US" dirty="0">
                <a:solidFill>
                  <a:srgbClr val="C87475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502622" y="6171274"/>
            <a:ext cx="2775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[S. Parke, M. Ross-Lonergan, hep-ph/1508.05095]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86300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442" y="715248"/>
            <a:ext cx="9005657" cy="56851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Additional flavor states which do not couple to Standard Model forces, i.e. </a:t>
            </a:r>
            <a:r>
              <a:rPr lang="en-US" sz="2400" dirty="0" smtClean="0">
                <a:solidFill>
                  <a:srgbClr val="FF6600"/>
                </a:solidFill>
              </a:rPr>
              <a:t>‘sterile’ </a:t>
            </a:r>
            <a:r>
              <a:rPr lang="en-US" sz="2400" dirty="0" smtClean="0"/>
              <a:t>neutrinos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Physics Beyond the 3-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SM?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54830" y="1661757"/>
            <a:ext cx="4589170" cy="4807353"/>
            <a:chOff x="4163115" y="1466447"/>
            <a:chExt cx="4589170" cy="4807353"/>
          </a:xfrm>
        </p:grpSpPr>
        <p:grpSp>
          <p:nvGrpSpPr>
            <p:cNvPr id="5" name="Group 4"/>
            <p:cNvGrpSpPr/>
            <p:nvPr/>
          </p:nvGrpSpPr>
          <p:grpSpPr>
            <a:xfrm>
              <a:off x="4163115" y="1803400"/>
              <a:ext cx="4589170" cy="4470400"/>
              <a:chOff x="4163115" y="1803400"/>
              <a:chExt cx="4589170" cy="44704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63115" y="1803400"/>
                <a:ext cx="4589170" cy="4470400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441286" y="3660920"/>
                <a:ext cx="348640" cy="1743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329255" y="3548852"/>
                <a:ext cx="4423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00"/>
                    </a:solidFill>
                  </a:rPr>
                  <a:t>4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Brush Script MT Italic"/>
                    <a:cs typeface="Brush Script MT Italic"/>
                  </a:rPr>
                  <a:t>l</a:t>
                </a:r>
                <a:endParaRPr lang="en-US" sz="1400" dirty="0">
                  <a:solidFill>
                    <a:srgbClr val="000000"/>
                  </a:solidFill>
                  <a:latin typeface="Brush Script MT Italic"/>
                  <a:cs typeface="Brush Script MT Italic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224664" y="1466447"/>
              <a:ext cx="1794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badi MT Condensed Extra Bold"/>
                  <a:cs typeface="Abadi MT Condensed Extra Bold"/>
                </a:rPr>
                <a:t>a mostly sterile mass state</a:t>
              </a:r>
              <a:endPara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badi MT Condensed Extra Bold"/>
                <a:cs typeface="Abadi MT Condensed Extra Bold"/>
              </a:endParaRPr>
            </a:p>
          </p:txBody>
        </p:sp>
        <p:sp>
          <p:nvSpPr>
            <p:cNvPr id="15" name="Bent-Up Arrow 14"/>
            <p:cNvSpPr/>
            <p:nvPr/>
          </p:nvSpPr>
          <p:spPr>
            <a:xfrm rot="10800000" flipH="1">
              <a:off x="5789991" y="1816787"/>
              <a:ext cx="210775" cy="500824"/>
            </a:xfrm>
            <a:prstGeom prst="bentUp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572986" y="1249060"/>
            <a:ext cx="2364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A simple “3+1” Model*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pic>
        <p:nvPicPr>
          <p:cNvPr id="48" name="Picture 47" descr="latex-image-1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036" b="-4907"/>
          <a:stretch/>
        </p:blipFill>
        <p:spPr>
          <a:xfrm>
            <a:off x="6539819" y="1846940"/>
            <a:ext cx="1219865" cy="230102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76" t="1080" b="-1"/>
          <a:stretch/>
        </p:blipFill>
        <p:spPr>
          <a:xfrm>
            <a:off x="6661918" y="2109328"/>
            <a:ext cx="1405838" cy="2169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487" y="6066841"/>
            <a:ext cx="3720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*For discussion of more complex models at SBN, </a:t>
            </a:r>
          </a:p>
          <a:p>
            <a:r>
              <a:rPr lang="en-US" sz="1400" dirty="0" smtClean="0"/>
              <a:t>  see </a:t>
            </a:r>
            <a:r>
              <a:rPr lang="fr-FR" sz="1400" dirty="0" smtClean="0">
                <a:hlinkClick r:id="rId4"/>
              </a:rPr>
              <a:t>Cianci, et al. arXiv:1702.01758 [hep-ph]</a:t>
            </a:r>
            <a:r>
              <a:rPr lang="en-US" sz="12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984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442" y="715248"/>
            <a:ext cx="9005657" cy="56851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Additional flavor states which do not couple to Standard Model forces, i.e. </a:t>
            </a:r>
            <a:r>
              <a:rPr lang="en-US" sz="2400" dirty="0" smtClean="0">
                <a:solidFill>
                  <a:srgbClr val="FF6600"/>
                </a:solidFill>
              </a:rPr>
              <a:t>‘sterile’ </a:t>
            </a:r>
            <a:r>
              <a:rPr lang="en-US" sz="2400" dirty="0" smtClean="0"/>
              <a:t>neutrinos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Physics Beyond the 3-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SM?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54830" y="1661757"/>
            <a:ext cx="4589170" cy="4807353"/>
            <a:chOff x="4163115" y="1466447"/>
            <a:chExt cx="4589170" cy="4807353"/>
          </a:xfrm>
        </p:grpSpPr>
        <p:grpSp>
          <p:nvGrpSpPr>
            <p:cNvPr id="5" name="Group 4"/>
            <p:cNvGrpSpPr/>
            <p:nvPr/>
          </p:nvGrpSpPr>
          <p:grpSpPr>
            <a:xfrm>
              <a:off x="4163115" y="1803400"/>
              <a:ext cx="4589170" cy="4470400"/>
              <a:chOff x="4163115" y="1803400"/>
              <a:chExt cx="4589170" cy="44704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63115" y="1803400"/>
                <a:ext cx="4589170" cy="4470400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441286" y="3660920"/>
                <a:ext cx="348640" cy="1743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329255" y="3548852"/>
                <a:ext cx="4423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00"/>
                    </a:solidFill>
                  </a:rPr>
                  <a:t>4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Brush Script MT Italic"/>
                    <a:cs typeface="Brush Script MT Italic"/>
                  </a:rPr>
                  <a:t>l</a:t>
                </a:r>
                <a:endParaRPr lang="en-US" sz="1400" dirty="0">
                  <a:solidFill>
                    <a:srgbClr val="000000"/>
                  </a:solidFill>
                  <a:latin typeface="Brush Script MT Italic"/>
                  <a:cs typeface="Brush Script MT Italic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224664" y="1466447"/>
              <a:ext cx="1794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badi MT Condensed Extra Bold"/>
                  <a:cs typeface="Abadi MT Condensed Extra Bold"/>
                </a:rPr>
                <a:t>a mostly sterile mass state</a:t>
              </a:r>
              <a:endPara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badi MT Condensed Extra Bold"/>
                <a:cs typeface="Abadi MT Condensed Extra Bold"/>
              </a:endParaRPr>
            </a:p>
          </p:txBody>
        </p:sp>
        <p:sp>
          <p:nvSpPr>
            <p:cNvPr id="15" name="Bent-Up Arrow 14"/>
            <p:cNvSpPr/>
            <p:nvPr/>
          </p:nvSpPr>
          <p:spPr>
            <a:xfrm rot="10800000" flipH="1">
              <a:off x="5789991" y="1816787"/>
              <a:ext cx="210775" cy="500824"/>
            </a:xfrm>
            <a:prstGeom prst="bentUp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8465" y="1682181"/>
            <a:ext cx="179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000090"/>
                </a:solidFill>
                <a:latin typeface="Abadi MT Condensed Extra Bold"/>
                <a:cs typeface="Abadi MT Condensed Extra Bold"/>
              </a:rPr>
              <a:t>e</a:t>
            </a:r>
            <a:r>
              <a:rPr lang="en-US" dirty="0" smtClean="0">
                <a:solidFill>
                  <a:srgbClr val="000090"/>
                </a:solidFill>
                <a:latin typeface="Abadi MT Condensed Extra Bold"/>
                <a:cs typeface="Abadi MT Condensed Extra Bold"/>
              </a:rPr>
              <a:t> disappearance:</a:t>
            </a:r>
            <a:endParaRPr lang="en-US" dirty="0">
              <a:solidFill>
                <a:srgbClr val="000090"/>
              </a:solidFill>
              <a:latin typeface="Abadi MT Condensed Extra Bold"/>
              <a:cs typeface="Abadi MT Condensed Extra Bold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072565" y="2913129"/>
            <a:ext cx="299362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073359" y="2482293"/>
            <a:ext cx="0" cy="42517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896086"/>
              </p:ext>
            </p:extLst>
          </p:nvPr>
        </p:nvGraphicFramePr>
        <p:xfrm>
          <a:off x="2544053" y="2711393"/>
          <a:ext cx="153193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2" name="Equation" r:id="rId4" imgW="1054100" imgH="304800" progId="Equation.3">
                  <p:embed/>
                </p:oleObj>
              </mc:Choice>
              <mc:Fallback>
                <p:oleObj name="Equation" r:id="rId4" imgW="10541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053" y="2711393"/>
                        <a:ext cx="1531937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Down Arrow 20"/>
          <p:cNvSpPr/>
          <p:nvPr/>
        </p:nvSpPr>
        <p:spPr>
          <a:xfrm rot="10800000">
            <a:off x="6798505" y="2850123"/>
            <a:ext cx="342900" cy="2859637"/>
          </a:xfrm>
          <a:prstGeom prst="downArrow">
            <a:avLst/>
          </a:prstGeom>
          <a:gradFill flip="none" rotWithShape="1">
            <a:gsLst>
              <a:gs pos="0">
                <a:srgbClr val="660066"/>
              </a:gs>
              <a:gs pos="47000">
                <a:schemeClr val="accent1">
                  <a:shade val="58000"/>
                  <a:satMod val="165000"/>
                  <a:alpha val="12000"/>
                </a:schemeClr>
              </a:gs>
              <a:gs pos="100000">
                <a:srgbClr val="FF66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6" y="2030042"/>
            <a:ext cx="4152900" cy="495300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H="1" flipV="1">
            <a:off x="7660966" y="2792686"/>
            <a:ext cx="0" cy="327155"/>
          </a:xfrm>
          <a:prstGeom prst="straightConnector1">
            <a:avLst/>
          </a:prstGeom>
          <a:noFill/>
          <a:ln w="25400" cap="flat" cmpd="sng" algn="ctr">
            <a:solidFill>
              <a:srgbClr val="66006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665" y="3176385"/>
            <a:ext cx="596900" cy="3175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497876" y="2676549"/>
            <a:ext cx="1658252" cy="52481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15448" y="2036276"/>
            <a:ext cx="1616271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572986" y="1249060"/>
            <a:ext cx="2244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A simple “3+1” Model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pic>
        <p:nvPicPr>
          <p:cNvPr id="48" name="Picture 47" descr="latex-image-1.pdf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036" b="-4907"/>
          <a:stretch/>
        </p:blipFill>
        <p:spPr>
          <a:xfrm>
            <a:off x="6539819" y="1846940"/>
            <a:ext cx="1219865" cy="230102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76" t="1080" b="-1"/>
          <a:stretch/>
        </p:blipFill>
        <p:spPr>
          <a:xfrm>
            <a:off x="6661918" y="2109328"/>
            <a:ext cx="1405838" cy="2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64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442" y="715248"/>
            <a:ext cx="9005657" cy="56851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Additional flavor states which do not couple to Standard Model forces, i.e. </a:t>
            </a:r>
            <a:r>
              <a:rPr lang="en-US" sz="2400" dirty="0" smtClean="0">
                <a:solidFill>
                  <a:srgbClr val="FF6600"/>
                </a:solidFill>
              </a:rPr>
              <a:t>‘sterile’ </a:t>
            </a:r>
            <a:r>
              <a:rPr lang="en-US" sz="2400" dirty="0" smtClean="0"/>
              <a:t>neutrinos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Physics Beyond the 3-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SM?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54830" y="1661757"/>
            <a:ext cx="4589170" cy="4807353"/>
            <a:chOff x="4163115" y="1466447"/>
            <a:chExt cx="4589170" cy="4807353"/>
          </a:xfrm>
        </p:grpSpPr>
        <p:grpSp>
          <p:nvGrpSpPr>
            <p:cNvPr id="5" name="Group 4"/>
            <p:cNvGrpSpPr/>
            <p:nvPr/>
          </p:nvGrpSpPr>
          <p:grpSpPr>
            <a:xfrm>
              <a:off x="4163115" y="1803400"/>
              <a:ext cx="4589170" cy="4470400"/>
              <a:chOff x="4163115" y="1803400"/>
              <a:chExt cx="4589170" cy="44704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63115" y="1803400"/>
                <a:ext cx="4589170" cy="4470400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441286" y="3660920"/>
                <a:ext cx="348640" cy="1743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329255" y="3548852"/>
                <a:ext cx="4423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00"/>
                    </a:solidFill>
                  </a:rPr>
                  <a:t>4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Brush Script MT Italic"/>
                    <a:cs typeface="Brush Script MT Italic"/>
                  </a:rPr>
                  <a:t>l</a:t>
                </a:r>
                <a:endParaRPr lang="en-US" sz="1400" dirty="0">
                  <a:solidFill>
                    <a:srgbClr val="000000"/>
                  </a:solidFill>
                  <a:latin typeface="Brush Script MT Italic"/>
                  <a:cs typeface="Brush Script MT Italic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224664" y="1466447"/>
              <a:ext cx="1794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badi MT Condensed Extra Bold"/>
                  <a:cs typeface="Abadi MT Condensed Extra Bold"/>
                </a:rPr>
                <a:t>a mostly sterile mass state</a:t>
              </a:r>
              <a:endPara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badi MT Condensed Extra Bold"/>
                <a:cs typeface="Abadi MT Condensed Extra Bold"/>
              </a:endParaRPr>
            </a:p>
          </p:txBody>
        </p:sp>
        <p:sp>
          <p:nvSpPr>
            <p:cNvPr id="15" name="Bent-Up Arrow 14"/>
            <p:cNvSpPr/>
            <p:nvPr/>
          </p:nvSpPr>
          <p:spPr>
            <a:xfrm rot="10800000" flipH="1">
              <a:off x="5789991" y="1816787"/>
              <a:ext cx="210775" cy="500824"/>
            </a:xfrm>
            <a:prstGeom prst="bentUp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8465" y="1682181"/>
            <a:ext cx="179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000090"/>
                </a:solidFill>
                <a:latin typeface="Abadi MT Condensed Extra Bold"/>
                <a:cs typeface="Abadi MT Condensed Extra Bold"/>
              </a:rPr>
              <a:t>e</a:t>
            </a:r>
            <a:r>
              <a:rPr lang="en-US" dirty="0" smtClean="0">
                <a:solidFill>
                  <a:srgbClr val="000090"/>
                </a:solidFill>
                <a:latin typeface="Abadi MT Condensed Extra Bold"/>
                <a:cs typeface="Abadi MT Condensed Extra Bold"/>
              </a:rPr>
              <a:t> disappearance:</a:t>
            </a:r>
            <a:endParaRPr lang="en-US" dirty="0">
              <a:solidFill>
                <a:srgbClr val="000090"/>
              </a:solidFill>
              <a:latin typeface="Abadi MT Condensed Extra Bold"/>
              <a:cs typeface="Abadi MT Condensed Extra Bold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072565" y="2913129"/>
            <a:ext cx="299362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073359" y="2482293"/>
            <a:ext cx="0" cy="42517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758252"/>
              </p:ext>
            </p:extLst>
          </p:nvPr>
        </p:nvGraphicFramePr>
        <p:xfrm>
          <a:off x="2544053" y="2711393"/>
          <a:ext cx="153193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92" name="Equation" r:id="rId4" imgW="1054100" imgH="304800" progId="Equation.3">
                  <p:embed/>
                </p:oleObj>
              </mc:Choice>
              <mc:Fallback>
                <p:oleObj name="Equation" r:id="rId4" imgW="10541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053" y="2711393"/>
                        <a:ext cx="1531937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6" y="2030042"/>
            <a:ext cx="4152900" cy="4953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4922" y="3157108"/>
            <a:ext cx="1813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  <a:latin typeface="Abadi MT Condensed Extra Bold"/>
                <a:cs typeface="Abadi MT Condensed Extra Bold"/>
              </a:rPr>
              <a:t> disappearance:</a:t>
            </a:r>
            <a:endParaRPr lang="en-US" dirty="0">
              <a:solidFill>
                <a:srgbClr val="000090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6" y="3604484"/>
            <a:ext cx="4241800" cy="495300"/>
          </a:xfrm>
          <a:prstGeom prst="rect">
            <a:avLst/>
          </a:prstGeom>
        </p:spPr>
      </p:pic>
      <p:graphicFrame>
        <p:nvGraphicFramePr>
          <p:cNvPr id="2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973617"/>
              </p:ext>
            </p:extLst>
          </p:nvPr>
        </p:nvGraphicFramePr>
        <p:xfrm>
          <a:off x="2539290" y="4328025"/>
          <a:ext cx="1569183" cy="479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93" name="Equation" r:id="rId8" imgW="1079500" imgH="330200" progId="Equation.3">
                  <p:embed/>
                </p:oleObj>
              </mc:Choice>
              <mc:Fallback>
                <p:oleObj name="Equation" r:id="rId8" imgW="10795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9290" y="4328025"/>
                        <a:ext cx="1569183" cy="4799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/>
          <p:nvPr/>
        </p:nvCxnSpPr>
        <p:spPr>
          <a:xfrm>
            <a:off x="2078032" y="4535008"/>
            <a:ext cx="299362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078826" y="4104172"/>
            <a:ext cx="0" cy="42517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7699258" y="2792687"/>
            <a:ext cx="0" cy="726444"/>
          </a:xfrm>
          <a:prstGeom prst="straightConnector1">
            <a:avLst/>
          </a:prstGeom>
          <a:noFill/>
          <a:ln w="25400" cap="flat" cmpd="sng" algn="ctr">
            <a:solidFill>
              <a:srgbClr val="3366FF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640" y="3532697"/>
            <a:ext cx="622300" cy="3302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497876" y="2676549"/>
            <a:ext cx="1658252" cy="52481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ounded Rectangle 38"/>
          <p:cNvSpPr/>
          <p:nvPr/>
        </p:nvSpPr>
        <p:spPr>
          <a:xfrm>
            <a:off x="2492847" y="4308921"/>
            <a:ext cx="1658252" cy="52481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15448" y="2036276"/>
            <a:ext cx="1616271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10419" y="3542695"/>
            <a:ext cx="1652847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572986" y="1249060"/>
            <a:ext cx="2244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A simple “3+1” Model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46" name="Down Arrow 45"/>
          <p:cNvSpPr/>
          <p:nvPr/>
        </p:nvSpPr>
        <p:spPr>
          <a:xfrm rot="10800000">
            <a:off x="6086113" y="2849321"/>
            <a:ext cx="342900" cy="1526042"/>
          </a:xfrm>
          <a:prstGeom prst="downArrow">
            <a:avLst/>
          </a:prstGeom>
          <a:gradFill flip="none" rotWithShape="1">
            <a:gsLst>
              <a:gs pos="0">
                <a:srgbClr val="FF6600"/>
              </a:gs>
              <a:gs pos="47000">
                <a:schemeClr val="accent1">
                  <a:shade val="58000"/>
                  <a:satMod val="165000"/>
                  <a:alpha val="12000"/>
                </a:schemeClr>
              </a:gs>
              <a:gs pos="100000">
                <a:srgbClr val="327BB1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 descr="latex-image-1.pdf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036" b="-4907"/>
          <a:stretch/>
        </p:blipFill>
        <p:spPr>
          <a:xfrm>
            <a:off x="6539819" y="1846940"/>
            <a:ext cx="1219865" cy="230102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76" t="1080" b="-1"/>
          <a:stretch/>
        </p:blipFill>
        <p:spPr>
          <a:xfrm>
            <a:off x="6661918" y="2109328"/>
            <a:ext cx="1405838" cy="2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2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442" y="715248"/>
            <a:ext cx="9005657" cy="56851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Additional flavor states which do not couple to Standard Model forces, i.e. </a:t>
            </a:r>
            <a:r>
              <a:rPr lang="en-US" sz="2400" dirty="0" smtClean="0">
                <a:solidFill>
                  <a:srgbClr val="FF6600"/>
                </a:solidFill>
              </a:rPr>
              <a:t>‘sterile’ </a:t>
            </a:r>
            <a:r>
              <a:rPr lang="en-US" sz="2400" dirty="0" smtClean="0"/>
              <a:t>neutrinos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Physics Beyond the 3-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SM?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54830" y="1661757"/>
            <a:ext cx="4589170" cy="4807353"/>
            <a:chOff x="4163115" y="1466447"/>
            <a:chExt cx="4589170" cy="4807353"/>
          </a:xfrm>
        </p:grpSpPr>
        <p:grpSp>
          <p:nvGrpSpPr>
            <p:cNvPr id="5" name="Group 4"/>
            <p:cNvGrpSpPr/>
            <p:nvPr/>
          </p:nvGrpSpPr>
          <p:grpSpPr>
            <a:xfrm>
              <a:off x="4163115" y="1803400"/>
              <a:ext cx="4589170" cy="4470400"/>
              <a:chOff x="4163115" y="1803400"/>
              <a:chExt cx="4589170" cy="44704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63115" y="1803400"/>
                <a:ext cx="4589170" cy="4470400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441286" y="3660920"/>
                <a:ext cx="348640" cy="1743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329255" y="3548852"/>
                <a:ext cx="4423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00"/>
                    </a:solidFill>
                  </a:rPr>
                  <a:t>4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Brush Script MT Italic"/>
                    <a:cs typeface="Brush Script MT Italic"/>
                  </a:rPr>
                  <a:t>l</a:t>
                </a:r>
                <a:endParaRPr lang="en-US" sz="1400" dirty="0">
                  <a:solidFill>
                    <a:srgbClr val="000000"/>
                  </a:solidFill>
                  <a:latin typeface="Brush Script MT Italic"/>
                  <a:cs typeface="Brush Script MT Italic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224664" y="1466447"/>
              <a:ext cx="1794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badi MT Condensed Extra Bold"/>
                  <a:cs typeface="Abadi MT Condensed Extra Bold"/>
                </a:rPr>
                <a:t>a mostly sterile mass state</a:t>
              </a:r>
              <a:endPara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badi MT Condensed Extra Bold"/>
                <a:cs typeface="Abadi MT Condensed Extra Bold"/>
              </a:endParaRPr>
            </a:p>
          </p:txBody>
        </p:sp>
        <p:sp>
          <p:nvSpPr>
            <p:cNvPr id="15" name="Bent-Up Arrow 14"/>
            <p:cNvSpPr/>
            <p:nvPr/>
          </p:nvSpPr>
          <p:spPr>
            <a:xfrm rot="10800000" flipH="1">
              <a:off x="5789991" y="1816787"/>
              <a:ext cx="210775" cy="500824"/>
            </a:xfrm>
            <a:prstGeom prst="bentUp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8465" y="1682181"/>
            <a:ext cx="179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000090"/>
                </a:solidFill>
                <a:latin typeface="Abadi MT Condensed Extra Bold"/>
                <a:cs typeface="Abadi MT Condensed Extra Bold"/>
              </a:rPr>
              <a:t>e</a:t>
            </a:r>
            <a:r>
              <a:rPr lang="en-US" dirty="0" smtClean="0">
                <a:solidFill>
                  <a:srgbClr val="000090"/>
                </a:solidFill>
                <a:latin typeface="Abadi MT Condensed Extra Bold"/>
                <a:cs typeface="Abadi MT Condensed Extra Bold"/>
              </a:rPr>
              <a:t> disappearance:</a:t>
            </a:r>
            <a:endParaRPr lang="en-US" dirty="0">
              <a:solidFill>
                <a:srgbClr val="000090"/>
              </a:solidFill>
              <a:latin typeface="Abadi MT Condensed Extra Bold"/>
              <a:cs typeface="Abadi MT Condensed Extra Bold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072565" y="2913129"/>
            <a:ext cx="299362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073359" y="2482293"/>
            <a:ext cx="0" cy="42517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996866"/>
              </p:ext>
            </p:extLst>
          </p:nvPr>
        </p:nvGraphicFramePr>
        <p:xfrm>
          <a:off x="2544053" y="2711393"/>
          <a:ext cx="153193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6" name="Equation" r:id="rId4" imgW="1054100" imgH="304800" progId="Equation.3">
                  <p:embed/>
                </p:oleObj>
              </mc:Choice>
              <mc:Fallback>
                <p:oleObj name="Equation" r:id="rId4" imgW="10541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053" y="2711393"/>
                        <a:ext cx="1531937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6" y="2030042"/>
            <a:ext cx="4152900" cy="4953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4922" y="3157108"/>
            <a:ext cx="1813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  <a:latin typeface="Abadi MT Condensed Extra Bold"/>
                <a:cs typeface="Abadi MT Condensed Extra Bold"/>
              </a:rPr>
              <a:t> disappearance:</a:t>
            </a:r>
            <a:endParaRPr lang="en-US" dirty="0">
              <a:solidFill>
                <a:srgbClr val="000090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6" y="3604484"/>
            <a:ext cx="4241800" cy="495300"/>
          </a:xfrm>
          <a:prstGeom prst="rect">
            <a:avLst/>
          </a:prstGeom>
        </p:spPr>
      </p:pic>
      <p:graphicFrame>
        <p:nvGraphicFramePr>
          <p:cNvPr id="2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98559"/>
              </p:ext>
            </p:extLst>
          </p:nvPr>
        </p:nvGraphicFramePr>
        <p:xfrm>
          <a:off x="2539290" y="4328025"/>
          <a:ext cx="1569183" cy="479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7" name="Equation" r:id="rId8" imgW="1079500" imgH="330200" progId="Equation.3">
                  <p:embed/>
                </p:oleObj>
              </mc:Choice>
              <mc:Fallback>
                <p:oleObj name="Equation" r:id="rId8" imgW="10795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9290" y="4328025"/>
                        <a:ext cx="1569183" cy="4799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/>
          <p:nvPr/>
        </p:nvCxnSpPr>
        <p:spPr>
          <a:xfrm>
            <a:off x="2078032" y="4535008"/>
            <a:ext cx="299362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078826" y="4104172"/>
            <a:ext cx="0" cy="42517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7699258" y="2792687"/>
            <a:ext cx="0" cy="427578"/>
          </a:xfrm>
          <a:prstGeom prst="straightConnector1">
            <a:avLst/>
          </a:prstGeom>
          <a:noFill/>
          <a:ln w="25400" cap="flat" cmpd="sng" algn="ctr">
            <a:solidFill>
              <a:srgbClr val="3366FF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640" y="3532697"/>
            <a:ext cx="622300" cy="3302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0884" y="4862957"/>
            <a:ext cx="208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000090"/>
                </a:solidFill>
                <a:latin typeface="Abadi MT Condensed Extra Bold"/>
                <a:cs typeface="Abadi MT Condensed Extra Bold"/>
              </a:rPr>
              <a:t>e</a:t>
            </a:r>
            <a:r>
              <a:rPr lang="en-US" dirty="0" smtClean="0">
                <a:solidFill>
                  <a:srgbClr val="00009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Abadi MT Condensed Extra Bold"/>
                <a:cs typeface="Abadi MT Condensed Extra Bold"/>
                <a:sym typeface="Wingdings"/>
              </a:rPr>
              <a:t>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  <a:latin typeface="Abadi MT Condensed Extra Bold"/>
                <a:cs typeface="Abadi MT Condensed Extra Bold"/>
              </a:rPr>
              <a:t> appearance:</a:t>
            </a:r>
            <a:endParaRPr lang="en-US" dirty="0">
              <a:solidFill>
                <a:srgbClr val="000090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70" y="5367854"/>
            <a:ext cx="4191000" cy="495300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40211" y="6045354"/>
            <a:ext cx="1106487" cy="406400"/>
          </a:xfrm>
          <a:prstGeom prst="rect">
            <a:avLst/>
          </a:prstGeom>
          <a:noFill/>
          <a:ln w="9525">
            <a:miter lim="800000"/>
            <a:headEnd/>
            <a:tailEnd/>
          </a:ln>
        </p:spPr>
      </p:pic>
      <p:cxnSp>
        <p:nvCxnSpPr>
          <p:cNvPr id="35" name="Straight Arrow Connector 34"/>
          <p:cNvCxnSpPr/>
          <p:nvPr/>
        </p:nvCxnSpPr>
        <p:spPr>
          <a:xfrm>
            <a:off x="2073003" y="6251353"/>
            <a:ext cx="299362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073797" y="5820517"/>
            <a:ext cx="0" cy="42517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7660966" y="2792686"/>
            <a:ext cx="0" cy="327155"/>
          </a:xfrm>
          <a:prstGeom prst="straightConnector1">
            <a:avLst/>
          </a:prstGeom>
          <a:noFill/>
          <a:ln w="25400" cap="flat" cmpd="sng" algn="ctr">
            <a:solidFill>
              <a:srgbClr val="66006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665" y="3176385"/>
            <a:ext cx="596900" cy="3175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497876" y="2676549"/>
            <a:ext cx="1658252" cy="52481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ounded Rectangle 38"/>
          <p:cNvSpPr/>
          <p:nvPr/>
        </p:nvSpPr>
        <p:spPr>
          <a:xfrm>
            <a:off x="2492847" y="4308921"/>
            <a:ext cx="1658252" cy="52481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2492847" y="5998822"/>
            <a:ext cx="1253966" cy="52481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15448" y="2036276"/>
            <a:ext cx="1616271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10419" y="3542695"/>
            <a:ext cx="1652847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10419" y="5264083"/>
            <a:ext cx="1936311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572986" y="1249060"/>
            <a:ext cx="2244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A simple “3+1” Model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46" name="Down Arrow 45"/>
          <p:cNvSpPr/>
          <p:nvPr/>
        </p:nvSpPr>
        <p:spPr>
          <a:xfrm rot="10800000">
            <a:off x="6086113" y="2849321"/>
            <a:ext cx="342900" cy="1526042"/>
          </a:xfrm>
          <a:prstGeom prst="downArrow">
            <a:avLst/>
          </a:prstGeom>
          <a:gradFill flip="none" rotWithShape="1">
            <a:gsLst>
              <a:gs pos="0">
                <a:srgbClr val="FF6600"/>
              </a:gs>
              <a:gs pos="47000">
                <a:schemeClr val="accent1">
                  <a:shade val="58000"/>
                  <a:satMod val="165000"/>
                  <a:alpha val="12000"/>
                </a:schemeClr>
              </a:gs>
              <a:gs pos="100000">
                <a:srgbClr val="327BB1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Down Arrow 46"/>
          <p:cNvSpPr/>
          <p:nvPr/>
        </p:nvSpPr>
        <p:spPr>
          <a:xfrm>
            <a:off x="6789520" y="2870312"/>
            <a:ext cx="342900" cy="2891739"/>
          </a:xfrm>
          <a:prstGeom prst="downArrow">
            <a:avLst/>
          </a:prstGeom>
          <a:gradFill flip="none" rotWithShape="1">
            <a:gsLst>
              <a:gs pos="0">
                <a:srgbClr val="FF6600"/>
              </a:gs>
              <a:gs pos="47000">
                <a:schemeClr val="accent1">
                  <a:shade val="58000"/>
                  <a:satMod val="165000"/>
                  <a:alpha val="12000"/>
                </a:schemeClr>
              </a:gs>
              <a:gs pos="100000">
                <a:srgbClr val="660066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 descr="latex-image-1.pdf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036" b="-4907"/>
          <a:stretch/>
        </p:blipFill>
        <p:spPr>
          <a:xfrm>
            <a:off x="6539819" y="1846940"/>
            <a:ext cx="1219865" cy="230102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76" t="1080" b="-1"/>
          <a:stretch/>
        </p:blipFill>
        <p:spPr>
          <a:xfrm>
            <a:off x="6661918" y="2109328"/>
            <a:ext cx="1405838" cy="2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6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Oscillation Picture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61433" y="866430"/>
            <a:ext cx="1216628" cy="6705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nuedisprob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38" b="12056"/>
          <a:stretch/>
        </p:blipFill>
        <p:spPr>
          <a:xfrm>
            <a:off x="1448743" y="849042"/>
            <a:ext cx="6771443" cy="32480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14137" y="2611387"/>
            <a:ext cx="2058306" cy="624739"/>
            <a:chOff x="5829976" y="5329503"/>
            <a:chExt cx="2994867" cy="909004"/>
          </a:xfrm>
        </p:grpSpPr>
        <p:pic>
          <p:nvPicPr>
            <p:cNvPr id="9" name="Picture 8" descr="eq2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8516" y="5329503"/>
              <a:ext cx="2626327" cy="90900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829976" y="5485156"/>
              <a:ext cx="344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…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760" y="1634336"/>
            <a:ext cx="1460208" cy="168145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242" y="3323463"/>
            <a:ext cx="1503557" cy="1731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62010" y="4109957"/>
            <a:ext cx="1877437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Abadi MT Condensed Extra Bold"/>
                <a:cs typeface="Abadi MT Condensed Extra Bold"/>
              </a:rPr>
              <a:t>L/E ~ 500 km/GeV</a:t>
            </a:r>
            <a:endParaRPr lang="en-US" dirty="0">
              <a:solidFill>
                <a:srgbClr val="008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57910" y="4128244"/>
            <a:ext cx="2152602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badi MT Condensed Extra Bold"/>
                <a:cs typeface="Abadi MT Condensed Extra Bold"/>
              </a:rPr>
              <a:t>L/E ~ 15,000 km/GeV</a:t>
            </a:r>
            <a:endParaRPr lang="en-US" dirty="0">
              <a:solidFill>
                <a:srgbClr val="0000FF"/>
              </a:solidFill>
              <a:latin typeface="Abadi MT Condensed Extra Bold"/>
              <a:cs typeface="Abadi MT Condensed Extra Bold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899483" y="3739719"/>
            <a:ext cx="0" cy="374919"/>
          </a:xfrm>
          <a:prstGeom prst="line">
            <a:avLst/>
          </a:prstGeom>
          <a:ln w="190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891931" y="3758103"/>
            <a:ext cx="0" cy="363015"/>
          </a:xfrm>
          <a:prstGeom prst="line">
            <a:avLst/>
          </a:prstGeom>
          <a:ln w="190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466516" y="926165"/>
            <a:ext cx="3563648" cy="5583127"/>
            <a:chOff x="466516" y="926165"/>
            <a:chExt cx="3563648" cy="5583127"/>
          </a:xfrm>
        </p:grpSpPr>
        <p:pic>
          <p:nvPicPr>
            <p:cNvPr id="25" name="Picture 24" descr="nuedisprob.tiff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681" r="61567" b="73426"/>
            <a:stretch/>
          </p:blipFill>
          <p:spPr>
            <a:xfrm>
              <a:off x="466516" y="4574699"/>
              <a:ext cx="3563648" cy="193459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0" name="Rectangle 19"/>
            <p:cNvSpPr/>
            <p:nvPr/>
          </p:nvSpPr>
          <p:spPr>
            <a:xfrm>
              <a:off x="1692485" y="926165"/>
              <a:ext cx="509352" cy="518938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08259" y="3968521"/>
              <a:ext cx="38735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6600"/>
                  </a:solidFill>
                  <a:latin typeface="Chalkduster"/>
                  <a:cs typeface="Chalkduster"/>
                </a:rPr>
                <a:t>?</a:t>
              </a:r>
              <a:endParaRPr lang="en-US" sz="3200" dirty="0">
                <a:solidFill>
                  <a:srgbClr val="FF6600"/>
                </a:solidFill>
                <a:latin typeface="Chalkduster"/>
                <a:cs typeface="Chalkduster"/>
              </a:endParaRPr>
            </a:p>
          </p:txBody>
        </p:sp>
        <p:cxnSp>
          <p:nvCxnSpPr>
            <p:cNvPr id="23" name="Straight Arrow Connector 22"/>
            <p:cNvCxnSpPr>
              <a:stCxn id="20" idx="2"/>
            </p:cNvCxnSpPr>
            <p:nvPr/>
          </p:nvCxnSpPr>
          <p:spPr>
            <a:xfrm flipH="1">
              <a:off x="1328271" y="1445103"/>
              <a:ext cx="618890" cy="3511902"/>
            </a:xfrm>
            <a:prstGeom prst="straightConnector1">
              <a:avLst/>
            </a:prstGeom>
            <a:ln w="28575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 25"/>
            <p:cNvSpPr/>
            <p:nvPr/>
          </p:nvSpPr>
          <p:spPr>
            <a:xfrm>
              <a:off x="952466" y="5190276"/>
              <a:ext cx="2300174" cy="227321"/>
            </a:xfrm>
            <a:custGeom>
              <a:avLst/>
              <a:gdLst>
                <a:gd name="connsiteX0" fmla="*/ 0 w 2300174"/>
                <a:gd name="connsiteY0" fmla="*/ 45358 h 227321"/>
                <a:gd name="connsiteX1" fmla="*/ 32397 w 2300174"/>
                <a:gd name="connsiteY1" fmla="*/ 32398 h 227321"/>
                <a:gd name="connsiteX2" fmla="*/ 90711 w 2300174"/>
                <a:gd name="connsiteY2" fmla="*/ 12959 h 227321"/>
                <a:gd name="connsiteX3" fmla="*/ 110149 w 2300174"/>
                <a:gd name="connsiteY3" fmla="*/ 6479 h 227321"/>
                <a:gd name="connsiteX4" fmla="*/ 129587 w 2300174"/>
                <a:gd name="connsiteY4" fmla="*/ 0 h 227321"/>
                <a:gd name="connsiteX5" fmla="*/ 246216 w 2300174"/>
                <a:gd name="connsiteY5" fmla="*/ 12959 h 227321"/>
                <a:gd name="connsiteX6" fmla="*/ 265654 w 2300174"/>
                <a:gd name="connsiteY6" fmla="*/ 19439 h 227321"/>
                <a:gd name="connsiteX7" fmla="*/ 298051 w 2300174"/>
                <a:gd name="connsiteY7" fmla="*/ 51838 h 227321"/>
                <a:gd name="connsiteX8" fmla="*/ 317489 w 2300174"/>
                <a:gd name="connsiteY8" fmla="*/ 64797 h 227321"/>
                <a:gd name="connsiteX9" fmla="*/ 349886 w 2300174"/>
                <a:gd name="connsiteY9" fmla="*/ 97196 h 227321"/>
                <a:gd name="connsiteX10" fmla="*/ 369324 w 2300174"/>
                <a:gd name="connsiteY10" fmla="*/ 110155 h 227321"/>
                <a:gd name="connsiteX11" fmla="*/ 382283 w 2300174"/>
                <a:gd name="connsiteY11" fmla="*/ 123115 h 227321"/>
                <a:gd name="connsiteX12" fmla="*/ 421159 w 2300174"/>
                <a:gd name="connsiteY12" fmla="*/ 136074 h 227321"/>
                <a:gd name="connsiteX13" fmla="*/ 440597 w 2300174"/>
                <a:gd name="connsiteY13" fmla="*/ 142554 h 227321"/>
                <a:gd name="connsiteX14" fmla="*/ 460035 w 2300174"/>
                <a:gd name="connsiteY14" fmla="*/ 149034 h 227321"/>
                <a:gd name="connsiteX15" fmla="*/ 492432 w 2300174"/>
                <a:gd name="connsiteY15" fmla="*/ 155514 h 227321"/>
                <a:gd name="connsiteX16" fmla="*/ 524829 w 2300174"/>
                <a:gd name="connsiteY16" fmla="*/ 149034 h 227321"/>
                <a:gd name="connsiteX17" fmla="*/ 570184 w 2300174"/>
                <a:gd name="connsiteY17" fmla="*/ 142554 h 227321"/>
                <a:gd name="connsiteX18" fmla="*/ 589622 w 2300174"/>
                <a:gd name="connsiteY18" fmla="*/ 129595 h 227321"/>
                <a:gd name="connsiteX19" fmla="*/ 609060 w 2300174"/>
                <a:gd name="connsiteY19" fmla="*/ 123115 h 227321"/>
                <a:gd name="connsiteX20" fmla="*/ 641457 w 2300174"/>
                <a:gd name="connsiteY20" fmla="*/ 97196 h 227321"/>
                <a:gd name="connsiteX21" fmla="*/ 654416 w 2300174"/>
                <a:gd name="connsiteY21" fmla="*/ 84236 h 227321"/>
                <a:gd name="connsiteX22" fmla="*/ 680333 w 2300174"/>
                <a:gd name="connsiteY22" fmla="*/ 77757 h 227321"/>
                <a:gd name="connsiteX23" fmla="*/ 699771 w 2300174"/>
                <a:gd name="connsiteY23" fmla="*/ 71277 h 227321"/>
                <a:gd name="connsiteX24" fmla="*/ 732168 w 2300174"/>
                <a:gd name="connsiteY24" fmla="*/ 64797 h 227321"/>
                <a:gd name="connsiteX25" fmla="*/ 751606 w 2300174"/>
                <a:gd name="connsiteY25" fmla="*/ 58317 h 227321"/>
                <a:gd name="connsiteX26" fmla="*/ 796962 w 2300174"/>
                <a:gd name="connsiteY26" fmla="*/ 51838 h 227321"/>
                <a:gd name="connsiteX27" fmla="*/ 829359 w 2300174"/>
                <a:gd name="connsiteY27" fmla="*/ 45358 h 227321"/>
                <a:gd name="connsiteX28" fmla="*/ 971905 w 2300174"/>
                <a:gd name="connsiteY28" fmla="*/ 51838 h 227321"/>
                <a:gd name="connsiteX29" fmla="*/ 991343 w 2300174"/>
                <a:gd name="connsiteY29" fmla="*/ 58317 h 227321"/>
                <a:gd name="connsiteX30" fmla="*/ 1017260 w 2300174"/>
                <a:gd name="connsiteY30" fmla="*/ 90716 h 227321"/>
                <a:gd name="connsiteX31" fmla="*/ 1036698 w 2300174"/>
                <a:gd name="connsiteY31" fmla="*/ 123115 h 227321"/>
                <a:gd name="connsiteX32" fmla="*/ 1075574 w 2300174"/>
                <a:gd name="connsiteY32" fmla="*/ 136074 h 227321"/>
                <a:gd name="connsiteX33" fmla="*/ 1088533 w 2300174"/>
                <a:gd name="connsiteY33" fmla="*/ 149034 h 227321"/>
                <a:gd name="connsiteX34" fmla="*/ 1205162 w 2300174"/>
                <a:gd name="connsiteY34" fmla="*/ 149034 h 227321"/>
                <a:gd name="connsiteX35" fmla="*/ 1256997 w 2300174"/>
                <a:gd name="connsiteY35" fmla="*/ 142554 h 227321"/>
                <a:gd name="connsiteX36" fmla="*/ 1276435 w 2300174"/>
                <a:gd name="connsiteY36" fmla="*/ 136074 h 227321"/>
                <a:gd name="connsiteX37" fmla="*/ 1321790 w 2300174"/>
                <a:gd name="connsiteY37" fmla="*/ 123115 h 227321"/>
                <a:gd name="connsiteX38" fmla="*/ 1341228 w 2300174"/>
                <a:gd name="connsiteY38" fmla="*/ 110155 h 227321"/>
                <a:gd name="connsiteX39" fmla="*/ 1380104 w 2300174"/>
                <a:gd name="connsiteY39" fmla="*/ 97196 h 227321"/>
                <a:gd name="connsiteX40" fmla="*/ 1438419 w 2300174"/>
                <a:gd name="connsiteY40" fmla="*/ 64797 h 227321"/>
                <a:gd name="connsiteX41" fmla="*/ 1503212 w 2300174"/>
                <a:gd name="connsiteY41" fmla="*/ 71277 h 227321"/>
                <a:gd name="connsiteX42" fmla="*/ 1542088 w 2300174"/>
                <a:gd name="connsiteY42" fmla="*/ 84236 h 227321"/>
                <a:gd name="connsiteX43" fmla="*/ 1555047 w 2300174"/>
                <a:gd name="connsiteY43" fmla="*/ 97196 h 227321"/>
                <a:gd name="connsiteX44" fmla="*/ 1580965 w 2300174"/>
                <a:gd name="connsiteY44" fmla="*/ 129595 h 227321"/>
                <a:gd name="connsiteX45" fmla="*/ 1606882 w 2300174"/>
                <a:gd name="connsiteY45" fmla="*/ 136074 h 227321"/>
                <a:gd name="connsiteX46" fmla="*/ 1619841 w 2300174"/>
                <a:gd name="connsiteY46" fmla="*/ 149034 h 227321"/>
                <a:gd name="connsiteX47" fmla="*/ 1632800 w 2300174"/>
                <a:gd name="connsiteY47" fmla="*/ 168473 h 227321"/>
                <a:gd name="connsiteX48" fmla="*/ 1671676 w 2300174"/>
                <a:gd name="connsiteY48" fmla="*/ 194392 h 227321"/>
                <a:gd name="connsiteX49" fmla="*/ 1749428 w 2300174"/>
                <a:gd name="connsiteY49" fmla="*/ 187912 h 227321"/>
                <a:gd name="connsiteX50" fmla="*/ 1788304 w 2300174"/>
                <a:gd name="connsiteY50" fmla="*/ 174953 h 227321"/>
                <a:gd name="connsiteX51" fmla="*/ 1807742 w 2300174"/>
                <a:gd name="connsiteY51" fmla="*/ 168473 h 227321"/>
                <a:gd name="connsiteX52" fmla="*/ 1846618 w 2300174"/>
                <a:gd name="connsiteY52" fmla="*/ 149034 h 227321"/>
                <a:gd name="connsiteX53" fmla="*/ 1859577 w 2300174"/>
                <a:gd name="connsiteY53" fmla="*/ 136074 h 227321"/>
                <a:gd name="connsiteX54" fmla="*/ 1943809 w 2300174"/>
                <a:gd name="connsiteY54" fmla="*/ 155514 h 227321"/>
                <a:gd name="connsiteX55" fmla="*/ 1982685 w 2300174"/>
                <a:gd name="connsiteY55" fmla="*/ 187912 h 227321"/>
                <a:gd name="connsiteX56" fmla="*/ 2021561 w 2300174"/>
                <a:gd name="connsiteY56" fmla="*/ 200872 h 227321"/>
                <a:gd name="connsiteX57" fmla="*/ 2040999 w 2300174"/>
                <a:gd name="connsiteY57" fmla="*/ 207351 h 227321"/>
                <a:gd name="connsiteX58" fmla="*/ 2066917 w 2300174"/>
                <a:gd name="connsiteY58" fmla="*/ 200872 h 227321"/>
                <a:gd name="connsiteX59" fmla="*/ 2105793 w 2300174"/>
                <a:gd name="connsiteY59" fmla="*/ 187912 h 227321"/>
                <a:gd name="connsiteX60" fmla="*/ 2183545 w 2300174"/>
                <a:gd name="connsiteY60" fmla="*/ 200872 h 227321"/>
                <a:gd name="connsiteX61" fmla="*/ 2222422 w 2300174"/>
                <a:gd name="connsiteY61" fmla="*/ 213831 h 227321"/>
                <a:gd name="connsiteX62" fmla="*/ 2241860 w 2300174"/>
                <a:gd name="connsiteY62" fmla="*/ 220311 h 227321"/>
                <a:gd name="connsiteX63" fmla="*/ 2267777 w 2300174"/>
                <a:gd name="connsiteY63" fmla="*/ 226791 h 227321"/>
                <a:gd name="connsiteX64" fmla="*/ 2300174 w 2300174"/>
                <a:gd name="connsiteY64" fmla="*/ 226791 h 22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300174" h="227321">
                  <a:moveTo>
                    <a:pt x="0" y="45358"/>
                  </a:moveTo>
                  <a:cubicBezTo>
                    <a:pt x="10799" y="41038"/>
                    <a:pt x="21466" y="36373"/>
                    <a:pt x="32397" y="32398"/>
                  </a:cubicBezTo>
                  <a:cubicBezTo>
                    <a:pt x="51653" y="25395"/>
                    <a:pt x="71273" y="19439"/>
                    <a:pt x="90711" y="12959"/>
                  </a:cubicBezTo>
                  <a:lnTo>
                    <a:pt x="110149" y="6479"/>
                  </a:lnTo>
                  <a:lnTo>
                    <a:pt x="129587" y="0"/>
                  </a:lnTo>
                  <a:cubicBezTo>
                    <a:pt x="169339" y="3312"/>
                    <a:pt x="207496" y="4354"/>
                    <a:pt x="246216" y="12959"/>
                  </a:cubicBezTo>
                  <a:cubicBezTo>
                    <a:pt x="252883" y="14441"/>
                    <a:pt x="259175" y="17279"/>
                    <a:pt x="265654" y="19439"/>
                  </a:cubicBezTo>
                  <a:cubicBezTo>
                    <a:pt x="276453" y="30239"/>
                    <a:pt x="285344" y="43366"/>
                    <a:pt x="298051" y="51838"/>
                  </a:cubicBezTo>
                  <a:cubicBezTo>
                    <a:pt x="304530" y="56158"/>
                    <a:pt x="311629" y="59669"/>
                    <a:pt x="317489" y="64797"/>
                  </a:cubicBezTo>
                  <a:cubicBezTo>
                    <a:pt x="328983" y="74854"/>
                    <a:pt x="337179" y="88724"/>
                    <a:pt x="349886" y="97196"/>
                  </a:cubicBezTo>
                  <a:cubicBezTo>
                    <a:pt x="356365" y="101516"/>
                    <a:pt x="363243" y="105290"/>
                    <a:pt x="369324" y="110155"/>
                  </a:cubicBezTo>
                  <a:cubicBezTo>
                    <a:pt x="374094" y="113971"/>
                    <a:pt x="376819" y="120383"/>
                    <a:pt x="382283" y="123115"/>
                  </a:cubicBezTo>
                  <a:cubicBezTo>
                    <a:pt x="394500" y="129224"/>
                    <a:pt x="408200" y="131754"/>
                    <a:pt x="421159" y="136074"/>
                  </a:cubicBezTo>
                  <a:lnTo>
                    <a:pt x="440597" y="142554"/>
                  </a:lnTo>
                  <a:cubicBezTo>
                    <a:pt x="447076" y="144714"/>
                    <a:pt x="453338" y="147694"/>
                    <a:pt x="460035" y="149034"/>
                  </a:cubicBezTo>
                  <a:lnTo>
                    <a:pt x="492432" y="155514"/>
                  </a:lnTo>
                  <a:cubicBezTo>
                    <a:pt x="503231" y="153354"/>
                    <a:pt x="513966" y="150845"/>
                    <a:pt x="524829" y="149034"/>
                  </a:cubicBezTo>
                  <a:cubicBezTo>
                    <a:pt x="539893" y="146523"/>
                    <a:pt x="555556" y="146943"/>
                    <a:pt x="570184" y="142554"/>
                  </a:cubicBezTo>
                  <a:cubicBezTo>
                    <a:pt x="577643" y="140316"/>
                    <a:pt x="582657" y="133078"/>
                    <a:pt x="589622" y="129595"/>
                  </a:cubicBezTo>
                  <a:cubicBezTo>
                    <a:pt x="595731" y="126540"/>
                    <a:pt x="602581" y="125275"/>
                    <a:pt x="609060" y="123115"/>
                  </a:cubicBezTo>
                  <a:cubicBezTo>
                    <a:pt x="640350" y="91822"/>
                    <a:pt x="600588" y="129893"/>
                    <a:pt x="641457" y="97196"/>
                  </a:cubicBezTo>
                  <a:cubicBezTo>
                    <a:pt x="646227" y="93380"/>
                    <a:pt x="648952" y="86968"/>
                    <a:pt x="654416" y="84236"/>
                  </a:cubicBezTo>
                  <a:cubicBezTo>
                    <a:pt x="662381" y="80253"/>
                    <a:pt x="671771" y="80203"/>
                    <a:pt x="680333" y="77757"/>
                  </a:cubicBezTo>
                  <a:cubicBezTo>
                    <a:pt x="686900" y="75881"/>
                    <a:pt x="693292" y="73437"/>
                    <a:pt x="699771" y="71277"/>
                  </a:cubicBezTo>
                  <a:cubicBezTo>
                    <a:pt x="725083" y="45963"/>
                    <a:pt x="698523" y="64797"/>
                    <a:pt x="732168" y="64797"/>
                  </a:cubicBezTo>
                  <a:cubicBezTo>
                    <a:pt x="738998" y="64797"/>
                    <a:pt x="744909" y="59656"/>
                    <a:pt x="751606" y="58317"/>
                  </a:cubicBezTo>
                  <a:cubicBezTo>
                    <a:pt x="766582" y="55322"/>
                    <a:pt x="781898" y="54349"/>
                    <a:pt x="796962" y="51838"/>
                  </a:cubicBezTo>
                  <a:cubicBezTo>
                    <a:pt x="807825" y="50027"/>
                    <a:pt x="818560" y="47518"/>
                    <a:pt x="829359" y="45358"/>
                  </a:cubicBezTo>
                  <a:cubicBezTo>
                    <a:pt x="876874" y="47518"/>
                    <a:pt x="924492" y="48045"/>
                    <a:pt x="971905" y="51838"/>
                  </a:cubicBezTo>
                  <a:cubicBezTo>
                    <a:pt x="978713" y="52383"/>
                    <a:pt x="985487" y="54803"/>
                    <a:pt x="991343" y="58317"/>
                  </a:cubicBezTo>
                  <a:cubicBezTo>
                    <a:pt x="1001599" y="64471"/>
                    <a:pt x="1011377" y="81891"/>
                    <a:pt x="1017260" y="90716"/>
                  </a:cubicBezTo>
                  <a:cubicBezTo>
                    <a:pt x="1021693" y="104017"/>
                    <a:pt x="1022467" y="115999"/>
                    <a:pt x="1036698" y="123115"/>
                  </a:cubicBezTo>
                  <a:cubicBezTo>
                    <a:pt x="1048915" y="129224"/>
                    <a:pt x="1075574" y="136074"/>
                    <a:pt x="1075574" y="136074"/>
                  </a:cubicBezTo>
                  <a:cubicBezTo>
                    <a:pt x="1079894" y="140394"/>
                    <a:pt x="1083295" y="145891"/>
                    <a:pt x="1088533" y="149034"/>
                  </a:cubicBezTo>
                  <a:cubicBezTo>
                    <a:pt x="1118625" y="167091"/>
                    <a:pt x="1196941" y="149749"/>
                    <a:pt x="1205162" y="149034"/>
                  </a:cubicBezTo>
                  <a:cubicBezTo>
                    <a:pt x="1222509" y="147525"/>
                    <a:pt x="1239719" y="144714"/>
                    <a:pt x="1256997" y="142554"/>
                  </a:cubicBezTo>
                  <a:cubicBezTo>
                    <a:pt x="1263476" y="140394"/>
                    <a:pt x="1269868" y="137950"/>
                    <a:pt x="1276435" y="136074"/>
                  </a:cubicBezTo>
                  <a:cubicBezTo>
                    <a:pt x="1286128" y="133304"/>
                    <a:pt x="1311430" y="128296"/>
                    <a:pt x="1321790" y="123115"/>
                  </a:cubicBezTo>
                  <a:cubicBezTo>
                    <a:pt x="1328755" y="119632"/>
                    <a:pt x="1334112" y="113318"/>
                    <a:pt x="1341228" y="110155"/>
                  </a:cubicBezTo>
                  <a:cubicBezTo>
                    <a:pt x="1353710" y="104607"/>
                    <a:pt x="1368739" y="104773"/>
                    <a:pt x="1380104" y="97196"/>
                  </a:cubicBezTo>
                  <a:cubicBezTo>
                    <a:pt x="1424664" y="67488"/>
                    <a:pt x="1404205" y="76203"/>
                    <a:pt x="1438419" y="64797"/>
                  </a:cubicBezTo>
                  <a:cubicBezTo>
                    <a:pt x="1460017" y="66957"/>
                    <a:pt x="1481878" y="67277"/>
                    <a:pt x="1503212" y="71277"/>
                  </a:cubicBezTo>
                  <a:cubicBezTo>
                    <a:pt x="1516638" y="73794"/>
                    <a:pt x="1542088" y="84236"/>
                    <a:pt x="1542088" y="84236"/>
                  </a:cubicBezTo>
                  <a:cubicBezTo>
                    <a:pt x="1546408" y="88556"/>
                    <a:pt x="1551231" y="92425"/>
                    <a:pt x="1555047" y="97196"/>
                  </a:cubicBezTo>
                  <a:cubicBezTo>
                    <a:pt x="1561150" y="104825"/>
                    <a:pt x="1570536" y="124380"/>
                    <a:pt x="1580965" y="129595"/>
                  </a:cubicBezTo>
                  <a:cubicBezTo>
                    <a:pt x="1588930" y="133578"/>
                    <a:pt x="1598243" y="133914"/>
                    <a:pt x="1606882" y="136074"/>
                  </a:cubicBezTo>
                  <a:cubicBezTo>
                    <a:pt x="1611202" y="140394"/>
                    <a:pt x="1616025" y="144263"/>
                    <a:pt x="1619841" y="149034"/>
                  </a:cubicBezTo>
                  <a:cubicBezTo>
                    <a:pt x="1624706" y="155115"/>
                    <a:pt x="1626939" y="163345"/>
                    <a:pt x="1632800" y="168473"/>
                  </a:cubicBezTo>
                  <a:cubicBezTo>
                    <a:pt x="1644521" y="178729"/>
                    <a:pt x="1671676" y="194392"/>
                    <a:pt x="1671676" y="194392"/>
                  </a:cubicBezTo>
                  <a:cubicBezTo>
                    <a:pt x="1697593" y="192232"/>
                    <a:pt x="1723775" y="192188"/>
                    <a:pt x="1749428" y="187912"/>
                  </a:cubicBezTo>
                  <a:cubicBezTo>
                    <a:pt x="1762902" y="185666"/>
                    <a:pt x="1775345" y="179273"/>
                    <a:pt x="1788304" y="174953"/>
                  </a:cubicBezTo>
                  <a:cubicBezTo>
                    <a:pt x="1794783" y="172793"/>
                    <a:pt x="1802059" y="172262"/>
                    <a:pt x="1807742" y="168473"/>
                  </a:cubicBezTo>
                  <a:cubicBezTo>
                    <a:pt x="1832863" y="151725"/>
                    <a:pt x="1819792" y="157977"/>
                    <a:pt x="1846618" y="149034"/>
                  </a:cubicBezTo>
                  <a:cubicBezTo>
                    <a:pt x="1850938" y="144714"/>
                    <a:pt x="1853493" y="136627"/>
                    <a:pt x="1859577" y="136074"/>
                  </a:cubicBezTo>
                  <a:cubicBezTo>
                    <a:pt x="1887061" y="133575"/>
                    <a:pt x="1920366" y="138768"/>
                    <a:pt x="1943809" y="155514"/>
                  </a:cubicBezTo>
                  <a:cubicBezTo>
                    <a:pt x="1968942" y="173467"/>
                    <a:pt x="1955462" y="175812"/>
                    <a:pt x="1982685" y="187912"/>
                  </a:cubicBezTo>
                  <a:cubicBezTo>
                    <a:pt x="1995167" y="193460"/>
                    <a:pt x="2008602" y="196552"/>
                    <a:pt x="2021561" y="200872"/>
                  </a:cubicBezTo>
                  <a:lnTo>
                    <a:pt x="2040999" y="207351"/>
                  </a:lnTo>
                  <a:cubicBezTo>
                    <a:pt x="2049638" y="205191"/>
                    <a:pt x="2058387" y="203431"/>
                    <a:pt x="2066917" y="200872"/>
                  </a:cubicBezTo>
                  <a:cubicBezTo>
                    <a:pt x="2080001" y="196947"/>
                    <a:pt x="2105793" y="187912"/>
                    <a:pt x="2105793" y="187912"/>
                  </a:cubicBezTo>
                  <a:cubicBezTo>
                    <a:pt x="2142555" y="192508"/>
                    <a:pt x="2152962" y="191697"/>
                    <a:pt x="2183545" y="200872"/>
                  </a:cubicBezTo>
                  <a:cubicBezTo>
                    <a:pt x="2196629" y="204797"/>
                    <a:pt x="2209463" y="209511"/>
                    <a:pt x="2222422" y="213831"/>
                  </a:cubicBezTo>
                  <a:cubicBezTo>
                    <a:pt x="2228901" y="215991"/>
                    <a:pt x="2235234" y="218654"/>
                    <a:pt x="2241860" y="220311"/>
                  </a:cubicBezTo>
                  <a:cubicBezTo>
                    <a:pt x="2250499" y="222471"/>
                    <a:pt x="2258927" y="225808"/>
                    <a:pt x="2267777" y="226791"/>
                  </a:cubicBezTo>
                  <a:cubicBezTo>
                    <a:pt x="2278510" y="227984"/>
                    <a:pt x="2289375" y="226791"/>
                    <a:pt x="2300174" y="226791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846431" y="5689216"/>
              <a:ext cx="1177253" cy="5183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27001" y="5710390"/>
              <a:ext cx="1614181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L/E ~ 1 km/GeV</a:t>
              </a:r>
              <a:endPara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endParaRPr>
            </a:p>
          </p:txBody>
        </p:sp>
      </p:grpSp>
      <p:sp>
        <p:nvSpPr>
          <p:cNvPr id="36" name="Content Placeholder 4"/>
          <p:cNvSpPr txBox="1">
            <a:spLocks/>
          </p:cNvSpPr>
          <p:nvPr/>
        </p:nvSpPr>
        <p:spPr>
          <a:xfrm>
            <a:off x="4620378" y="5239424"/>
            <a:ext cx="3954249" cy="10274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7472" marR="0" indent="-347472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Pct val="87000"/>
              <a:buFont typeface="Wingdings" charset="2"/>
              <a:buChar char="q"/>
              <a:tabLst/>
              <a:defRPr sz="2600" b="0" kern="1200">
                <a:solidFill>
                  <a:srgbClr val="1E376D"/>
                </a:solidFill>
                <a:latin typeface="+mn-lt"/>
                <a:ea typeface="+mn-ea"/>
                <a:cs typeface="+mn-cs"/>
              </a:defRPr>
            </a:lvl1pPr>
            <a:lvl2pPr marL="694944" marR="0" indent="-265176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Tx/>
              <a:buSzPct val="125000"/>
              <a:buFont typeface="Arial"/>
              <a:buChar char="•"/>
              <a:tabLst/>
              <a:defRPr sz="2000" kern="1200">
                <a:solidFill>
                  <a:srgbClr val="006E39"/>
                </a:solidFill>
                <a:latin typeface="+mn-lt"/>
                <a:ea typeface="+mn-ea"/>
                <a:cs typeface="+mn-cs"/>
              </a:defRPr>
            </a:lvl2pPr>
            <a:lvl3pPr marL="950976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i="0" kern="1200">
                <a:solidFill>
                  <a:srgbClr val="0193C7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rgbClr val="0193C7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Extremely sensitive experiments needed.  </a:t>
            </a:r>
          </a:p>
          <a:p>
            <a:pPr marL="0" indent="0" algn="ctr">
              <a:buNone/>
            </a:pPr>
            <a:r>
              <a:rPr lang="en-US" sz="18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Oscillation probabilities at least 10x smaller than for atmospheric</a:t>
            </a:r>
            <a:r>
              <a:rPr lang="en-US" sz="1800" dirty="0" smtClean="0">
                <a:solidFill>
                  <a:srgbClr val="FF0000"/>
                </a:solidFill>
              </a:rPr>
              <a:t> (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1800" baseline="-25000" dirty="0" smtClean="0">
                <a:solidFill>
                  <a:srgbClr val="FF0000"/>
                </a:solidFill>
              </a:rPr>
              <a:t>13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9077" y="2259327"/>
            <a:ext cx="1738536" cy="359697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362" y="4161671"/>
            <a:ext cx="2108200" cy="3048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476883" y="2540097"/>
            <a:ext cx="2245986" cy="7872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575936" y="1899825"/>
            <a:ext cx="1175469" cy="1322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100702" y="2183224"/>
            <a:ext cx="51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x30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25443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442" y="715248"/>
            <a:ext cx="8992958" cy="1256716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2400" dirty="0" smtClean="0"/>
              <a:t>Experimental anomalies ranging in significance have been reported from a variety of experiments studying neutrinos over baselines less than 1 km (L/E order 1 km/GeV)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Hints of Physics Beyond the 3-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SM?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60461"/>
              </p:ext>
            </p:extLst>
          </p:nvPr>
        </p:nvGraphicFramePr>
        <p:xfrm>
          <a:off x="796435" y="2060706"/>
          <a:ext cx="7532248" cy="1854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64954"/>
                <a:gridCol w="2367771"/>
                <a:gridCol w="2112486"/>
                <a:gridCol w="148703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badi MT Condensed Extra Bold"/>
                          <a:cs typeface="Abadi MT Condensed Extra Bold"/>
                        </a:rPr>
                        <a:t>Experiment</a:t>
                      </a:r>
                      <a:endParaRPr lang="en-US" sz="1800" dirty="0">
                        <a:latin typeface="Abadi MT Condensed Extra Bold"/>
                        <a:cs typeface="Abadi MT Condensed Extra Bol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badi MT Condensed Extra Bold"/>
                          <a:cs typeface="Abadi MT Condensed Extra Bold"/>
                        </a:rPr>
                        <a:t>Neutrino Source</a:t>
                      </a:r>
                      <a:endParaRPr lang="en-US" sz="1800" dirty="0">
                        <a:latin typeface="Abadi MT Condensed Extra Bold"/>
                        <a:cs typeface="Abadi MT Condensed Extra Bol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badi MT Condensed Extra Bold"/>
                          <a:cs typeface="Abadi MT Condensed Extra Bold"/>
                        </a:rPr>
                        <a:t>Search</a:t>
                      </a:r>
                      <a:r>
                        <a:rPr lang="en-US" sz="1800" baseline="0" dirty="0" smtClean="0">
                          <a:latin typeface="Abadi MT Condensed Extra Bold"/>
                          <a:cs typeface="Abadi MT Condensed Extra Bold"/>
                        </a:rPr>
                        <a:t> </a:t>
                      </a:r>
                      <a:r>
                        <a:rPr lang="en-US" sz="1800" dirty="0" smtClean="0">
                          <a:latin typeface="Abadi MT Condensed Extra Bold"/>
                          <a:cs typeface="Abadi MT Condensed Extra Bold"/>
                        </a:rPr>
                        <a:t>Channel</a:t>
                      </a:r>
                      <a:endParaRPr lang="en-US" sz="1800" dirty="0">
                        <a:latin typeface="Abadi MT Condensed Extra Bold"/>
                        <a:cs typeface="Abadi MT Condensed Extra Bol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badi MT Condensed Extra Bold"/>
                          <a:cs typeface="Abadi MT Condensed Extra Bold"/>
                        </a:rPr>
                        <a:t>Significance</a:t>
                      </a:r>
                      <a:endParaRPr lang="en-US" sz="1800" dirty="0">
                        <a:latin typeface="Abadi MT Condensed Extra Bold"/>
                        <a:cs typeface="Abadi MT Condensed Extra Bol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LSND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p/m</a:t>
                      </a:r>
                      <a:r>
                        <a:rPr lang="en-US" sz="1600" baseline="0" dirty="0" smtClean="0"/>
                        <a:t> decay-at-rest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                   appearance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3.8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MiniBooNE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accelerator decay-in-flight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                   appearance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3.4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baseline="0" dirty="0" smtClean="0">
                          <a:latin typeface="+mn-lt"/>
                          <a:cs typeface="Symbol" charset="2"/>
                        </a:rPr>
                        <a:t> / 2.8</a:t>
                      </a:r>
                      <a:r>
                        <a:rPr lang="en-US" sz="1600" baseline="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GALLEX/SAGE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Source, e-capture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          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disappearance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cs typeface="+mn-cs"/>
                        </a:rPr>
                        <a:t>3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Reactors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Beta decay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           disappearance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≤ 2.5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928" y="3286990"/>
            <a:ext cx="203200" cy="1524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928" y="3625287"/>
            <a:ext cx="203200" cy="1778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378" y="2521337"/>
            <a:ext cx="774700" cy="2159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791" y="2840648"/>
            <a:ext cx="847598" cy="2865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0" y="4297461"/>
            <a:ext cx="2511753" cy="20013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914" y="4237497"/>
            <a:ext cx="1661283" cy="20652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3"/>
          <a:stretch/>
        </p:blipFill>
        <p:spPr>
          <a:xfrm>
            <a:off x="4371760" y="4221199"/>
            <a:ext cx="4763424" cy="235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8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442" y="715247"/>
            <a:ext cx="9040102" cy="5792439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/>
              <a:t>Neutrino Masses and Mixing </a:t>
            </a:r>
            <a:r>
              <a:rPr lang="en-US" sz="3200" dirty="0" smtClean="0"/>
              <a:t>(10 slides)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eminder of </a:t>
            </a:r>
            <a:r>
              <a:rPr lang="en-US" dirty="0"/>
              <a:t>w</a:t>
            </a:r>
            <a:r>
              <a:rPr lang="en-US" dirty="0" smtClean="0"/>
              <a:t>hat we know and don’t know (yet)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Physics of DUNE, the Deep Underground Neutrino Experiment</a:t>
            </a:r>
          </a:p>
          <a:p>
            <a:r>
              <a:rPr lang="en-US" sz="3200" b="1" dirty="0" smtClean="0"/>
              <a:t>Light (eV</a:t>
            </a:r>
            <a:r>
              <a:rPr lang="en-US" sz="3200" b="1" dirty="0"/>
              <a:t>-scale</a:t>
            </a:r>
            <a:r>
              <a:rPr lang="en-US" sz="3200" b="1" dirty="0" smtClean="0"/>
              <a:t>) Sterile Neutrinos </a:t>
            </a:r>
            <a:r>
              <a:rPr lang="en-US" sz="3200" dirty="0" smtClean="0"/>
              <a:t>(9 slides)</a:t>
            </a:r>
            <a:endParaRPr lang="en-US" sz="2000" dirty="0" smtClean="0"/>
          </a:p>
          <a:p>
            <a:pPr lvl="1"/>
            <a:r>
              <a:rPr lang="en-US" dirty="0" smtClean="0"/>
              <a:t>What are they?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Why bother looking, and where?</a:t>
            </a:r>
          </a:p>
          <a:p>
            <a:r>
              <a:rPr lang="en-US" sz="3200" b="1" dirty="0" smtClean="0"/>
              <a:t>The Fermilab SBN Program </a:t>
            </a:r>
            <a:r>
              <a:rPr lang="en-US" sz="3200" dirty="0" smtClean="0"/>
              <a:t>(35 slides)</a:t>
            </a:r>
          </a:p>
          <a:p>
            <a:pPr lvl="1"/>
            <a:r>
              <a:rPr lang="en-US" dirty="0" smtClean="0"/>
              <a:t>Physics of the SBN Program</a:t>
            </a:r>
          </a:p>
          <a:p>
            <a:pPr lvl="1"/>
            <a:r>
              <a:rPr lang="en-US" dirty="0" smtClean="0"/>
              <a:t>Technology of the SBN Program: Liquid Argon TPC neutrino detector</a:t>
            </a:r>
          </a:p>
          <a:p>
            <a:pPr lvl="1"/>
            <a:r>
              <a:rPr lang="en-US" dirty="0" smtClean="0"/>
              <a:t>Status of SBN Phase I:  MicroBooNE running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Status of SBN Phase II: Preparation of ICARUS and SBND detectors</a:t>
            </a:r>
          </a:p>
          <a:p>
            <a:r>
              <a:rPr lang="en-US" sz="3200" b="1" dirty="0" smtClean="0"/>
              <a:t>Conclude </a:t>
            </a:r>
            <a:r>
              <a:rPr lang="en-US" sz="3200" dirty="0" smtClean="0"/>
              <a:t>(1 slide)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The SBN Program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038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LSND Appearance Signal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29" y="672418"/>
            <a:ext cx="6956159" cy="30290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03814" y="3566999"/>
            <a:ext cx="2033603" cy="4726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8435" y="709522"/>
            <a:ext cx="2079365" cy="1819554"/>
          </a:xfrm>
          <a:prstGeom prst="roundRect">
            <a:avLst>
              <a:gd name="adj" fmla="val 10423"/>
            </a:avLst>
          </a:prstGeom>
          <a:ln>
            <a:solidFill>
              <a:srgbClr val="000000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806486" y="3695042"/>
            <a:ext cx="3043320" cy="2954160"/>
            <a:chOff x="1806486" y="3720570"/>
            <a:chExt cx="3043320" cy="29541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6486" y="3720570"/>
              <a:ext cx="3043320" cy="295416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5256" y="3950310"/>
              <a:ext cx="957320" cy="414815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3843570" y="3138658"/>
            <a:ext cx="1485510" cy="6457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100078" y="3414242"/>
            <a:ext cx="592783" cy="3949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297551" y="1447899"/>
            <a:ext cx="791401" cy="3949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8664" y="4162558"/>
            <a:ext cx="4152900" cy="254000"/>
          </a:xfrm>
          <a:prstGeom prst="rect">
            <a:avLst/>
          </a:prstGeom>
          <a:ln>
            <a:noFill/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1021141" y="4336845"/>
            <a:ext cx="68761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027254" y="3343831"/>
            <a:ext cx="0" cy="99576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13" y="4531749"/>
            <a:ext cx="1028700" cy="279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1957" y="3885557"/>
            <a:ext cx="3873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Chalkduster"/>
                <a:cs typeface="Chalkduster"/>
              </a:rPr>
              <a:t>?</a:t>
            </a:r>
            <a:endParaRPr lang="en-US" sz="3200" dirty="0">
              <a:solidFill>
                <a:srgbClr val="FF6600"/>
              </a:solidFill>
              <a:latin typeface="Chalkduster"/>
              <a:cs typeface="Chalkduste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03395" y="3718725"/>
            <a:ext cx="359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if interpreted as an oscillation: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03313" y="2546321"/>
            <a:ext cx="18508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inverse beta decay detection of electron antineutrinos</a:t>
            </a:r>
            <a:endParaRPr lang="en-US" sz="1100" dirty="0"/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277" y="3982822"/>
            <a:ext cx="241300" cy="2413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872" y="2958444"/>
            <a:ext cx="1513149" cy="2327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5557" y="4538660"/>
            <a:ext cx="2329952" cy="20603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82536" y="5017216"/>
            <a:ext cx="14299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but not much  </a:t>
            </a:r>
            <a:r>
              <a:rPr lang="en-US" sz="1400" dirty="0" smtClean="0">
                <a:latin typeface="Symbol" charset="2"/>
                <a:cs typeface="Symbol" charset="2"/>
              </a:rPr>
              <a:t>D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m</a:t>
            </a:r>
            <a:r>
              <a:rPr lang="en-US" sz="1400" baseline="-25000" dirty="0" smtClean="0">
                <a:latin typeface="Abadi MT Condensed Extra Bold"/>
                <a:cs typeface="Abadi MT Condensed Extra Bold"/>
              </a:rPr>
              <a:t>2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 resolution,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~0.01 </a:t>
            </a:r>
            <a:r>
              <a:rPr lang="mr-IN" sz="1400" dirty="0" smtClean="0">
                <a:latin typeface="Abadi MT Condensed Extra Bold"/>
                <a:cs typeface="Abadi MT Condensed Extra Bold"/>
              </a:rPr>
              <a:t>–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 100 eV</a:t>
            </a:r>
            <a:r>
              <a:rPr lang="en-US" sz="1400" baseline="-25000" dirty="0" smtClean="0">
                <a:latin typeface="Abadi MT Condensed Extra Bold"/>
                <a:cs typeface="Abadi MT Condensed Extra Bold"/>
              </a:rPr>
              <a:t>2</a:t>
            </a:r>
            <a:endParaRPr lang="en-US" sz="1400" baseline="-25000" dirty="0">
              <a:latin typeface="Abadi MT Condensed Extra Bold"/>
              <a:cs typeface="Abadi MT Condensed Extra Bold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496568" y="4418929"/>
            <a:ext cx="559127" cy="332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2201659">
            <a:off x="4229590" y="1731885"/>
            <a:ext cx="550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30 m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9839" y="6319741"/>
            <a:ext cx="20489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7F7F7F"/>
                </a:solidFill>
              </a:rPr>
              <a:t>Phys. Rev. D64, 112007(2001)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1611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92" y="1937389"/>
            <a:ext cx="7835900" cy="22987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9442" y="715248"/>
            <a:ext cx="9040102" cy="3462267"/>
          </a:xfrm>
        </p:spPr>
        <p:txBody>
          <a:bodyPr/>
          <a:lstStyle/>
          <a:p>
            <a:r>
              <a:rPr lang="en-US" dirty="0" smtClean="0"/>
              <a:t>Designed to follow up on LSND result as oscillations, but with different source (accelerator DIF), different detection (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CC), thus different systematics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MiniBooNE Appearance Signals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0895" y="4534389"/>
            <a:ext cx="16765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badi MT Condensed Extra Bold"/>
                <a:cs typeface="Abadi MT Condensed Extra Bold"/>
              </a:rPr>
              <a:t>different L</a:t>
            </a:r>
          </a:p>
          <a:p>
            <a:r>
              <a:rPr lang="en-US" sz="2800" dirty="0" smtClean="0">
                <a:latin typeface="Abadi MT Condensed Extra Bold"/>
                <a:cs typeface="Abadi MT Condensed Extra Bold"/>
              </a:rPr>
              <a:t>different 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07095" y="4640339"/>
            <a:ext cx="366438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badi MT Condensed Extra Bold"/>
                <a:cs typeface="Abadi MT Condensed Extra Bold"/>
              </a:rPr>
              <a:t>same L/</a:t>
            </a:r>
            <a:r>
              <a:rPr lang="en-US" sz="3200" dirty="0" smtClean="0">
                <a:latin typeface="Abadi MT Condensed Extra Bold"/>
                <a:cs typeface="Abadi MT Condensed Extra Bold"/>
              </a:rPr>
              <a:t>E ~ 1 km/GeV</a:t>
            </a:r>
            <a:endParaRPr lang="en-US" sz="3200" dirty="0">
              <a:latin typeface="Abadi MT Condensed Extra Bold"/>
              <a:cs typeface="Abadi MT Condensed Extra Bold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47167" y="4807291"/>
            <a:ext cx="461791" cy="73474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878653" y="5111683"/>
            <a:ext cx="419810" cy="94468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33" r="8134" b="20501"/>
          <a:stretch/>
        </p:blipFill>
        <p:spPr>
          <a:xfrm>
            <a:off x="6202701" y="4264541"/>
            <a:ext cx="2889737" cy="23271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69447" y="5940888"/>
            <a:ext cx="92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badi MT Condensed Extra Bold"/>
                <a:cs typeface="Abadi MT Condensed Extra Bold"/>
              </a:rPr>
              <a:t>BNB fluxes</a:t>
            </a:r>
            <a:endParaRPr lang="en-US" sz="1400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48911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MiniBooNE Appearance Signals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6" y="716857"/>
            <a:ext cx="4917698" cy="554282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718124" y="3461305"/>
            <a:ext cx="759944" cy="461665"/>
          </a:xfrm>
          <a:prstGeom prst="rect">
            <a:avLst/>
          </a:prstGeom>
          <a:solidFill>
            <a:srgbClr val="FFFFFF"/>
          </a:solidFill>
          <a:ln>
            <a:solidFill>
              <a:srgbClr val="0F0D65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3.4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sz="24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23976" y="998425"/>
            <a:ext cx="759944" cy="461665"/>
          </a:xfrm>
          <a:prstGeom prst="rect">
            <a:avLst/>
          </a:prstGeom>
          <a:solidFill>
            <a:srgbClr val="FFFFFF"/>
          </a:solidFill>
          <a:ln>
            <a:solidFill>
              <a:srgbClr val="0F0D65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2.8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sz="24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862" y="3966723"/>
            <a:ext cx="1154418" cy="28101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640" y="1553597"/>
            <a:ext cx="1070484" cy="2605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751" y="759618"/>
            <a:ext cx="2637719" cy="504481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/>
          <p:cNvSpPr/>
          <p:nvPr/>
        </p:nvSpPr>
        <p:spPr>
          <a:xfrm rot="16200000">
            <a:off x="3886445" y="1890323"/>
            <a:ext cx="21858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7F7F7F"/>
                </a:solidFill>
              </a:rPr>
              <a:t>Phys.Rev.Lett.</a:t>
            </a:r>
            <a:r>
              <a:rPr lang="en-US" sz="1200" dirty="0" smtClean="0">
                <a:solidFill>
                  <a:srgbClr val="7F7F7F"/>
                </a:solidFill>
              </a:rPr>
              <a:t>110.161801,2013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352582" y="5809952"/>
            <a:ext cx="3683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Both consistent with (3+1) oscillations, in general</a:t>
            </a:r>
            <a:r>
              <a:rPr lang="en-US" sz="1400" dirty="0">
                <a:latin typeface="Abadi MT Condensed Extra Bold"/>
                <a:cs typeface="Abadi MT Condensed Extra Bold"/>
              </a:rPr>
              <a:t>.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  Antineutrino allowed parameters in better agreement with LSND parameters.</a:t>
            </a:r>
            <a:endParaRPr lang="en-US" sz="1400" dirty="0">
              <a:latin typeface="Abadi MT Condensed Extra Bold"/>
              <a:cs typeface="Abadi MT Condensed Extra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16868" y="6003865"/>
            <a:ext cx="807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8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g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sz="2800" dirty="0" smtClean="0">
                <a:solidFill>
                  <a:srgbClr val="996633"/>
                </a:solidFill>
                <a:latin typeface="Symbol" charset="2"/>
                <a:cs typeface="Symbol" charset="2"/>
              </a:rPr>
              <a:t>g</a:t>
            </a:r>
            <a:endParaRPr lang="en-US" sz="2800" dirty="0">
              <a:solidFill>
                <a:srgbClr val="996633"/>
              </a:solidFill>
              <a:latin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20041" y="4345464"/>
            <a:ext cx="337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937"/>
                </a:solidFill>
              </a:rPr>
              <a:t>e</a:t>
            </a:r>
            <a:endParaRPr lang="en-US" sz="2400" dirty="0">
              <a:solidFill>
                <a:srgbClr val="006937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025586" y="4735788"/>
            <a:ext cx="191741" cy="354903"/>
          </a:xfrm>
          <a:prstGeom prst="straightConnector1">
            <a:avLst/>
          </a:prstGeom>
          <a:ln>
            <a:solidFill>
              <a:srgbClr val="00693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123000" y="6318666"/>
            <a:ext cx="29386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123000" y="5437065"/>
            <a:ext cx="0" cy="8921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84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678" y="3543811"/>
            <a:ext cx="2643157" cy="25965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747" y="978539"/>
            <a:ext cx="2765922" cy="265657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Multi-Faceted Attack!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43" y="998373"/>
            <a:ext cx="2527450" cy="2423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571" y="3463773"/>
            <a:ext cx="2386569" cy="2545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944" y="1039137"/>
            <a:ext cx="2471013" cy="26135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15323" y="1878834"/>
            <a:ext cx="700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MINOS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002" y="629780"/>
            <a:ext cx="1604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>
                <a:latin typeface="Abadi MT Condensed Extra Bold"/>
                <a:cs typeface="Abadi MT Condensed Extra Bold"/>
              </a:rPr>
              <a:t>e</a:t>
            </a:r>
            <a:r>
              <a:rPr lang="en-US" sz="2000" dirty="0" smtClean="0">
                <a:latin typeface="Abadi MT Condensed Extra Bold"/>
                <a:cs typeface="Abadi MT Condensed Extra Bold"/>
              </a:rPr>
              <a:t> appearance</a:t>
            </a:r>
            <a:endParaRPr lang="en-US" sz="2000" dirty="0">
              <a:latin typeface="Abadi MT Condensed Extra Bold"/>
              <a:cs typeface="Abadi MT Condensed Extra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5340" y="624736"/>
            <a:ext cx="1942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latin typeface="Abadi MT Condensed Extra Bold"/>
                <a:cs typeface="Abadi MT Condensed Extra Bold"/>
              </a:rPr>
              <a:t> disappearance</a:t>
            </a:r>
            <a:endParaRPr lang="en-US" sz="2000" dirty="0">
              <a:latin typeface="Abadi MT Condensed Extra Bold"/>
              <a:cs typeface="Abadi MT Condensed Extra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52275" y="3742131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40"/>
                </a:solidFill>
              </a:rPr>
              <a:t>IceCube</a:t>
            </a:r>
            <a:endParaRPr lang="en-US" sz="1400" dirty="0">
              <a:solidFill>
                <a:srgbClr val="80004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71135" y="624736"/>
            <a:ext cx="1901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>
                <a:latin typeface="Abadi MT Condensed Extra Bold"/>
                <a:cs typeface="Abadi MT Condensed Extra Bold"/>
              </a:rPr>
              <a:t>e</a:t>
            </a:r>
            <a:r>
              <a:rPr lang="en-US" sz="2000" dirty="0" smtClean="0">
                <a:latin typeface="Abadi MT Condensed Extra Bold"/>
                <a:cs typeface="Abadi MT Condensed Extra Bold"/>
              </a:rPr>
              <a:t> disappearance</a:t>
            </a:r>
            <a:endParaRPr lang="en-US" sz="2000" dirty="0">
              <a:latin typeface="Abadi MT Condensed Extra Bold"/>
              <a:cs typeface="Abadi MT Condensed Extra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6681" y="2482579"/>
            <a:ext cx="589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NEOS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7639" y="6066843"/>
            <a:ext cx="2214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LSND + MiniBooNE signals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rest null results</a:t>
            </a:r>
            <a:endParaRPr lang="en-US" sz="1400" dirty="0">
              <a:latin typeface="Abadi MT Condensed Extra Bold"/>
              <a:cs typeface="Abadi MT Condensed Extra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31866" y="6145768"/>
            <a:ext cx="2214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only null results</a:t>
            </a:r>
            <a:endParaRPr lang="en-US" sz="1400" dirty="0">
              <a:latin typeface="Abadi MT Condensed Extra Bold"/>
              <a:cs typeface="Abadi MT Condensed Extra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82819" y="5851879"/>
            <a:ext cx="2492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gallium + reactor signals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new generation of SBL reactor experiments underway</a:t>
            </a:r>
            <a:endParaRPr lang="en-US" sz="1400" dirty="0">
              <a:latin typeface="Abadi MT Condensed Extra Bold"/>
              <a:cs typeface="Abadi MT Condensed Extra Bold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10294" y="1695352"/>
            <a:ext cx="7269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800040"/>
                </a:solidFill>
              </a:rPr>
              <a:t>SciBooNE</a:t>
            </a:r>
            <a:endParaRPr lang="en-US" sz="1100" dirty="0">
              <a:solidFill>
                <a:srgbClr val="800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6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Data Analysis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213" y="1075342"/>
            <a:ext cx="2579237" cy="37004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294" y="6379927"/>
            <a:ext cx="302233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See also: G.H. Collin et al. arXiv</a:t>
            </a:r>
            <a:r>
              <a:rPr lang="en-US" sz="900" dirty="0"/>
              <a:t>:</a:t>
            </a:r>
            <a:r>
              <a:rPr lang="en-US" sz="900" dirty="0" smtClean="0"/>
              <a:t>1607.00011 </a:t>
            </a:r>
            <a:r>
              <a:rPr lang="en-US" sz="900" dirty="0"/>
              <a:t>[hep-ph</a:t>
            </a:r>
            <a:r>
              <a:rPr lang="en-US" sz="900" dirty="0" smtClean="0"/>
              <a:t>]</a:t>
            </a:r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3" y="1085383"/>
            <a:ext cx="3103819" cy="31550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87" y="1059024"/>
            <a:ext cx="2579573" cy="371924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3012141" y="1238554"/>
            <a:ext cx="923585" cy="4933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3022636" y="3159375"/>
            <a:ext cx="923584" cy="1186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43395" y="755731"/>
            <a:ext cx="6526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2000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39422" y="750687"/>
            <a:ext cx="6557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2016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14528" y="750687"/>
            <a:ext cx="6557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2017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292" y="797717"/>
            <a:ext cx="1082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badi MT Condensed Extra Bold"/>
                <a:cs typeface="Abadi MT Condensed Extra Bold"/>
              </a:rPr>
              <a:t>+ many exps</a:t>
            </a:r>
            <a:endParaRPr lang="en-US" sz="1400" dirty="0">
              <a:latin typeface="Abadi MT Condensed Extra Bold"/>
              <a:cs typeface="Abadi MT Condensed Extra Bol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78525" y="797716"/>
            <a:ext cx="1877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badi MT Condensed Extra Bold"/>
                <a:cs typeface="Abadi MT Condensed Extra Bold"/>
              </a:rPr>
              <a:t>+MINOS+IceCube+NEOS</a:t>
            </a:r>
            <a:endParaRPr lang="en-US" sz="1400" dirty="0">
              <a:latin typeface="Abadi MT Condensed Extra Bold"/>
              <a:cs typeface="Abadi MT Condensed Extra Bold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64777" y="4436812"/>
            <a:ext cx="2457860" cy="156966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16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To definitively </a:t>
            </a:r>
            <a:r>
              <a:rPr lang="en-US" sz="16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rule on the LSND/MiniBooNE anomalies and the ~1 </a:t>
            </a:r>
            <a:r>
              <a:rPr lang="en-US" sz="16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eV sterile neutrino interpretation is the </a:t>
            </a:r>
            <a:r>
              <a:rPr lang="en-US" sz="1600" u="sng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primary physics goal</a:t>
            </a:r>
            <a:r>
              <a:rPr lang="en-US" sz="16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 of the SBN Program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794690" y="1396004"/>
            <a:ext cx="1112499" cy="6612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40211" y="1731874"/>
            <a:ext cx="240341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850116" y="3059867"/>
            <a:ext cx="1264899" cy="4353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35182" y="3164818"/>
            <a:ext cx="240341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6195" y="5069691"/>
            <a:ext cx="3775673" cy="17804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084305" y="1385512"/>
            <a:ext cx="1178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latin typeface="Abadi MT Condensed Extra Bold"/>
                <a:cs typeface="Abadi MT Condensed Extra Bold"/>
              </a:rPr>
              <a:t>e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 appearance</a:t>
            </a:r>
            <a:endParaRPr lang="en-US" sz="1400" dirty="0">
              <a:latin typeface="Abadi MT Condensed Extra Bold"/>
              <a:cs typeface="Abadi MT Condensed Extra Bold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04035" y="4833735"/>
            <a:ext cx="1398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 disappearance</a:t>
            </a:r>
            <a:endParaRPr lang="en-US" sz="1400" dirty="0">
              <a:latin typeface="Abadi MT Condensed Extra Bold"/>
              <a:cs typeface="Abadi MT Condensed Extra Bold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35868" y="4844231"/>
            <a:ext cx="1386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latin typeface="Abadi MT Condensed Extra Bold"/>
                <a:cs typeface="Abadi MT Condensed Extra Bold"/>
              </a:rPr>
              <a:t>e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 disappearance</a:t>
            </a:r>
            <a:endParaRPr lang="en-US" sz="1400" dirty="0">
              <a:latin typeface="Abadi MT Condensed Extra Bold"/>
              <a:cs typeface="Abadi MT Condensed Extra Bold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22468" y="6287664"/>
            <a:ext cx="1020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badi MT Condensed Extra Bold"/>
                <a:cs typeface="Abadi MT Condensed Extra Bold"/>
              </a:rPr>
              <a:t>bf~8%</a:t>
            </a:r>
            <a:endParaRPr lang="en-US" sz="1600" baseline="30000" dirty="0">
              <a:latin typeface="Abadi MT Condensed Extra Bold"/>
              <a:cs typeface="Abadi MT Condensed Extra Bold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07442" y="6282616"/>
            <a:ext cx="763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badi MT Condensed Extra Bold"/>
                <a:cs typeface="Abadi MT Condensed Extra Bold"/>
              </a:rPr>
              <a:t>bf~6%</a:t>
            </a:r>
            <a:endParaRPr lang="en-US" sz="1600" baseline="30000" dirty="0">
              <a:latin typeface="Abadi MT Condensed Extra Bold"/>
              <a:cs typeface="Abadi MT Condensed Extra Bold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12052" y="3947404"/>
            <a:ext cx="1014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badi MT Condensed Extra Bold"/>
                <a:cs typeface="Abadi MT Condensed Extra Bold"/>
              </a:rPr>
              <a:t>bf~0.15%</a:t>
            </a:r>
            <a:endParaRPr lang="en-US" sz="1600" baseline="30000" dirty="0">
              <a:latin typeface="Abadi MT Condensed Extra Bold"/>
              <a:cs typeface="Abadi MT Condensed Extra Bold"/>
            </a:endParaRPr>
          </a:p>
        </p:txBody>
      </p:sp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293" y="5091663"/>
            <a:ext cx="2151711" cy="243483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587" y="5539359"/>
            <a:ext cx="2733351" cy="246403"/>
          </a:xfrm>
          <a:prstGeom prst="rect">
            <a:avLst/>
          </a:prstGeom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376" y="5993492"/>
            <a:ext cx="2754334" cy="244432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 rot="16200000">
            <a:off x="7840258" y="2270848"/>
            <a:ext cx="22717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S. Gariazzo et al. arXiv:1703.00860 [hep-ph]</a:t>
            </a:r>
          </a:p>
        </p:txBody>
      </p:sp>
      <p:sp>
        <p:nvSpPr>
          <p:cNvPr id="47" name="Right Arrow 46"/>
          <p:cNvSpPr/>
          <p:nvPr/>
        </p:nvSpPr>
        <p:spPr>
          <a:xfrm>
            <a:off x="3190561" y="1962802"/>
            <a:ext cx="535258" cy="1679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>
            <a:off x="6134702" y="1957758"/>
            <a:ext cx="535258" cy="1679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028747" y="2227704"/>
            <a:ext cx="796417" cy="3443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010511" y="2199173"/>
            <a:ext cx="93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1-3 eV</a:t>
            </a:r>
            <a:r>
              <a:rPr lang="en-US" baseline="30000" dirty="0" smtClean="0">
                <a:latin typeface="Abadi MT Condensed Extra Bold"/>
                <a:cs typeface="Abadi MT Condensed Extra Bold"/>
              </a:rPr>
              <a:t>2</a:t>
            </a:r>
            <a:endParaRPr lang="en-US" baseline="30000" dirty="0">
              <a:latin typeface="Abadi MT Condensed Extra Bold"/>
              <a:cs typeface="Abadi MT Condensed Extra Bold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1698" y="3159377"/>
            <a:ext cx="986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badi MT Condensed Extra Bold"/>
                <a:cs typeface="Abadi MT Condensed Extra Bold"/>
              </a:rPr>
              <a:t>4 orders of magnitude</a:t>
            </a:r>
            <a:endParaRPr lang="en-US" sz="1400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95170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49442" y="715248"/>
            <a:ext cx="9040102" cy="252809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Three liquid argon time projection chamber detectors (LArTPC) along the Booster Neutrino Beam (BNB) at Fermilab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Same beam, neutrino target, detector technology </a:t>
            </a:r>
            <a:r>
              <a:rPr lang="en-US" dirty="0" smtClean="0">
                <a:sym typeface="Wingdings"/>
              </a:rPr>
              <a:t> minimize systematics</a:t>
            </a:r>
            <a:endParaRPr lang="en-US" dirty="0" smtClean="0"/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 smtClean="0"/>
              <a:t>MicroBooNE operational with beam since Oct 2015</a:t>
            </a:r>
          </a:p>
          <a:p>
            <a:pPr marL="0" indent="0">
              <a:buNone/>
            </a:pPr>
            <a:r>
              <a:rPr lang="en-US" sz="2400" dirty="0" smtClean="0"/>
              <a:t>Full SBN program approved in Feb 2015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Three Detector SBN Program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49217"/>
            <a:ext cx="9144000" cy="340055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2397255" y="5631781"/>
            <a:ext cx="228802" cy="257223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" name="Straight Connector 17"/>
          <p:cNvCxnSpPr/>
          <p:nvPr/>
        </p:nvCxnSpPr>
        <p:spPr>
          <a:xfrm flipH="1">
            <a:off x="3858552" y="5751956"/>
            <a:ext cx="297573" cy="119887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Straight Connector 18"/>
          <p:cNvCxnSpPr/>
          <p:nvPr/>
        </p:nvCxnSpPr>
        <p:spPr>
          <a:xfrm flipH="1">
            <a:off x="7434627" y="5416898"/>
            <a:ext cx="297457" cy="317849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" name="Straight Arrow Connector 19"/>
          <p:cNvCxnSpPr/>
          <p:nvPr/>
        </p:nvCxnSpPr>
        <p:spPr>
          <a:xfrm flipH="1">
            <a:off x="457200" y="5875293"/>
            <a:ext cx="8083950" cy="294473"/>
          </a:xfrm>
          <a:prstGeom prst="straightConnector1">
            <a:avLst/>
          </a:prstGeom>
          <a:noFill/>
          <a:ln w="25400" cap="flat" cmpd="sng" algn="ctr">
            <a:solidFill>
              <a:srgbClr val="D12443"/>
            </a:solidFill>
            <a:prstDash val="dash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1" name="TextBox 20"/>
          <p:cNvSpPr txBox="1"/>
          <p:nvPr/>
        </p:nvSpPr>
        <p:spPr>
          <a:xfrm>
            <a:off x="4501371" y="5966695"/>
            <a:ext cx="239527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20000"/>
              </a:camera>
              <a:lightRig rig="threePt" dir="t"/>
            </a:scene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D1244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</a:rPr>
              <a:t>Booster Neutrino Beam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12443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2" name="Slide Number Placeholder 15"/>
          <p:cNvSpPr txBox="1">
            <a:spLocks/>
          </p:cNvSpPr>
          <p:nvPr/>
        </p:nvSpPr>
        <p:spPr>
          <a:xfrm>
            <a:off x="6553200" y="60845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68D35-0E85-0945-A8D1-1C61085D07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612648" y="4908881"/>
            <a:ext cx="890451" cy="73866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ICARUS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600m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476 tons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39363" y="5052452"/>
            <a:ext cx="1239880" cy="73866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MicroBooNE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470m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89 tons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24414" y="4690603"/>
            <a:ext cx="890451" cy="73866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SBND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110m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112 tons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414" y="2704666"/>
            <a:ext cx="3434586" cy="80081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892437" y="2498109"/>
            <a:ext cx="12594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solidFill>
                  <a:srgbClr val="000000"/>
                </a:solidFill>
              </a:rPr>
              <a:t>arXiv:1503.01520</a:t>
            </a:r>
            <a:endParaRPr lang="en-US" sz="105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30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Three Detector SBN Program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49217"/>
            <a:ext cx="9144000" cy="340055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2397255" y="5631781"/>
            <a:ext cx="228802" cy="257223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" name="Straight Connector 17"/>
          <p:cNvCxnSpPr/>
          <p:nvPr/>
        </p:nvCxnSpPr>
        <p:spPr>
          <a:xfrm flipH="1">
            <a:off x="3858552" y="5751956"/>
            <a:ext cx="297573" cy="119887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Straight Connector 18"/>
          <p:cNvCxnSpPr/>
          <p:nvPr/>
        </p:nvCxnSpPr>
        <p:spPr>
          <a:xfrm flipH="1">
            <a:off x="7434627" y="5416898"/>
            <a:ext cx="297457" cy="317849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" name="Straight Arrow Connector 19"/>
          <p:cNvCxnSpPr/>
          <p:nvPr/>
        </p:nvCxnSpPr>
        <p:spPr>
          <a:xfrm flipH="1">
            <a:off x="457200" y="5875293"/>
            <a:ext cx="8083950" cy="294473"/>
          </a:xfrm>
          <a:prstGeom prst="straightConnector1">
            <a:avLst/>
          </a:prstGeom>
          <a:noFill/>
          <a:ln w="25400" cap="flat" cmpd="sng" algn="ctr">
            <a:solidFill>
              <a:srgbClr val="D12443"/>
            </a:solidFill>
            <a:prstDash val="dash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1" name="TextBox 20"/>
          <p:cNvSpPr txBox="1"/>
          <p:nvPr/>
        </p:nvSpPr>
        <p:spPr>
          <a:xfrm>
            <a:off x="4501371" y="5966695"/>
            <a:ext cx="239527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20000"/>
              </a:camera>
              <a:lightRig rig="threePt" dir="t"/>
            </a:scene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D1244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</a:rPr>
              <a:t>Booster Neutrino Beam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12443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2" name="Slide Number Placeholder 15"/>
          <p:cNvSpPr txBox="1">
            <a:spLocks/>
          </p:cNvSpPr>
          <p:nvPr/>
        </p:nvSpPr>
        <p:spPr>
          <a:xfrm>
            <a:off x="6553200" y="60845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68D35-0E85-0945-A8D1-1C61085D07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612648" y="4908881"/>
            <a:ext cx="890451" cy="73866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ICARUS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600m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476 tons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39363" y="5052452"/>
            <a:ext cx="1239880" cy="73866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MicroBooNE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470m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89 tons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6" name="Picture 25" descr="osc_1.60_0.0014_L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91607" y="38248"/>
            <a:ext cx="2435897" cy="382591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05774" y="2098957"/>
            <a:ext cx="1820731" cy="58477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control</a:t>
            </a:r>
            <a:r>
              <a:rPr lang="en-US" sz="1600" b="1" dirty="0" smtClean="0">
                <a:solidFill>
                  <a:srgbClr val="000000"/>
                </a:solidFill>
              </a:rPr>
              <a:t> systematics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with near detector</a:t>
            </a:r>
            <a:endParaRPr lang="en-US" sz="1600" b="1" dirty="0">
              <a:solidFill>
                <a:srgbClr val="000000"/>
              </a:solidFill>
            </a:endParaRPr>
          </a:p>
        </p:txBody>
      </p:sp>
      <p:cxnSp>
        <p:nvCxnSpPr>
          <p:cNvPr id="34" name="Straight Arrow Connector 33"/>
          <p:cNvCxnSpPr>
            <a:stCxn id="33" idx="3"/>
          </p:cNvCxnSpPr>
          <p:nvPr/>
        </p:nvCxnSpPr>
        <p:spPr>
          <a:xfrm flipV="1">
            <a:off x="2226505" y="1857840"/>
            <a:ext cx="1509809" cy="533505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osc_1.60_0.0014_E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36170" y="1275277"/>
            <a:ext cx="1449532" cy="22766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825937" y="748650"/>
            <a:ext cx="2189495" cy="83099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increase </a:t>
            </a:r>
            <a:r>
              <a:rPr lang="en-US" sz="1600" b="1" dirty="0" smtClean="0">
                <a:solidFill>
                  <a:srgbClr val="000000"/>
                </a:solidFill>
              </a:rPr>
              <a:t>statistics</a:t>
            </a:r>
            <a:r>
              <a:rPr lang="en-US" sz="1600" dirty="0" smtClean="0">
                <a:solidFill>
                  <a:srgbClr val="000000"/>
                </a:solidFill>
              </a:rPr>
              <a:t> of oscillation signal by adding ICARUS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37" name="Straight Arrow Connector 36"/>
          <p:cNvCxnSpPr>
            <a:stCxn id="36" idx="1"/>
          </p:cNvCxnSpPr>
          <p:nvPr/>
        </p:nvCxnSpPr>
        <p:spPr>
          <a:xfrm flipH="1">
            <a:off x="5971807" y="1164149"/>
            <a:ext cx="854130" cy="200366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BN_nue_sensitivity.pd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9" t="12352" b="3630"/>
          <a:stretch/>
        </p:blipFill>
        <p:spPr>
          <a:xfrm rot="5400000">
            <a:off x="178804" y="566426"/>
            <a:ext cx="1311135" cy="1563796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7" idx="0"/>
          </p:cNvCxnSpPr>
          <p:nvPr/>
        </p:nvCxnSpPr>
        <p:spPr>
          <a:xfrm>
            <a:off x="1616270" y="1348325"/>
            <a:ext cx="1164975" cy="268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835246">
            <a:off x="1732068" y="962899"/>
            <a:ext cx="1034454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60000"/>
              </a:camera>
              <a:lightRig rig="threePt" dir="t"/>
            </a:scene3d>
          </a:bodyPr>
          <a:lstStyle/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~global 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best fit </a:t>
            </a:r>
            <a:r>
              <a:rPr lang="en-US" sz="1400" dirty="0" smtClean="0">
                <a:latin typeface="Symbol" charset="2"/>
                <a:cs typeface="Symbol" charset="2"/>
              </a:rPr>
              <a:t>D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m</a:t>
            </a:r>
            <a:r>
              <a:rPr lang="en-US" sz="1400" baseline="30000" dirty="0" smtClean="0">
                <a:latin typeface="Abadi MT Condensed Extra Bold"/>
                <a:cs typeface="Abadi MT Condensed Extra Bold"/>
              </a:rPr>
              <a:t>2</a:t>
            </a:r>
            <a:endParaRPr lang="en-US" sz="1400" baseline="30000" dirty="0">
              <a:latin typeface="Abadi MT Condensed Extra Bold"/>
              <a:cs typeface="Abadi MT Condensed Extra Bold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33" r="8134" b="20501"/>
          <a:stretch/>
        </p:blipFill>
        <p:spPr>
          <a:xfrm>
            <a:off x="6800932" y="3309380"/>
            <a:ext cx="2322078" cy="18699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99752" y="4628854"/>
            <a:ext cx="92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badi MT Condensed Extra Bold"/>
                <a:cs typeface="Abadi MT Condensed Extra Bold"/>
              </a:rPr>
              <a:t>BNB fluxes</a:t>
            </a:r>
            <a:endParaRPr lang="en-US" sz="1400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34735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Three Detector SBN Program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49217"/>
            <a:ext cx="9144000" cy="340055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2397255" y="5631781"/>
            <a:ext cx="228802" cy="257223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" name="Straight Connector 17"/>
          <p:cNvCxnSpPr/>
          <p:nvPr/>
        </p:nvCxnSpPr>
        <p:spPr>
          <a:xfrm flipH="1">
            <a:off x="3858552" y="5751956"/>
            <a:ext cx="297573" cy="119887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Straight Connector 18"/>
          <p:cNvCxnSpPr/>
          <p:nvPr/>
        </p:nvCxnSpPr>
        <p:spPr>
          <a:xfrm flipH="1">
            <a:off x="7434627" y="5416898"/>
            <a:ext cx="297457" cy="317849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" name="Straight Arrow Connector 19"/>
          <p:cNvCxnSpPr/>
          <p:nvPr/>
        </p:nvCxnSpPr>
        <p:spPr>
          <a:xfrm flipH="1">
            <a:off x="457200" y="5875293"/>
            <a:ext cx="8083950" cy="294473"/>
          </a:xfrm>
          <a:prstGeom prst="straightConnector1">
            <a:avLst/>
          </a:prstGeom>
          <a:noFill/>
          <a:ln w="25400" cap="flat" cmpd="sng" algn="ctr">
            <a:solidFill>
              <a:srgbClr val="D12443"/>
            </a:solidFill>
            <a:prstDash val="dash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1" name="TextBox 20"/>
          <p:cNvSpPr txBox="1"/>
          <p:nvPr/>
        </p:nvSpPr>
        <p:spPr>
          <a:xfrm>
            <a:off x="4501371" y="5966695"/>
            <a:ext cx="239527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20000"/>
              </a:camera>
              <a:lightRig rig="threePt" dir="t"/>
            </a:scene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D1244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</a:rPr>
              <a:t>Booster Neutrino Beam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12443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2" name="Slide Number Placeholder 15"/>
          <p:cNvSpPr txBox="1">
            <a:spLocks/>
          </p:cNvSpPr>
          <p:nvPr/>
        </p:nvSpPr>
        <p:spPr>
          <a:xfrm>
            <a:off x="6553200" y="60845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68D35-0E85-0945-A8D1-1C61085D07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612648" y="4908881"/>
            <a:ext cx="890451" cy="73866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ICARUS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600m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476 tons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39363" y="5052452"/>
            <a:ext cx="1239880" cy="73866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MicroBooNE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470m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89 tons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24414" y="4690603"/>
            <a:ext cx="890451" cy="73866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SBND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110m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112 tons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7" name="Picture 26" descr="SBN_nue_sensitivity_3s_5s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14" t="13840" b="3367"/>
          <a:stretch/>
        </p:blipFill>
        <p:spPr>
          <a:xfrm rot="5400000">
            <a:off x="394423" y="266842"/>
            <a:ext cx="3745108" cy="4533955"/>
          </a:xfrm>
          <a:prstGeom prst="rect">
            <a:avLst/>
          </a:prstGeom>
        </p:spPr>
      </p:pic>
      <p:pic>
        <p:nvPicPr>
          <p:cNvPr id="28" name="Picture 27" descr="SBN_numu_sensitivity_3s_5s.pd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85" t="12134" b="2931"/>
          <a:stretch/>
        </p:blipFill>
        <p:spPr>
          <a:xfrm rot="5400000">
            <a:off x="4947453" y="209761"/>
            <a:ext cx="3755538" cy="4637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1646" y="745235"/>
            <a:ext cx="1322403" cy="1784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875706" y="650776"/>
            <a:ext cx="1641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latin typeface="Symbol" charset="2"/>
                <a:cs typeface="Symbol" charset="2"/>
              </a:rPr>
              <a:t> </a:t>
            </a:r>
            <a:r>
              <a:rPr lang="en-US" sz="1400" dirty="0" smtClean="0">
                <a:latin typeface="Abadi MT Condensed Extra Bold"/>
                <a:cs typeface="Abadi MT Condensed Extra Bold"/>
                <a:sym typeface="Wingdings"/>
              </a:rPr>
              <a:t></a:t>
            </a:r>
            <a:r>
              <a:rPr lang="en-US" sz="1400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latin typeface="Abadi MT Condensed Extra Bold"/>
                <a:cs typeface="Abadi MT Condensed Extra Bold"/>
              </a:rPr>
              <a:t>e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 appearance</a:t>
            </a:r>
            <a:endParaRPr lang="en-US" sz="1400" dirty="0">
              <a:latin typeface="Abadi MT Condensed Extra Bold"/>
              <a:cs typeface="Abadi MT Condensed Extra Bold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499087" y="766228"/>
            <a:ext cx="1322403" cy="23636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478094" y="677214"/>
            <a:ext cx="1398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 disappearance</a:t>
            </a:r>
            <a:endParaRPr lang="en-US" sz="1400" dirty="0">
              <a:latin typeface="Abadi MT Condensed Extra Bold"/>
              <a:cs typeface="Abadi MT Condensed Extra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983" y="2634563"/>
            <a:ext cx="389850" cy="307777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5</a:t>
            </a:r>
            <a:r>
              <a:rPr lang="en-US" sz="1400" dirty="0" smtClean="0">
                <a:latin typeface="Symbol" charset="2"/>
                <a:cs typeface="Symbol" charset="2"/>
              </a:rPr>
              <a:t>s</a:t>
            </a:r>
            <a:endParaRPr lang="en-US" sz="1400" dirty="0">
              <a:latin typeface="Symbol" charset="2"/>
              <a:cs typeface="Symbol" charset="2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11318" y="2309179"/>
            <a:ext cx="335849" cy="325384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36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2" y="740648"/>
            <a:ext cx="9040102" cy="1989852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dirty="0" smtClean="0"/>
              <a:t>Neutrino+Ar </a:t>
            </a:r>
            <a:r>
              <a:rPr lang="en-US" sz="1800" dirty="0" smtClean="0">
                <a:sym typeface="Wingdings"/>
              </a:rPr>
              <a:t> final state charged particles</a:t>
            </a:r>
            <a:r>
              <a:rPr lang="en-US" sz="1800" dirty="0">
                <a:sym typeface="Wingdings"/>
              </a:rPr>
              <a:t> </a:t>
            </a:r>
            <a:r>
              <a:rPr lang="en-US" sz="1800" dirty="0" smtClean="0"/>
              <a:t>ionize the argon, produce scintillation photons</a:t>
            </a:r>
          </a:p>
          <a:p>
            <a:pPr>
              <a:spcAft>
                <a:spcPts val="0"/>
              </a:spcAft>
            </a:pPr>
            <a:r>
              <a:rPr lang="en-US" sz="1800" dirty="0" smtClean="0"/>
              <a:t>Electric field drifts free electrons to wire chamber planes (~1.6 mm/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s at 500 V/cm)</a:t>
            </a:r>
          </a:p>
          <a:p>
            <a:pPr>
              <a:spcAft>
                <a:spcPts val="0"/>
              </a:spcAft>
            </a:pPr>
            <a:r>
              <a:rPr lang="en-US" sz="1800" dirty="0" smtClean="0"/>
              <a:t>Induction/Collection planes image charge, record dE/dx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Argon TPCs: Operating Principle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81944" y="1451016"/>
            <a:ext cx="11675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so drift time is few milliseconds</a:t>
            </a:r>
            <a:endParaRPr lang="en-US" sz="1100" dirty="0"/>
          </a:p>
        </p:txBody>
      </p:sp>
      <p:cxnSp>
        <p:nvCxnSpPr>
          <p:cNvPr id="15" name="Straight Arrow Connector 14"/>
          <p:cNvCxnSpPr>
            <a:stCxn id="10" idx="1"/>
          </p:cNvCxnSpPr>
          <p:nvPr/>
        </p:nvCxnSpPr>
        <p:spPr>
          <a:xfrm flipH="1" flipV="1">
            <a:off x="7042323" y="1416996"/>
            <a:ext cx="839621" cy="249464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91605" y="1740281"/>
            <a:ext cx="2237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Abadi MT Condensed Extra Bold"/>
                <a:cs typeface="Abadi MT Condensed Extra Bold"/>
              </a:rPr>
              <a:t>scintillation light</a:t>
            </a:r>
            <a:endParaRPr lang="en-US" sz="2400" u="sng" dirty="0">
              <a:latin typeface="Abadi MT Condensed Extra Bold"/>
              <a:cs typeface="Abadi MT Condensed Extra Bold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790874" y="2288602"/>
            <a:ext cx="934079" cy="125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385" y="2225117"/>
            <a:ext cx="3368630" cy="3448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8832025">
            <a:off x="2351081" y="4616841"/>
            <a:ext cx="2120192" cy="8717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55071" y="5667984"/>
            <a:ext cx="7514608" cy="968763"/>
            <a:chOff x="955071" y="5667984"/>
            <a:chExt cx="7514608" cy="968763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3019588" y="5933946"/>
              <a:ext cx="200158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019588" y="6408071"/>
              <a:ext cx="200158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955071" y="5667984"/>
              <a:ext cx="2462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4"/>
                  </a:solidFill>
                  <a:latin typeface="Arial"/>
                  <a:cs typeface="Arial"/>
                </a:rPr>
                <a:t>SCINTILLATION LIGHT</a:t>
              </a:r>
            </a:p>
            <a:p>
              <a:r>
                <a:rPr lang="en-US" sz="1200" dirty="0" smtClean="0">
                  <a:solidFill>
                    <a:schemeClr val="accent4"/>
                  </a:solidFill>
                  <a:latin typeface="Arial"/>
                  <a:cs typeface="Arial"/>
                </a:rPr>
                <a:t>SIGNALS ARRIVE FIRST</a:t>
              </a:r>
              <a:endParaRPr lang="en-US" sz="1200" dirty="0">
                <a:solidFill>
                  <a:schemeClr val="accent4"/>
                </a:solidFill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46452" y="6175082"/>
              <a:ext cx="2823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8000"/>
                  </a:solidFill>
                  <a:latin typeface="Arial"/>
                  <a:cs typeface="Arial"/>
                </a:rPr>
                <a:t>RELATIVE ARRIVAL TIME OF CHARGE GIVES X-COORDINATE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070086" y="5690446"/>
              <a:ext cx="1009914" cy="257062"/>
            </a:xfrm>
            <a:custGeom>
              <a:avLst/>
              <a:gdLst>
                <a:gd name="connsiteX0" fmla="*/ 0 w 2398757"/>
                <a:gd name="connsiteY0" fmla="*/ 404417 h 486542"/>
                <a:gd name="connsiteX1" fmla="*/ 100788 w 2398757"/>
                <a:gd name="connsiteY1" fmla="*/ 384261 h 486542"/>
                <a:gd name="connsiteX2" fmla="*/ 201576 w 2398757"/>
                <a:gd name="connsiteY2" fmla="*/ 283482 h 486542"/>
                <a:gd name="connsiteX3" fmla="*/ 262049 w 2398757"/>
                <a:gd name="connsiteY3" fmla="*/ 162548 h 486542"/>
                <a:gd name="connsiteX4" fmla="*/ 322522 w 2398757"/>
                <a:gd name="connsiteY4" fmla="*/ 41613 h 486542"/>
                <a:gd name="connsiteX5" fmla="*/ 403152 w 2398757"/>
                <a:gd name="connsiteY5" fmla="*/ 1302 h 486542"/>
                <a:gd name="connsiteX6" fmla="*/ 503941 w 2398757"/>
                <a:gd name="connsiteY6" fmla="*/ 81925 h 486542"/>
                <a:gd name="connsiteX7" fmla="*/ 524098 w 2398757"/>
                <a:gd name="connsiteY7" fmla="*/ 182704 h 486542"/>
                <a:gd name="connsiteX8" fmla="*/ 604729 w 2398757"/>
                <a:gd name="connsiteY8" fmla="*/ 243171 h 486542"/>
                <a:gd name="connsiteX9" fmla="*/ 645044 w 2398757"/>
                <a:gd name="connsiteY9" fmla="*/ 384261 h 486542"/>
                <a:gd name="connsiteX10" fmla="*/ 806305 w 2398757"/>
                <a:gd name="connsiteY10" fmla="*/ 485040 h 486542"/>
                <a:gd name="connsiteX11" fmla="*/ 947408 w 2398757"/>
                <a:gd name="connsiteY11" fmla="*/ 444729 h 486542"/>
                <a:gd name="connsiteX12" fmla="*/ 1148984 w 2398757"/>
                <a:gd name="connsiteY12" fmla="*/ 384261 h 486542"/>
                <a:gd name="connsiteX13" fmla="*/ 1471506 w 2398757"/>
                <a:gd name="connsiteY13" fmla="*/ 485040 h 486542"/>
                <a:gd name="connsiteX14" fmla="*/ 1753713 w 2398757"/>
                <a:gd name="connsiteY14" fmla="*/ 444729 h 486542"/>
                <a:gd name="connsiteX15" fmla="*/ 2197181 w 2398757"/>
                <a:gd name="connsiteY15" fmla="*/ 444729 h 486542"/>
                <a:gd name="connsiteX16" fmla="*/ 2398757 w 2398757"/>
                <a:gd name="connsiteY16" fmla="*/ 404417 h 48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98757" h="486542">
                  <a:moveTo>
                    <a:pt x="0" y="404417"/>
                  </a:moveTo>
                  <a:cubicBezTo>
                    <a:pt x="33596" y="404417"/>
                    <a:pt x="67192" y="404417"/>
                    <a:pt x="100788" y="384261"/>
                  </a:cubicBezTo>
                  <a:cubicBezTo>
                    <a:pt x="134384" y="364105"/>
                    <a:pt x="174699" y="320434"/>
                    <a:pt x="201576" y="283482"/>
                  </a:cubicBezTo>
                  <a:cubicBezTo>
                    <a:pt x="228453" y="246530"/>
                    <a:pt x="262049" y="162548"/>
                    <a:pt x="262049" y="162548"/>
                  </a:cubicBezTo>
                  <a:cubicBezTo>
                    <a:pt x="282207" y="122237"/>
                    <a:pt x="299005" y="68487"/>
                    <a:pt x="322522" y="41613"/>
                  </a:cubicBezTo>
                  <a:cubicBezTo>
                    <a:pt x="346039" y="14739"/>
                    <a:pt x="372915" y="-5417"/>
                    <a:pt x="403152" y="1302"/>
                  </a:cubicBezTo>
                  <a:cubicBezTo>
                    <a:pt x="433389" y="8021"/>
                    <a:pt x="483783" y="51691"/>
                    <a:pt x="503941" y="81925"/>
                  </a:cubicBezTo>
                  <a:cubicBezTo>
                    <a:pt x="524099" y="112159"/>
                    <a:pt x="507300" y="155830"/>
                    <a:pt x="524098" y="182704"/>
                  </a:cubicBezTo>
                  <a:cubicBezTo>
                    <a:pt x="540896" y="209578"/>
                    <a:pt x="584571" y="209578"/>
                    <a:pt x="604729" y="243171"/>
                  </a:cubicBezTo>
                  <a:cubicBezTo>
                    <a:pt x="624887" y="276764"/>
                    <a:pt x="611448" y="343950"/>
                    <a:pt x="645044" y="384261"/>
                  </a:cubicBezTo>
                  <a:cubicBezTo>
                    <a:pt x="678640" y="424572"/>
                    <a:pt x="755911" y="474962"/>
                    <a:pt x="806305" y="485040"/>
                  </a:cubicBezTo>
                  <a:cubicBezTo>
                    <a:pt x="856699" y="495118"/>
                    <a:pt x="947408" y="444729"/>
                    <a:pt x="947408" y="444729"/>
                  </a:cubicBezTo>
                  <a:cubicBezTo>
                    <a:pt x="1004521" y="427933"/>
                    <a:pt x="1061634" y="377543"/>
                    <a:pt x="1148984" y="384261"/>
                  </a:cubicBezTo>
                  <a:cubicBezTo>
                    <a:pt x="1236334" y="390979"/>
                    <a:pt x="1370718" y="474962"/>
                    <a:pt x="1471506" y="485040"/>
                  </a:cubicBezTo>
                  <a:cubicBezTo>
                    <a:pt x="1572294" y="495118"/>
                    <a:pt x="1632767" y="451447"/>
                    <a:pt x="1753713" y="444729"/>
                  </a:cubicBezTo>
                  <a:cubicBezTo>
                    <a:pt x="1874659" y="438011"/>
                    <a:pt x="2089674" y="451448"/>
                    <a:pt x="2197181" y="444729"/>
                  </a:cubicBezTo>
                  <a:cubicBezTo>
                    <a:pt x="2304688" y="438010"/>
                    <a:pt x="2318127" y="458166"/>
                    <a:pt x="2398757" y="404417"/>
                  </a:cubicBezTo>
                </a:path>
              </a:pathLst>
            </a:custGeom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836316" y="6161155"/>
              <a:ext cx="896292" cy="246916"/>
            </a:xfrm>
            <a:custGeom>
              <a:avLst/>
              <a:gdLst>
                <a:gd name="connsiteX0" fmla="*/ 0 w 2842224"/>
                <a:gd name="connsiteY0" fmla="*/ 665696 h 668733"/>
                <a:gd name="connsiteX1" fmla="*/ 221733 w 2842224"/>
                <a:gd name="connsiteY1" fmla="*/ 625384 h 668733"/>
                <a:gd name="connsiteX2" fmla="*/ 342679 w 2842224"/>
                <a:gd name="connsiteY2" fmla="*/ 363359 h 668733"/>
                <a:gd name="connsiteX3" fmla="*/ 443467 w 2842224"/>
                <a:gd name="connsiteY3" fmla="*/ 101334 h 668733"/>
                <a:gd name="connsiteX4" fmla="*/ 604728 w 2842224"/>
                <a:gd name="connsiteY4" fmla="*/ 555 h 668733"/>
                <a:gd name="connsiteX5" fmla="*/ 806304 w 2842224"/>
                <a:gd name="connsiteY5" fmla="*/ 81179 h 668733"/>
                <a:gd name="connsiteX6" fmla="*/ 1068353 w 2842224"/>
                <a:gd name="connsiteY6" fmla="*/ 443982 h 668733"/>
                <a:gd name="connsiteX7" fmla="*/ 1310245 w 2842224"/>
                <a:gd name="connsiteY7" fmla="*/ 625384 h 668733"/>
                <a:gd name="connsiteX8" fmla="*/ 1834343 w 2842224"/>
                <a:gd name="connsiteY8" fmla="*/ 645540 h 668733"/>
                <a:gd name="connsiteX9" fmla="*/ 2096392 w 2842224"/>
                <a:gd name="connsiteY9" fmla="*/ 544761 h 668733"/>
                <a:gd name="connsiteX10" fmla="*/ 2177023 w 2842224"/>
                <a:gd name="connsiteY10" fmla="*/ 605229 h 668733"/>
                <a:gd name="connsiteX11" fmla="*/ 2297968 w 2842224"/>
                <a:gd name="connsiteY11" fmla="*/ 645540 h 668733"/>
                <a:gd name="connsiteX12" fmla="*/ 2640648 w 2842224"/>
                <a:gd name="connsiteY12" fmla="*/ 564917 h 668733"/>
                <a:gd name="connsiteX13" fmla="*/ 2842224 w 2842224"/>
                <a:gd name="connsiteY13" fmla="*/ 605229 h 66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2224" h="668733">
                  <a:moveTo>
                    <a:pt x="0" y="665696"/>
                  </a:moveTo>
                  <a:cubicBezTo>
                    <a:pt x="82310" y="670734"/>
                    <a:pt x="164620" y="675773"/>
                    <a:pt x="221733" y="625384"/>
                  </a:cubicBezTo>
                  <a:cubicBezTo>
                    <a:pt x="278846" y="574995"/>
                    <a:pt x="305723" y="450701"/>
                    <a:pt x="342679" y="363359"/>
                  </a:cubicBezTo>
                  <a:cubicBezTo>
                    <a:pt x="379635" y="276017"/>
                    <a:pt x="399792" y="161801"/>
                    <a:pt x="443467" y="101334"/>
                  </a:cubicBezTo>
                  <a:cubicBezTo>
                    <a:pt x="487142" y="40867"/>
                    <a:pt x="544255" y="3914"/>
                    <a:pt x="604728" y="555"/>
                  </a:cubicBezTo>
                  <a:cubicBezTo>
                    <a:pt x="665201" y="-2804"/>
                    <a:pt x="729033" y="7274"/>
                    <a:pt x="806304" y="81179"/>
                  </a:cubicBezTo>
                  <a:cubicBezTo>
                    <a:pt x="883575" y="155084"/>
                    <a:pt x="984363" y="353281"/>
                    <a:pt x="1068353" y="443982"/>
                  </a:cubicBezTo>
                  <a:cubicBezTo>
                    <a:pt x="1152343" y="534683"/>
                    <a:pt x="1182580" y="591791"/>
                    <a:pt x="1310245" y="625384"/>
                  </a:cubicBezTo>
                  <a:cubicBezTo>
                    <a:pt x="1437910" y="658977"/>
                    <a:pt x="1703319" y="658977"/>
                    <a:pt x="1834343" y="645540"/>
                  </a:cubicBezTo>
                  <a:cubicBezTo>
                    <a:pt x="1965368" y="632103"/>
                    <a:pt x="2039279" y="551479"/>
                    <a:pt x="2096392" y="544761"/>
                  </a:cubicBezTo>
                  <a:cubicBezTo>
                    <a:pt x="2153505" y="538043"/>
                    <a:pt x="2143427" y="588432"/>
                    <a:pt x="2177023" y="605229"/>
                  </a:cubicBezTo>
                  <a:cubicBezTo>
                    <a:pt x="2210619" y="622026"/>
                    <a:pt x="2220697" y="652259"/>
                    <a:pt x="2297968" y="645540"/>
                  </a:cubicBezTo>
                  <a:cubicBezTo>
                    <a:pt x="2375239" y="638821"/>
                    <a:pt x="2549939" y="571635"/>
                    <a:pt x="2640648" y="564917"/>
                  </a:cubicBezTo>
                  <a:cubicBezTo>
                    <a:pt x="2731357" y="558198"/>
                    <a:pt x="2842224" y="605229"/>
                    <a:pt x="2842224" y="605229"/>
                  </a:cubicBezTo>
                </a:path>
              </a:pathLst>
            </a:cu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3070086" y="6161155"/>
              <a:ext cx="856251" cy="0"/>
            </a:xfrm>
            <a:prstGeom prst="straightConnector1">
              <a:avLst/>
            </a:prstGeom>
            <a:ln>
              <a:prstDash val="dash"/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987480" y="5829299"/>
              <a:ext cx="514062" cy="173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time</a:t>
              </a:r>
              <a:endParaRPr lang="en-US" sz="12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81929" y="6303428"/>
              <a:ext cx="514062" cy="173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time</a:t>
              </a:r>
              <a:endParaRPr lang="en-US" sz="12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294201" y="1766726"/>
            <a:ext cx="2253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Abadi MT Condensed Extra Bold"/>
                <a:cs typeface="Abadi MT Condensed Extra Bold"/>
              </a:rPr>
              <a:t>ionization charge</a:t>
            </a:r>
            <a:endParaRPr lang="en-US" sz="2400" u="sng" dirty="0">
              <a:latin typeface="Abadi MT Condensed Extra Bold"/>
              <a:cs typeface="Abadi MT Condensed Extra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874" y="2223384"/>
            <a:ext cx="4735454" cy="344870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rot="19198971">
            <a:off x="982540" y="3242662"/>
            <a:ext cx="1421531" cy="1117572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063062" y="3328869"/>
            <a:ext cx="587791" cy="60568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638223" y="3859135"/>
            <a:ext cx="587791" cy="60568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63433" y="3159377"/>
            <a:ext cx="473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PMTs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8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uboone_13-0020-0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65" y="3527788"/>
            <a:ext cx="5052129" cy="3342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65" y="0"/>
            <a:ext cx="5538774" cy="3697132"/>
          </a:xfrm>
          <a:prstGeom prst="rect">
            <a:avLst/>
          </a:prstGeom>
        </p:spPr>
      </p:pic>
      <p:pic>
        <p:nvPicPr>
          <p:cNvPr id="8" name="Picture 7" descr="uboone_13-0020-05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15365" y="438"/>
            <a:ext cx="4136886" cy="6857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023" y="0"/>
            <a:ext cx="1568877" cy="59877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8392246" y="2946650"/>
            <a:ext cx="573954" cy="224588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9628296">
            <a:off x="5074698" y="4238299"/>
            <a:ext cx="136121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HV ~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rgbClr val="FFFF00"/>
                </a:solidFill>
              </a:rPr>
              <a:t>-100 kV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0310" y="5165697"/>
            <a:ext cx="1950066" cy="14625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rot="4267618">
            <a:off x="5722169" y="570235"/>
            <a:ext cx="136121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HV ~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rgbClr val="FFFF00"/>
                </a:solidFill>
              </a:rPr>
              <a:t>-100 kV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0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Masses and Mixing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76" y="760111"/>
            <a:ext cx="3093843" cy="251843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53791" y="2540136"/>
            <a:ext cx="1417702" cy="450431"/>
          </a:xfrm>
          <a:prstGeom prst="round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>
            <a:stCxn id="5" idx="2"/>
          </p:cNvCxnSpPr>
          <p:nvPr/>
        </p:nvCxnSpPr>
        <p:spPr>
          <a:xfrm>
            <a:off x="1262642" y="2990567"/>
            <a:ext cx="0" cy="1859571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42493" y="4838002"/>
            <a:ext cx="922983" cy="1"/>
          </a:xfrm>
          <a:prstGeom prst="line">
            <a:avLst/>
          </a:pr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56618"/>
              </p:ext>
            </p:extLst>
          </p:nvPr>
        </p:nvGraphicFramePr>
        <p:xfrm>
          <a:off x="2304489" y="4550021"/>
          <a:ext cx="4592808" cy="1764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11" name="Equation" r:id="rId4" imgW="1752600" imgH="673100" progId="Equation.3">
                  <p:embed/>
                </p:oleObj>
              </mc:Choice>
              <mc:Fallback>
                <p:oleObj name="Equation" r:id="rId4" imgW="17526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4489" y="4550021"/>
                        <a:ext cx="4592808" cy="1764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05444" y="5000626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</a:t>
            </a:r>
            <a:r>
              <a:rPr lang="en-US" sz="1600" dirty="0" smtClean="0"/>
              <a:t>lavor </a:t>
            </a:r>
            <a:r>
              <a:rPr lang="en-US" sz="1600" dirty="0"/>
              <a:t>states </a:t>
            </a:r>
          </a:p>
          <a:p>
            <a:pPr algn="ctr"/>
            <a:r>
              <a:rPr lang="en-US" sz="1600" dirty="0"/>
              <a:t>participating in </a:t>
            </a:r>
          </a:p>
          <a:p>
            <a:pPr algn="ctr"/>
            <a:r>
              <a:rPr lang="en-US" sz="1600" dirty="0"/>
              <a:t>standard weak </a:t>
            </a:r>
            <a:r>
              <a:rPr lang="en-US" sz="1600" dirty="0" smtClean="0"/>
              <a:t>interactions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81029" y="5619883"/>
            <a:ext cx="1264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eutrino</a:t>
            </a:r>
            <a:endParaRPr lang="en-US" dirty="0"/>
          </a:p>
          <a:p>
            <a:r>
              <a:rPr lang="en-US" dirty="0"/>
              <a:t>mass </a:t>
            </a:r>
            <a:r>
              <a:rPr lang="en-US" dirty="0" smtClean="0"/>
              <a:t>states of mass </a:t>
            </a:r>
            <a:r>
              <a:rPr lang="en-US" i="1" dirty="0" smtClean="0">
                <a:latin typeface="Times"/>
                <a:cs typeface="Times"/>
              </a:rPr>
              <a:t>m</a:t>
            </a:r>
            <a:r>
              <a:rPr lang="en-US" i="1" baseline="-25000" dirty="0" smtClean="0">
                <a:latin typeface="Times"/>
                <a:cs typeface="Times"/>
              </a:rPr>
              <a:t>i</a:t>
            </a:r>
            <a:endParaRPr lang="en-US" i="1" baseline="-25000" dirty="0">
              <a:latin typeface="Times"/>
              <a:cs typeface="Time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6962621" y="5809014"/>
            <a:ext cx="818409" cy="1588"/>
          </a:xfrm>
          <a:prstGeom prst="straightConnector1">
            <a:avLst/>
          </a:pr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228688" y="4161045"/>
            <a:ext cx="1020551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244250" y="4153516"/>
            <a:ext cx="0" cy="422642"/>
          </a:xfrm>
          <a:prstGeom prst="straightConnector1">
            <a:avLst/>
          </a:pr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249338" y="3969267"/>
            <a:ext cx="2379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Neutrino </a:t>
            </a:r>
            <a:r>
              <a:rPr lang="en-US" dirty="0"/>
              <a:t>Mixing Matrix</a:t>
            </a:r>
          </a:p>
        </p:txBody>
      </p:sp>
      <p:graphicFrame>
        <p:nvGraphicFramePr>
          <p:cNvPr id="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826073"/>
              </p:ext>
            </p:extLst>
          </p:nvPr>
        </p:nvGraphicFramePr>
        <p:xfrm>
          <a:off x="4102757" y="877425"/>
          <a:ext cx="4446509" cy="833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12" name="Equation" r:id="rId6" imgW="2032000" imgH="381000" progId="Equation.3">
                  <p:embed/>
                </p:oleObj>
              </mc:Choice>
              <mc:Fallback>
                <p:oleObj name="Equation" r:id="rId6" imgW="20320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2757" y="877425"/>
                        <a:ext cx="4446509" cy="8337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609705" y="1816432"/>
            <a:ext cx="1549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 smtClean="0"/>
              <a:t>Weak flavor </a:t>
            </a:r>
            <a:r>
              <a:rPr lang="en-US" sz="1400" i="1" dirty="0" smtClean="0">
                <a:latin typeface="Symbol" charset="2"/>
                <a:cs typeface="Symbol" charset="2"/>
              </a:rPr>
              <a:t>a</a:t>
            </a:r>
            <a:r>
              <a:rPr lang="en-US" sz="1400" dirty="0" smtClean="0"/>
              <a:t> at </a:t>
            </a:r>
            <a:r>
              <a:rPr lang="en-US" sz="1400" dirty="0"/>
              <a:t>production point is a superposition of mass </a:t>
            </a:r>
            <a:r>
              <a:rPr lang="en-US" sz="1400" dirty="0" smtClean="0"/>
              <a:t>eigenstates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 for example a </a:t>
            </a:r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: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5823110" y="1823810"/>
            <a:ext cx="30490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</a:t>
            </a:r>
            <a:r>
              <a:rPr lang="en-US" sz="1400" dirty="0" smtClean="0"/>
              <a:t>fter </a:t>
            </a:r>
            <a:r>
              <a:rPr lang="en-US" sz="1400" dirty="0"/>
              <a:t>traveling a distance </a:t>
            </a:r>
            <a:r>
              <a:rPr lang="en-US" sz="1400" dirty="0" smtClean="0"/>
              <a:t>L, the </a:t>
            </a:r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i="1" baseline="-25000" dirty="0" smtClean="0"/>
              <a:t>i</a:t>
            </a:r>
            <a:r>
              <a:rPr lang="en-US" sz="1400" dirty="0" smtClean="0"/>
              <a:t> get </a:t>
            </a:r>
            <a:r>
              <a:rPr lang="en-US" sz="1400" dirty="0" smtClean="0">
                <a:solidFill>
                  <a:srgbClr val="FF6600"/>
                </a:solidFill>
              </a:rPr>
              <a:t>out of phase </a:t>
            </a:r>
            <a:r>
              <a:rPr lang="en-US" sz="1400" dirty="0" smtClean="0"/>
              <a:t>with one another, and the sum may </a:t>
            </a:r>
            <a:r>
              <a:rPr lang="en-US" sz="1400" u="sng" dirty="0" smtClean="0"/>
              <a:t>no longer correspond</a:t>
            </a:r>
            <a:r>
              <a:rPr lang="en-US" sz="1400" dirty="0" smtClean="0"/>
              <a:t> to a </a:t>
            </a:r>
            <a:r>
              <a:rPr lang="en-US" sz="1400" dirty="0"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a</a:t>
            </a:r>
            <a:r>
              <a:rPr lang="en-US" sz="1400" dirty="0" smtClean="0"/>
              <a:t>!</a:t>
            </a:r>
            <a:endParaRPr lang="en-US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4337747" y="1540446"/>
            <a:ext cx="0" cy="2719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81367" y="1538243"/>
            <a:ext cx="0" cy="451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0800000">
            <a:off x="5682955" y="1990670"/>
            <a:ext cx="2270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966191"/>
              </p:ext>
            </p:extLst>
          </p:nvPr>
        </p:nvGraphicFramePr>
        <p:xfrm>
          <a:off x="3804175" y="3211374"/>
          <a:ext cx="1007255" cy="535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13" name="Equation" r:id="rId8" imgW="838200" imgH="457200" progId="Equation.3">
                  <p:embed/>
                </p:oleObj>
              </mc:Choice>
              <mc:Fallback>
                <p:oleObj name="Equation" r:id="rId8" imgW="838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4175" y="3211374"/>
                        <a:ext cx="1007255" cy="53584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3755005" y="3211370"/>
            <a:ext cx="1084963" cy="5807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731764" y="804102"/>
            <a:ext cx="3937776" cy="8806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5358433" y="2896438"/>
            <a:ext cx="3660839" cy="706292"/>
          </a:xfrm>
          <a:prstGeom prst="roundRect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2410323" y="5164357"/>
            <a:ext cx="3693238" cy="602616"/>
          </a:xfrm>
          <a:prstGeom prst="roundRect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956" y="3036153"/>
            <a:ext cx="3445644" cy="38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04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12" grpId="0" animBg="1"/>
      <p:bldP spid="14" grpId="0" animBg="1"/>
      <p:bldP spid="18" grpId="0" animBg="1"/>
      <p:bldP spid="19" grpId="0" animBg="1"/>
      <p:bldP spid="1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Argon TPCs: </a:t>
            </a:r>
            <a:r>
              <a:rPr lang="en-US" dirty="0" smtClean="0"/>
              <a:t>The Real Thing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9768"/>
            <a:ext cx="9144000" cy="5482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8334" y="871190"/>
            <a:ext cx="3180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472" indent="-256032">
              <a:buSzPct val="90000"/>
              <a:buFont typeface="+mj-lt"/>
              <a:buAutoNum type="arabicParenR"/>
            </a:pPr>
            <a:r>
              <a:rPr lang="en-US" dirty="0" smtClean="0">
                <a:solidFill>
                  <a:srgbClr val="FFFF00"/>
                </a:solidFill>
                <a:latin typeface="Abadi MT Condensed Extra Bold"/>
                <a:cs typeface="Abadi MT Condensed Extra Bold"/>
              </a:rPr>
              <a:t>bubble chamber like imaging</a:t>
            </a:r>
          </a:p>
          <a:p>
            <a:pPr marL="347472" indent="-256032">
              <a:buSzPct val="90000"/>
              <a:buFont typeface="+mj-lt"/>
              <a:buAutoNum type="arabicParenR"/>
            </a:pPr>
            <a:r>
              <a:rPr lang="en-US" dirty="0" smtClean="0">
                <a:solidFill>
                  <a:srgbClr val="FFFF00"/>
                </a:solidFill>
                <a:latin typeface="Abadi MT Condensed Extra Bold"/>
                <a:cs typeface="Abadi MT Condensed Extra Bold"/>
              </a:rPr>
              <a:t>fine sampling calorimetry </a:t>
            </a:r>
          </a:p>
          <a:p>
            <a:pPr marL="347472" indent="-256032">
              <a:buSzPct val="90000"/>
              <a:buFont typeface="+mj-lt"/>
              <a:buAutoNum type="arabicParenR"/>
            </a:pPr>
            <a:r>
              <a:rPr lang="en-US" dirty="0" smtClean="0">
                <a:solidFill>
                  <a:srgbClr val="FFFF00"/>
                </a:solidFill>
                <a:latin typeface="Abadi MT Condensed Extra Bold"/>
                <a:cs typeface="Abadi MT Condensed Extra Bold"/>
              </a:rPr>
              <a:t>electronic readout</a:t>
            </a:r>
          </a:p>
          <a:p>
            <a:pPr marL="347472" indent="-256032">
              <a:buSzPct val="90000"/>
              <a:buFont typeface="+mj-lt"/>
              <a:buAutoNum type="arabicParenR"/>
            </a:pPr>
            <a:r>
              <a:rPr lang="en-US" dirty="0" smtClean="0">
                <a:solidFill>
                  <a:srgbClr val="FFFF00"/>
                </a:solidFill>
                <a:latin typeface="Abadi MT Condensed Extra Bold"/>
                <a:cs typeface="Abadi MT Condensed Extra Bold"/>
              </a:rPr>
              <a:t>scalable to large volumes</a:t>
            </a:r>
            <a:endParaRPr lang="en-US" dirty="0">
              <a:solidFill>
                <a:srgbClr val="FFFF00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69321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LArTPC Development for Particle Physics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3" y="682261"/>
            <a:ext cx="6370627" cy="44618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7647" y="5210988"/>
            <a:ext cx="3155952" cy="135384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628" y="3117389"/>
            <a:ext cx="2576863" cy="34379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2256478" y="5626001"/>
            <a:ext cx="1448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badi MT Condensed Extra Bold"/>
                <a:cs typeface="Abadi MT Condensed Extra Bold"/>
              </a:rPr>
              <a:t>ICARUS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1122990" y="4691833"/>
            <a:ext cx="0" cy="1196575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122991" y="5877911"/>
            <a:ext cx="1081012" cy="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82424" y="5993375"/>
            <a:ext cx="74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-550622" y="3075407"/>
            <a:ext cx="12747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slide credit: Mike Mooney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4319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Cherenkov Detector </a:t>
            </a:r>
            <a:r>
              <a:rPr lang="en-US" dirty="0" smtClean="0">
                <a:sym typeface="Wingdings"/>
              </a:rPr>
              <a:t>vs. LArTPC  e/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 ID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267" y="3009255"/>
            <a:ext cx="3428463" cy="3498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36" y="2096065"/>
            <a:ext cx="4103649" cy="15927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049" y="3883615"/>
            <a:ext cx="3943463" cy="23817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12507" y="6066836"/>
            <a:ext cx="718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4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solidFill>
                  <a:srgbClr val="996633"/>
                </a:solidFill>
                <a:latin typeface="Symbol" charset="2"/>
                <a:cs typeface="Symbol" charset="2"/>
              </a:rPr>
              <a:t>g</a:t>
            </a:r>
            <a:endParaRPr lang="en-US" sz="2400" dirty="0">
              <a:solidFill>
                <a:srgbClr val="996633"/>
              </a:solidFill>
              <a:latin typeface="Symbol" charset="2"/>
              <a:cs typeface="Symbol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95285" y="4607859"/>
            <a:ext cx="337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937"/>
                </a:solidFill>
              </a:rPr>
              <a:t>e</a:t>
            </a:r>
            <a:endParaRPr lang="en-US" sz="2400" dirty="0">
              <a:solidFill>
                <a:srgbClr val="006937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542810" y="4998183"/>
            <a:ext cx="149760" cy="281437"/>
          </a:xfrm>
          <a:prstGeom prst="straightConnector1">
            <a:avLst/>
          </a:prstGeom>
          <a:ln>
            <a:solidFill>
              <a:srgbClr val="00693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18639" y="6381637"/>
            <a:ext cx="29386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18639" y="5500036"/>
            <a:ext cx="0" cy="8921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418" y="764092"/>
            <a:ext cx="4555627" cy="21452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92395" y="2112025"/>
            <a:ext cx="7451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FFFF"/>
                </a:solidFill>
              </a:rPr>
              <a:t>gaps from vertex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18972" y="3190863"/>
            <a:ext cx="97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E</a:t>
            </a:r>
            <a:r>
              <a:rPr lang="en-US" b="1" dirty="0" smtClean="0">
                <a:solidFill>
                  <a:srgbClr val="000000"/>
                </a:solidFill>
              </a:rPr>
              <a:t>lectron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24440" y="3752620"/>
            <a:ext cx="88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Photon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825" y="828590"/>
            <a:ext cx="907658" cy="3464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544" t="6844" b="26749"/>
          <a:stretch/>
        </p:blipFill>
        <p:spPr>
          <a:xfrm>
            <a:off x="122473" y="679601"/>
            <a:ext cx="1133489" cy="126498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26917" y="102477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MiniBooNE</a:t>
            </a:r>
          </a:p>
          <a:p>
            <a:r>
              <a:rPr lang="en-US" dirty="0" smtClean="0">
                <a:latin typeface="Abadi MT Condensed Extra Bold"/>
                <a:cs typeface="Abadi MT Condensed Extra Bold"/>
              </a:rPr>
              <a:t>Cherenkov Detector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158363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SBN LArTPCs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057210" y="1133437"/>
            <a:ext cx="2743326" cy="2601506"/>
            <a:chOff x="4596577" y="689829"/>
            <a:chExt cx="4486983" cy="4255023"/>
          </a:xfrm>
        </p:grpSpPr>
        <p:sp>
          <p:nvSpPr>
            <p:cNvPr id="7" name="Rectangle 6"/>
            <p:cNvSpPr/>
            <p:nvPr/>
          </p:nvSpPr>
          <p:spPr>
            <a:xfrm>
              <a:off x="4596577" y="689829"/>
              <a:ext cx="4486983" cy="425502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000000"/>
                  </a:solidFill>
                </a:ln>
              </a:endParaRPr>
            </a:p>
          </p:txBody>
        </p:sp>
        <p:pic>
          <p:nvPicPr>
            <p:cNvPr id="8" name="Picture 7" descr="sbnd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2183" y="797145"/>
              <a:ext cx="4419144" cy="4083237"/>
            </a:xfrm>
            <a:prstGeom prst="rect">
              <a:avLst/>
            </a:prstGeom>
            <a:ln>
              <a:noFill/>
            </a:ln>
            <a:effectLst/>
          </p:spPr>
        </p:pic>
      </p:grpSp>
      <p:cxnSp>
        <p:nvCxnSpPr>
          <p:cNvPr id="9" name="Straight Connector 8"/>
          <p:cNvCxnSpPr/>
          <p:nvPr/>
        </p:nvCxnSpPr>
        <p:spPr>
          <a:xfrm>
            <a:off x="0" y="6452420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5524" y="1093107"/>
            <a:ext cx="854546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35366" y="3845601"/>
            <a:ext cx="854546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19454" y="760902"/>
            <a:ext cx="3100858" cy="5924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badi MT Condensed Extra Bold"/>
                <a:cs typeface="Abadi MT Condensed Extra Bold"/>
              </a:rPr>
              <a:t>MicroBooNE</a:t>
            </a:r>
            <a:r>
              <a:rPr lang="en-US" dirty="0" smtClean="0"/>
              <a:t>	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>
              <a:spcAft>
                <a:spcPts val="1200"/>
              </a:spcAft>
            </a:pPr>
            <a:endParaRPr lang="en-US" dirty="0"/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470 m from </a:t>
            </a:r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 production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89 </a:t>
            </a:r>
            <a:r>
              <a:rPr lang="en-US" sz="1400" dirty="0">
                <a:latin typeface="Abadi MT Condensed Extra Bold"/>
                <a:cs typeface="Abadi MT Condensed Extra Bold"/>
              </a:rPr>
              <a:t>ton active volume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2.5m drift 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1.6 ms drift time </a:t>
            </a:r>
            <a:r>
              <a:rPr lang="en-US" sz="1400" dirty="0">
                <a:latin typeface="Abadi MT Condensed Extra Bold"/>
                <a:cs typeface="Abadi MT Condensed Extra Bold"/>
              </a:rPr>
              <a:t>(500V/cm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)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128 kV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3 wire planes: 0, +/-60 deg, 3mm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8256 wires x 2 MHz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Cold analog/warm </a:t>
            </a:r>
            <a:r>
              <a:rPr lang="en-US" sz="1400" dirty="0">
                <a:latin typeface="Abadi MT Condensed Extra Bold"/>
                <a:cs typeface="Abadi MT Condensed Extra Bold"/>
              </a:rPr>
              <a:t>digital 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electronics</a:t>
            </a:r>
          </a:p>
          <a:p>
            <a:pPr algn="ctr"/>
            <a:r>
              <a:rPr lang="en-US" sz="1400" dirty="0">
                <a:latin typeface="Abadi MT Condensed Extra Bold"/>
                <a:cs typeface="Abadi MT Condensed Extra Bold"/>
              </a:rPr>
              <a:t>32 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8” PMTs </a:t>
            </a:r>
            <a:r>
              <a:rPr lang="en-US" sz="1400" dirty="0">
                <a:latin typeface="Abadi MT Condensed Extra Bold"/>
                <a:cs typeface="Abadi MT Condensed Extra Bold"/>
              </a:rPr>
              <a:t>x 64 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MHz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Two parallel readout streams: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Triggered and continuous</a:t>
            </a:r>
          </a:p>
          <a:p>
            <a:pPr algn="ctr"/>
            <a:endParaRPr lang="en-US" sz="12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856786" y="760902"/>
            <a:ext cx="3100858" cy="5847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badi MT Condensed Extra Bold"/>
                <a:cs typeface="Abadi MT Condensed Extra Bold"/>
              </a:rPr>
              <a:t>SBND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>
              <a:spcAft>
                <a:spcPts val="1200"/>
              </a:spcAft>
            </a:pPr>
            <a:endParaRPr lang="en-US" dirty="0"/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110 m from </a:t>
            </a:r>
            <a:r>
              <a:rPr lang="en-US" sz="1400" dirty="0" smtClean="0">
                <a:latin typeface="Symbol" charset="2"/>
                <a:cs typeface="Symbol" charset="2"/>
              </a:rPr>
              <a:t>n 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production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112 ton active volume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2x 2m drift 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1.28ms drift time </a:t>
            </a:r>
            <a:r>
              <a:rPr lang="en-US" sz="1400" dirty="0">
                <a:latin typeface="Abadi MT Condensed Extra Bold"/>
                <a:cs typeface="Abadi MT Condensed Extra Bold"/>
              </a:rPr>
              <a:t>(500V/cm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)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100 kV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3 wire planes: 0, +/-60 deg, 3mm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11264 wires x 2 MHz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Cold analog and digital electronics</a:t>
            </a:r>
          </a:p>
          <a:p>
            <a:pPr algn="ctr"/>
            <a:r>
              <a:rPr lang="en-US" sz="1400" dirty="0">
                <a:latin typeface="Abadi MT Condensed Extra Bold"/>
                <a:cs typeface="Abadi MT Condensed Extra Bold"/>
              </a:rPr>
              <a:t>120 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8” PMTs </a:t>
            </a:r>
            <a:r>
              <a:rPr lang="en-US" sz="1400" dirty="0">
                <a:latin typeface="Abadi MT Condensed Extra Bold"/>
                <a:cs typeface="Abadi MT Condensed Extra Bold"/>
              </a:rPr>
              <a:t>x 500 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MHz &amp; scint. bars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Two parallel readout streams: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Triggered and continuous</a:t>
            </a:r>
          </a:p>
          <a:p>
            <a:pPr algn="ctr"/>
            <a:endParaRPr lang="en-US" sz="12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-127478" y="760902"/>
            <a:ext cx="3100858" cy="5924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badi MT Condensed Extra Bold"/>
                <a:cs typeface="Abadi MT Condensed Extra Bold"/>
              </a:rPr>
              <a:t>ICARUS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>
              <a:spcAft>
                <a:spcPts val="1200"/>
              </a:spcAft>
            </a:pPr>
            <a:endParaRPr lang="en-US" dirty="0"/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600 m from </a:t>
            </a:r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 production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476 ton active volume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4x 1.5m drift 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0.95 ms drift time </a:t>
            </a:r>
            <a:r>
              <a:rPr lang="en-US" sz="1400" dirty="0">
                <a:latin typeface="Abadi MT Condensed Extra Bold"/>
                <a:cs typeface="Abadi MT Condensed Extra Bold"/>
              </a:rPr>
              <a:t>(500V/cm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)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75 kV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3 wire planes: 0, +/-60 deg, 3mm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53246 wires x 2 MHz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Warm analog</a:t>
            </a:r>
            <a:r>
              <a:rPr lang="en-US" sz="1400" dirty="0">
                <a:latin typeface="Abadi MT Condensed Extra Bold"/>
                <a:cs typeface="Abadi MT Condensed Extra Bold"/>
              </a:rPr>
              <a:t> 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and digital electronics</a:t>
            </a:r>
          </a:p>
          <a:p>
            <a:pPr algn="ctr"/>
            <a:r>
              <a:rPr lang="en-US" sz="1400" dirty="0">
                <a:latin typeface="Abadi MT Condensed Extra Bold"/>
                <a:cs typeface="Abadi MT Condensed Extra Bold"/>
              </a:rPr>
              <a:t>360 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8” PMTs </a:t>
            </a:r>
            <a:r>
              <a:rPr lang="en-US" sz="1400" dirty="0">
                <a:latin typeface="Abadi MT Condensed Extra Bold"/>
                <a:cs typeface="Abadi MT Condensed Extra Bold"/>
              </a:rPr>
              <a:t>x 500 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MHz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Single readout stream:</a:t>
            </a:r>
          </a:p>
          <a:p>
            <a:pPr algn="ctr"/>
            <a:r>
              <a:rPr lang="en-US" sz="1400" dirty="0" smtClean="0">
                <a:latin typeface="Abadi MT Condensed Extra Bold"/>
                <a:cs typeface="Abadi MT Condensed Extra Bold"/>
              </a:rPr>
              <a:t>Continuous</a:t>
            </a:r>
          </a:p>
          <a:p>
            <a:pPr algn="ctr"/>
            <a:endParaRPr lang="en-US" sz="1200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18" y="1373393"/>
            <a:ext cx="3028731" cy="20798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802" y="1363088"/>
            <a:ext cx="2357096" cy="2080951"/>
          </a:xfrm>
          <a:prstGeom prst="rect">
            <a:avLst/>
          </a:prstGeom>
          <a:ln w="19050" cmpd="sng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6245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443525" y="715248"/>
            <a:ext cx="5610459" cy="28114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Correlations between detectors (same beam and detection technique) allow for cancelations in systematic uncertainties on backgrounds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 Oscillation Sensitivity Analysis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686736"/>
            <a:ext cx="3098800" cy="576561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211551" y="6022091"/>
            <a:ext cx="5932449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Large uncertainties come from predicting fluxes and neutrino interaction rates, but </a:t>
            </a:r>
            <a:r>
              <a:rPr lang="en-US" sz="16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e</a:t>
            </a:r>
            <a:r>
              <a:rPr lang="en-US" sz="16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vent rates strongly correlated between detectors</a:t>
            </a:r>
            <a:endParaRPr lang="en-US" sz="1600" baseline="-25000" dirty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4" name="Left Arrow 23"/>
          <p:cNvSpPr/>
          <p:nvPr/>
        </p:nvSpPr>
        <p:spPr>
          <a:xfrm>
            <a:off x="3066459" y="1308100"/>
            <a:ext cx="330200" cy="88900"/>
          </a:xfrm>
          <a:prstGeom prst="lef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Left Arrow 24"/>
          <p:cNvSpPr/>
          <p:nvPr/>
        </p:nvSpPr>
        <p:spPr>
          <a:xfrm>
            <a:off x="3066459" y="749300"/>
            <a:ext cx="330200" cy="88900"/>
          </a:xfrm>
          <a:prstGeom prst="lef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Left Arrow 25"/>
          <p:cNvSpPr/>
          <p:nvPr/>
        </p:nvSpPr>
        <p:spPr>
          <a:xfrm>
            <a:off x="3066459" y="863600"/>
            <a:ext cx="330200" cy="88900"/>
          </a:xfrm>
          <a:prstGeom prst="lef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Left Arrow 26"/>
          <p:cNvSpPr/>
          <p:nvPr/>
        </p:nvSpPr>
        <p:spPr>
          <a:xfrm>
            <a:off x="3066459" y="977900"/>
            <a:ext cx="330200" cy="88900"/>
          </a:xfrm>
          <a:prstGeom prst="lef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Left Arrow 27"/>
          <p:cNvSpPr/>
          <p:nvPr/>
        </p:nvSpPr>
        <p:spPr>
          <a:xfrm>
            <a:off x="3066459" y="1092200"/>
            <a:ext cx="330200" cy="88900"/>
          </a:xfrm>
          <a:prstGeom prst="lef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Left Arrow 28"/>
          <p:cNvSpPr/>
          <p:nvPr/>
        </p:nvSpPr>
        <p:spPr>
          <a:xfrm>
            <a:off x="3066459" y="1193800"/>
            <a:ext cx="330200" cy="88900"/>
          </a:xfrm>
          <a:prstGeom prst="lef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476" y="1784373"/>
            <a:ext cx="5087697" cy="43049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70982" y="1653027"/>
            <a:ext cx="3463437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cs typeface="Symbol" charset="2"/>
              </a:rPr>
              <a:t>3 Detector </a:t>
            </a:r>
            <a:r>
              <a:rPr lang="en-US" sz="12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200" baseline="-25000" dirty="0" smtClean="0">
                <a:solidFill>
                  <a:srgbClr val="000000"/>
                </a:solidFill>
              </a:rPr>
              <a:t>e</a:t>
            </a:r>
            <a:r>
              <a:rPr lang="en-US" sz="1200" dirty="0" smtClean="0">
                <a:solidFill>
                  <a:srgbClr val="000000"/>
                </a:solidFill>
              </a:rPr>
              <a:t> Backgrounds Correlation Matrix</a:t>
            </a:r>
          </a:p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(flux and cross section systematics)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2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571" y="1752877"/>
            <a:ext cx="5957666" cy="391510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Cosmogenic Backgrounds</a:t>
            </a:r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686736"/>
            <a:ext cx="3098800" cy="5765618"/>
          </a:xfrm>
          <a:prstGeom prst="rect">
            <a:avLst/>
          </a:prstGeom>
        </p:spPr>
      </p:pic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442599" y="715248"/>
            <a:ext cx="5596339" cy="234545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challenge at the surface: </a:t>
            </a:r>
            <a:r>
              <a:rPr lang="en-US" sz="2000" b="1" dirty="0" smtClean="0"/>
              <a:t>1000x longer charge drift time than the beam spill time!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33747" y="1801655"/>
            <a:ext cx="174526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1-2 ms drift time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Left Arrow 23"/>
          <p:cNvSpPr/>
          <p:nvPr/>
        </p:nvSpPr>
        <p:spPr>
          <a:xfrm>
            <a:off x="3073206" y="1419382"/>
            <a:ext cx="330200" cy="88900"/>
          </a:xfrm>
          <a:prstGeom prst="lef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9425977">
            <a:off x="7172781" y="3805067"/>
            <a:ext cx="15602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Wire cell reconstruction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8671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Cosmogenic Backgrounds</a:t>
            </a:r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686736"/>
            <a:ext cx="3098800" cy="5765618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243705"/>
              </p:ext>
            </p:extLst>
          </p:nvPr>
        </p:nvGraphicFramePr>
        <p:xfrm>
          <a:off x="3784600" y="4835146"/>
          <a:ext cx="4724400" cy="16154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17600"/>
                <a:gridCol w="1663700"/>
                <a:gridCol w="19431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Neutrino interaction every N spills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Cosmic muon in beam spill time every N spills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SBND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300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MicroBooNE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800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200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ICARUS-T300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500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100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442599" y="715248"/>
            <a:ext cx="5596339" cy="85919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challenge at the surface: </a:t>
            </a:r>
            <a:r>
              <a:rPr lang="en-US" sz="2000" b="1" dirty="0" smtClean="0"/>
              <a:t>1000x longer charge drift time than the beam spill time!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Left Arrow 23"/>
          <p:cNvSpPr/>
          <p:nvPr/>
        </p:nvSpPr>
        <p:spPr>
          <a:xfrm>
            <a:off x="3073206" y="1419382"/>
            <a:ext cx="330200" cy="88900"/>
          </a:xfrm>
          <a:prstGeom prst="lef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507970" y="1400114"/>
            <a:ext cx="5024683" cy="3312711"/>
            <a:chOff x="3581435" y="1421106"/>
            <a:chExt cx="5024683" cy="33127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1435" y="1421106"/>
              <a:ext cx="5024683" cy="325688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8280764" y="4534388"/>
              <a:ext cx="293868" cy="1994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32294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2" y="715247"/>
            <a:ext cx="5750225" cy="583442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b="1" u="sng" dirty="0" smtClean="0"/>
              <a:t>3m of concrete overburden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Near 100% reduction of non-muon primaries with only few percent increase in secondaries.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This leaves </a:t>
            </a:r>
            <a:r>
              <a:rPr lang="en-US" b="1" u="sng" dirty="0" smtClean="0"/>
              <a:t>photons generated </a:t>
            </a:r>
            <a:r>
              <a:rPr lang="en-US" b="1" u="sng" dirty="0"/>
              <a:t>near the </a:t>
            </a:r>
            <a:r>
              <a:rPr lang="en-US" b="1" u="sng" dirty="0" smtClean="0"/>
              <a:t>TPC by cosmic </a:t>
            </a:r>
            <a:r>
              <a:rPr lang="en-US" b="1" u="sng" dirty="0" smtClean="0">
                <a:latin typeface="Symbol" charset="2"/>
                <a:cs typeface="Symbol" charset="2"/>
              </a:rPr>
              <a:t>m</a:t>
            </a:r>
            <a:r>
              <a:rPr lang="en-US" b="1" dirty="0" smtClean="0"/>
              <a:t> </a:t>
            </a:r>
            <a:r>
              <a:rPr lang="en-US" dirty="0" smtClean="0"/>
              <a:t>as the main cosmogenic background for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appearance search</a:t>
            </a:r>
          </a:p>
          <a:p>
            <a:r>
              <a:rPr lang="en-US" dirty="0" smtClean="0"/>
              <a:t>Multi-step mitigation strategy:</a:t>
            </a:r>
          </a:p>
          <a:p>
            <a:pPr lvl="1"/>
            <a:r>
              <a:rPr lang="en-US" b="1" dirty="0"/>
              <a:t>External cosmic ray tracker </a:t>
            </a:r>
            <a:r>
              <a:rPr lang="en-US" dirty="0"/>
              <a:t>systems to tag  cosmic muons near the detectors</a:t>
            </a:r>
          </a:p>
          <a:p>
            <a:pPr lvl="1"/>
            <a:r>
              <a:rPr lang="en-US" b="1" dirty="0" smtClean="0"/>
              <a:t>Internal photon detection </a:t>
            </a:r>
            <a:r>
              <a:rPr lang="en-US" dirty="0" smtClean="0"/>
              <a:t>systems with good time and spatial resolution for 1-to-1 matching  of scintillation and ionization signals in the detectors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Mitigation of Cosmogenic Backgrounds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7024" y="1160754"/>
            <a:ext cx="3251402" cy="302725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755782" y="1541101"/>
            <a:ext cx="1671916" cy="461192"/>
          </a:xfrm>
          <a:prstGeom prst="rect">
            <a:avLst/>
          </a:prstGeom>
          <a:pattFill prst="pct25">
            <a:fgClr>
              <a:srgbClr val="666666"/>
            </a:fgClr>
            <a:bgClr>
              <a:srgbClr val="B3B3B3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997353" y="1648648"/>
            <a:ext cx="1332481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OVERBURDEN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98143" y="1257756"/>
            <a:ext cx="1161430" cy="21544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</a:rPr>
              <a:t>Cosmic Ray Tracker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49654" y="2674146"/>
            <a:ext cx="831308" cy="369332"/>
          </a:xfrm>
          <a:prstGeom prst="rect">
            <a:avLst/>
          </a:prstGeom>
          <a:solidFill>
            <a:srgbClr val="B3B3B3">
              <a:alpha val="5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TPC</a:t>
            </a: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6727465" y="755731"/>
            <a:ext cx="687611" cy="3715680"/>
          </a:xfrm>
          <a:prstGeom prst="line">
            <a:avLst/>
          </a:prstGeom>
          <a:ln w="190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073793" y="754539"/>
            <a:ext cx="3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m</a:t>
            </a:r>
            <a:endParaRPr lang="en-US" dirty="0">
              <a:solidFill>
                <a:srgbClr val="FF6600"/>
              </a:solidFill>
              <a:latin typeface="Symbol" charset="2"/>
              <a:cs typeface="Symbol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981" y="4400951"/>
            <a:ext cx="3142618" cy="209769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5907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baseline="-25000" dirty="0">
                <a:sym typeface="Wingdings"/>
              </a:rPr>
              <a:t>e</a:t>
            </a:r>
            <a:r>
              <a:rPr lang="en-US" dirty="0">
                <a:sym typeface="Wingdings"/>
              </a:rPr>
              <a:t> </a:t>
            </a:r>
            <a:r>
              <a:rPr lang="en-US" dirty="0"/>
              <a:t>Oscillation Sensitivity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947062" y="795921"/>
            <a:ext cx="3098800" cy="5711170"/>
            <a:chOff x="152400" y="711200"/>
            <a:chExt cx="3098800" cy="571117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" y="711200"/>
              <a:ext cx="3098800" cy="57111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35022" y="1083334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0458" y="2941674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28537" y="4775108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5-Point Star 29"/>
            <p:cNvSpPr>
              <a:spLocks noChangeAspect="1"/>
            </p:cNvSpPr>
            <p:nvPr/>
          </p:nvSpPr>
          <p:spPr>
            <a:xfrm>
              <a:off x="2929067" y="5170605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5-Point Star 30"/>
            <p:cNvSpPr>
              <a:spLocks noChangeAspect="1"/>
            </p:cNvSpPr>
            <p:nvPr/>
          </p:nvSpPr>
          <p:spPr>
            <a:xfrm>
              <a:off x="2929068" y="3315240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5-Point Star 31"/>
            <p:cNvSpPr>
              <a:spLocks noChangeAspect="1"/>
            </p:cNvSpPr>
            <p:nvPr/>
          </p:nvSpPr>
          <p:spPr>
            <a:xfrm>
              <a:off x="2916617" y="1472328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3358418" y="1603829"/>
            <a:ext cx="759410" cy="1571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SBN_nue_sensitivity_3s_5s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40" b="3367"/>
          <a:stretch/>
        </p:blipFill>
        <p:spPr>
          <a:xfrm rot="5400000">
            <a:off x="286874" y="422090"/>
            <a:ext cx="5104190" cy="5677938"/>
          </a:xfrm>
          <a:prstGeom prst="rect">
            <a:avLst/>
          </a:prstGeom>
        </p:spPr>
      </p:pic>
      <p:sp>
        <p:nvSpPr>
          <p:cNvPr id="38" name="5-Point Star 37"/>
          <p:cNvSpPr>
            <a:spLocks noChangeAspect="1"/>
          </p:cNvSpPr>
          <p:nvPr/>
        </p:nvSpPr>
        <p:spPr>
          <a:xfrm>
            <a:off x="3227721" y="3420340"/>
            <a:ext cx="139293" cy="139293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367014" y="3505033"/>
            <a:ext cx="2531325" cy="72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08602" y="3264341"/>
            <a:ext cx="10097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example signal</a:t>
            </a:r>
            <a:endParaRPr lang="en-US" sz="11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33459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i="1" baseline="-25000" dirty="0" smtClean="0">
                <a:latin typeface="Times New Roman"/>
                <a:cs typeface="Times New Roman"/>
                <a:sym typeface="Wingdings"/>
              </a:rPr>
              <a:t>x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Oscillation </a:t>
            </a:r>
            <a:r>
              <a:rPr lang="en-US" dirty="0"/>
              <a:t>Sensitivity</a:t>
            </a:r>
          </a:p>
        </p:txBody>
      </p:sp>
      <p:pic>
        <p:nvPicPr>
          <p:cNvPr id="9" name="Picture 8" descr="SBN_numu_sensitivity_3s_5s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41" t="12134" b="2931"/>
          <a:stretch/>
        </p:blipFill>
        <p:spPr>
          <a:xfrm rot="5400000">
            <a:off x="500082" y="490149"/>
            <a:ext cx="4835202" cy="5835370"/>
          </a:xfrm>
          <a:prstGeom prst="rect">
            <a:avLst/>
          </a:prstGeom>
        </p:spPr>
      </p:pic>
      <p:pic>
        <p:nvPicPr>
          <p:cNvPr id="30" name="Picture 29" descr="Numu_Evt_Dis_600m_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7201" y="703252"/>
            <a:ext cx="3335313" cy="3907890"/>
          </a:xfrm>
          <a:prstGeom prst="roundRect">
            <a:avLst>
              <a:gd name="adj" fmla="val 5717"/>
            </a:avLst>
          </a:prstGeom>
        </p:spPr>
      </p:pic>
      <p:sp>
        <p:nvSpPr>
          <p:cNvPr id="40" name="5-Point Star 39"/>
          <p:cNvSpPr>
            <a:spLocks noChangeAspect="1"/>
          </p:cNvSpPr>
          <p:nvPr/>
        </p:nvSpPr>
        <p:spPr>
          <a:xfrm>
            <a:off x="3101784" y="2895522"/>
            <a:ext cx="139293" cy="139293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3241077" y="2980215"/>
            <a:ext cx="2531325" cy="72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082665" y="2928457"/>
            <a:ext cx="10097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example signal</a:t>
            </a:r>
            <a:endParaRPr lang="en-US" sz="11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2702" y="4834409"/>
            <a:ext cx="2699909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Abadi MT Condensed Extra Bold"/>
                <a:cs typeface="Abadi MT Condensed Extra Bold"/>
              </a:rPr>
              <a:t>e</a:t>
            </a:r>
            <a:r>
              <a:rPr lang="en-US" dirty="0">
                <a:latin typeface="Abadi MT Condensed Extra Bold"/>
                <a:cs typeface="Abadi MT Condensed Extra Bold"/>
              </a:rPr>
              <a:t> appearance cannot </a:t>
            </a:r>
            <a:r>
              <a:rPr lang="en-US" dirty="0" smtClean="0">
                <a:latin typeface="Abadi MT Condensed Extra Bold"/>
                <a:cs typeface="Abadi MT Condensed Extra Bold"/>
              </a:rPr>
              <a:t>occur without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Abadi MT Condensed Extra Bold"/>
                <a:cs typeface="Abadi MT Condensed Extra Bold"/>
              </a:rPr>
              <a:t> disappearance</a:t>
            </a:r>
            <a:endParaRPr lang="en-US" dirty="0">
              <a:latin typeface="Abadi MT Condensed Extra Bold"/>
              <a:cs typeface="Abadi MT Condensed Extra Bold"/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Critical </a:t>
            </a:r>
            <a:r>
              <a: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aspect of SBN that is ONLY enabled with multiple </a:t>
            </a:r>
            <a:r>
              <a:rPr lang="en-US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detectors</a:t>
            </a:r>
            <a:endParaRPr lang="en-US" dirty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176252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Masses and Mixing</a:t>
            </a:r>
            <a:endParaRPr lang="en-US" dirty="0"/>
          </a:p>
        </p:txBody>
      </p:sp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048079"/>
              </p:ext>
            </p:extLst>
          </p:nvPr>
        </p:nvGraphicFramePr>
        <p:xfrm>
          <a:off x="779626" y="3429220"/>
          <a:ext cx="6206374" cy="97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" name="Equation" r:id="rId3" imgW="2514600" imgH="393700" progId="Equation.3">
                  <p:embed/>
                </p:oleObj>
              </mc:Choice>
              <mc:Fallback>
                <p:oleObj name="Equation" r:id="rId3" imgW="2514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626" y="3429220"/>
                        <a:ext cx="6206374" cy="9716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6134073" y="2645539"/>
            <a:ext cx="2093976" cy="4571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878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176795" y="2645541"/>
            <a:ext cx="2139696" cy="45719"/>
          </a:xfrm>
          <a:prstGeom prst="rect">
            <a:avLst/>
          </a:prstGeom>
          <a:solidFill>
            <a:srgbClr val="83C7FF">
              <a:alpha val="50000"/>
            </a:srgbClr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398340"/>
              </p:ext>
            </p:extLst>
          </p:nvPr>
        </p:nvGraphicFramePr>
        <p:xfrm>
          <a:off x="479425" y="1516141"/>
          <a:ext cx="8185150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" name="Equation" r:id="rId5" imgW="5092700" imgH="698500" progId="Equation.3">
                  <p:embed/>
                </p:oleObj>
              </mc:Choice>
              <mc:Fallback>
                <p:oleObj name="Equation" r:id="rId5" imgW="50927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425" y="1516141"/>
                        <a:ext cx="8185150" cy="1122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685669" y="781044"/>
            <a:ext cx="775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Parameterize in a form analogous to the CKM matrix for quarks and factorize: 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35641" y="3018473"/>
            <a:ext cx="408296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Arial Unicode MS"/>
                <a:cs typeface="Arial Unicode MS"/>
              </a:rPr>
              <a:t>-</a:t>
            </a:r>
            <a:r>
              <a:rPr lang="en-US" sz="16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neutrino mixing oscillation probability:</a:t>
            </a:r>
            <a:endParaRPr lang="en-US" sz="1600" dirty="0">
              <a:solidFill>
                <a:srgbClr val="FF0000"/>
              </a:solidFill>
              <a:latin typeface="Arial Unicode MS"/>
              <a:cs typeface="Arial Unicode M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2517" y="3352520"/>
            <a:ext cx="6426962" cy="1106666"/>
          </a:xfrm>
          <a:prstGeom prst="roundRect">
            <a:avLst/>
          </a:prstGeom>
          <a:noFill/>
          <a:ln w="28575" cmpd="sng">
            <a:solidFill>
              <a:srgbClr val="0E4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339452" y="3331280"/>
            <a:ext cx="1678501" cy="1142335"/>
            <a:chOff x="5577984" y="4965011"/>
            <a:chExt cx="1678501" cy="1142335"/>
          </a:xfrm>
        </p:grpSpPr>
        <p:graphicFrame>
          <p:nvGraphicFramePr>
            <p:cNvPr id="28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0962421"/>
                </p:ext>
              </p:extLst>
            </p:nvPr>
          </p:nvGraphicFramePr>
          <p:xfrm>
            <a:off x="5659962" y="5309199"/>
            <a:ext cx="1041278" cy="2465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4" name="Equation" r:id="rId7" imgW="965200" imgH="228600" progId="Equation.3">
                    <p:embed/>
                  </p:oleObj>
                </mc:Choice>
                <mc:Fallback>
                  <p:oleObj name="Equation" r:id="rId7" imgW="965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9962" y="5309199"/>
                          <a:ext cx="1041278" cy="24657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5592408" y="5536044"/>
              <a:ext cx="1664077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i="1" dirty="0" smtClean="0">
                  <a:solidFill>
                    <a:srgbClr val="000000"/>
                  </a:solidFill>
                </a:rPr>
                <a:t>L = neutrino path length</a:t>
              </a:r>
            </a:p>
            <a:p>
              <a:r>
                <a:rPr lang="en-US" sz="1200" i="1" dirty="0" smtClean="0">
                  <a:solidFill>
                    <a:srgbClr val="000000"/>
                  </a:solidFill>
                </a:rPr>
                <a:t>E = neutrino energy</a:t>
              </a:r>
              <a:endParaRPr lang="en-US" sz="1200" i="1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615137" y="5001473"/>
              <a:ext cx="14115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i="1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q</a:t>
              </a:r>
              <a:r>
                <a:rPr lang="en-US" sz="1200" i="1" dirty="0" smtClean="0">
                  <a:solidFill>
                    <a:srgbClr val="000000"/>
                  </a:solidFill>
                </a:rPr>
                <a:t> = mixing angle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77984" y="4965011"/>
              <a:ext cx="1659354" cy="114233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36645" y="1216324"/>
            <a:ext cx="445451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3 mixing angles and 1 CP-violating phase</a:t>
            </a:r>
            <a:endParaRPr lang="en-US" sz="1200" dirty="0">
              <a:solidFill>
                <a:srgbClr val="FF0000"/>
              </a:solidFill>
              <a:latin typeface="Arial Unicode MS"/>
              <a:cs typeface="Arial Unicode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0331" y="4620395"/>
            <a:ext cx="2347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badi MT Condensed Extra Bold"/>
                <a:cs typeface="Abadi MT Condensed Extra Bold"/>
              </a:rPr>
              <a:t>Amplitude determined</a:t>
            </a:r>
          </a:p>
          <a:p>
            <a:pPr algn="ctr"/>
            <a:r>
              <a:rPr lang="en-US" dirty="0" smtClean="0">
                <a:latin typeface="Abadi MT Condensed Extra Bold"/>
                <a:cs typeface="Abadi MT Condensed Extra Bold"/>
              </a:rPr>
              <a:t>by amount of mixing,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92" y="4743020"/>
            <a:ext cx="1606930" cy="1571107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3" name="Straight Arrow Connector 12"/>
          <p:cNvCxnSpPr>
            <a:stCxn id="11" idx="0"/>
          </p:cNvCxnSpPr>
          <p:nvPr/>
        </p:nvCxnSpPr>
        <p:spPr>
          <a:xfrm flipV="1">
            <a:off x="3483846" y="4231108"/>
            <a:ext cx="0" cy="389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830437" y="4626014"/>
            <a:ext cx="171762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badi MT Condensed Extra Bold"/>
                <a:cs typeface="Abadi MT Condensed Extra Bold"/>
              </a:rPr>
              <a:t>Oscillation wavelength determined by mass-splitting and neutrino energy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27" name="Straight Arrow Connector 26"/>
          <p:cNvCxnSpPr>
            <a:stCxn id="26" idx="0"/>
          </p:cNvCxnSpPr>
          <p:nvPr/>
        </p:nvCxnSpPr>
        <p:spPr>
          <a:xfrm flipV="1">
            <a:off x="5689250" y="4230346"/>
            <a:ext cx="250949" cy="3956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5326" y="4965010"/>
            <a:ext cx="2758674" cy="150104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03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 animBg="1"/>
      <p:bldP spid="11" grpId="0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-N Cross-Sections in Neutrino Physics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767" y="762942"/>
            <a:ext cx="3248503" cy="3162663"/>
            <a:chOff x="3564704" y="855724"/>
            <a:chExt cx="2708533" cy="26369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4704" y="855724"/>
              <a:ext cx="2708533" cy="263696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000732" y="991140"/>
              <a:ext cx="859378" cy="2116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46396" y="2159045"/>
              <a:ext cx="284287" cy="253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1</a:t>
              </a:r>
              <a:r>
                <a:rPr lang="en-US" baseline="30000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st</a:t>
              </a:r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 </a:t>
              </a:r>
              <a:endPara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01880" y="1998521"/>
              <a:ext cx="309582" cy="253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2</a:t>
              </a:r>
              <a:r>
                <a:rPr lang="en-US" baseline="30000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nd</a:t>
              </a:r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  </a:t>
              </a:r>
              <a:endPara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endParaRPr>
            </a:p>
          </p:txBody>
        </p:sp>
      </p:grpSp>
      <p:pic>
        <p:nvPicPr>
          <p:cNvPr id="15" name="Picture 14" descr="nucleus_cartoon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069" y="759644"/>
            <a:ext cx="3947314" cy="15615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06597" y="3515326"/>
            <a:ext cx="5730415" cy="58477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badi MT Condensed Extra Bold"/>
                <a:cs typeface="Abadi MT Condensed Extra Bold"/>
              </a:rPr>
              <a:t>Accelerator-based experiments carried out in a sweet spot of maximally </a:t>
            </a:r>
            <a:r>
              <a:rPr lang="en-US" sz="1600" dirty="0" smtClean="0">
                <a:solidFill>
                  <a:srgbClr val="0000FF"/>
                </a:solidFill>
                <a:latin typeface="Abadi MT Condensed Extra Bold"/>
                <a:cs typeface="Abadi MT Condensed Extra Bold"/>
              </a:rPr>
              <a:t>complicated nuclear effects </a:t>
            </a:r>
            <a:r>
              <a:rPr lang="en-US" sz="1600" dirty="0" smtClean="0">
                <a:latin typeface="Abadi MT Condensed Extra Bold"/>
                <a:cs typeface="Abadi MT Condensed Extra Bold"/>
              </a:rPr>
              <a:t>in neutrino interactions!</a:t>
            </a:r>
          </a:p>
        </p:txBody>
      </p:sp>
      <p:pic>
        <p:nvPicPr>
          <p:cNvPr id="17" name="Picture 16" descr="zeller-numode-color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119" y="4123360"/>
            <a:ext cx="3612171" cy="24496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  <a:effectLst/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670" y="4357298"/>
            <a:ext cx="467418" cy="396597"/>
          </a:xfrm>
          <a:prstGeom prst="rect">
            <a:avLst/>
          </a:prstGeom>
        </p:spPr>
      </p:pic>
      <p:pic>
        <p:nvPicPr>
          <p:cNvPr id="21" name="Picture 20" descr="zeller-nubarmode-color.gi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20"/>
          <a:stretch/>
        </p:blipFill>
        <p:spPr>
          <a:xfrm>
            <a:off x="5814374" y="4138019"/>
            <a:ext cx="3316505" cy="2390645"/>
          </a:xfrm>
          <a:prstGeom prst="rect">
            <a:avLst/>
          </a:prstGeom>
          <a:ln w="19050" cmpd="sng">
            <a:noFill/>
          </a:ln>
          <a:effectLst/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3548" y="4375776"/>
            <a:ext cx="470849" cy="470849"/>
          </a:xfrm>
          <a:prstGeom prst="rect">
            <a:avLst/>
          </a:prstGeom>
        </p:spPr>
      </p:pic>
      <p:sp>
        <p:nvSpPr>
          <p:cNvPr id="25" name="Left-Right Arrow 24"/>
          <p:cNvSpPr/>
          <p:nvPr/>
        </p:nvSpPr>
        <p:spPr>
          <a:xfrm>
            <a:off x="3577626" y="6350490"/>
            <a:ext cx="620479" cy="146701"/>
          </a:xfrm>
          <a:prstGeom prst="leftRightArrow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822" y="2525083"/>
            <a:ext cx="3286224" cy="91466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64"/>
          <a:stretch/>
        </p:blipFill>
        <p:spPr>
          <a:xfrm>
            <a:off x="758694" y="1079371"/>
            <a:ext cx="1051588" cy="4110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963" y="4261484"/>
            <a:ext cx="2256482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neutrino-nucleus interaction modeling is a leading source of systematic uncertainty in oscillation measurements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NEED DATA!</a:t>
            </a:r>
            <a:endParaRPr lang="en-US" dirty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2" name="Left-Right Arrow 21"/>
          <p:cNvSpPr/>
          <p:nvPr/>
        </p:nvSpPr>
        <p:spPr>
          <a:xfrm>
            <a:off x="1620479" y="3379798"/>
            <a:ext cx="1276214" cy="167945"/>
          </a:xfrm>
          <a:prstGeom prst="leftRightArrow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Left-Right Arrow 28"/>
          <p:cNvSpPr/>
          <p:nvPr/>
        </p:nvSpPr>
        <p:spPr>
          <a:xfrm>
            <a:off x="6941576" y="6345446"/>
            <a:ext cx="620479" cy="146701"/>
          </a:xfrm>
          <a:prstGeom prst="leftRightArrow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57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89971" y="715247"/>
            <a:ext cx="5604472" cy="275901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 broad program of neutrino-argon cross-section measurements at SBN will have direct impact for controlling systematic uncertainties in oscillation measurements at DUNE </a:t>
            </a:r>
          </a:p>
          <a:p>
            <a:pPr lvl="1"/>
            <a:r>
              <a:rPr lang="en-US" sz="1800" dirty="0" smtClean="0"/>
              <a:t>Large statistics at both the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and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DUNE oscillation peaks</a:t>
            </a:r>
          </a:p>
          <a:p>
            <a:pPr lvl="1"/>
            <a:r>
              <a:rPr lang="en-US" sz="1800" dirty="0" smtClean="0"/>
              <a:t>MicroBooNE is blazing this trail, </a:t>
            </a:r>
            <a:r>
              <a:rPr lang="en-US" sz="1800" b="1" dirty="0" smtClean="0"/>
              <a:t>but SBND will record the full 3 years of MicroBooNE stats every 2 months of running!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-N Cross-Sections in Neutrino Physics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767" y="762942"/>
            <a:ext cx="3248503" cy="3162663"/>
            <a:chOff x="3564704" y="855724"/>
            <a:chExt cx="2708533" cy="26369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4704" y="855724"/>
              <a:ext cx="2708533" cy="263696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000732" y="991140"/>
              <a:ext cx="859378" cy="2116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46396" y="2159045"/>
              <a:ext cx="284287" cy="253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1</a:t>
              </a:r>
              <a:r>
                <a:rPr lang="en-US" baseline="30000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st</a:t>
              </a:r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 </a:t>
              </a:r>
              <a:endPara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01880" y="1998521"/>
              <a:ext cx="309582" cy="253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2</a:t>
              </a:r>
              <a:r>
                <a:rPr lang="en-US" baseline="30000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nd</a:t>
              </a:r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  </a:t>
              </a:r>
              <a:endPara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64"/>
          <a:stretch/>
        </p:blipFill>
        <p:spPr>
          <a:xfrm>
            <a:off x="758694" y="1079371"/>
            <a:ext cx="1051588" cy="41109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880006" y="3776826"/>
            <a:ext cx="3242386" cy="2770344"/>
            <a:chOff x="6349666" y="4464747"/>
            <a:chExt cx="2773577" cy="2369787"/>
          </a:xfrm>
        </p:grpSpPr>
        <p:pic>
          <p:nvPicPr>
            <p:cNvPr id="29" name="pasted-image.ti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854"/>
            <a:stretch>
              <a:fillRect/>
            </a:stretch>
          </p:blipFill>
          <p:spPr>
            <a:xfrm>
              <a:off x="6349666" y="4464747"/>
              <a:ext cx="2773577" cy="2369787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7126034" y="4686049"/>
              <a:ext cx="0" cy="1915144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936158" y="5310126"/>
              <a:ext cx="0" cy="126916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936145" y="529828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1</a:t>
              </a:r>
              <a:r>
                <a:rPr lang="en-US" baseline="30000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st</a:t>
              </a:r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 </a:t>
              </a:r>
              <a:endPara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082240" y="5736248"/>
              <a:ext cx="463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2</a:t>
              </a:r>
              <a:r>
                <a:rPr lang="en-US" baseline="30000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nd</a:t>
              </a:r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 </a:t>
              </a:r>
              <a:endPara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303471" y="5769100"/>
              <a:ext cx="7240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Abadi MT Condensed Extra Bold"/>
                  <a:cs typeface="Abadi MT Condensed Extra Bold"/>
                </a:rPr>
                <a:t>NuMI </a:t>
              </a:r>
            </a:p>
            <a:p>
              <a:pPr algn="ctr"/>
              <a:r>
                <a:rPr lang="en-US" sz="1400" dirty="0" smtClean="0">
                  <a:latin typeface="Abadi MT Condensed Extra Bold"/>
                  <a:cs typeface="Abadi MT Condensed Extra Bold"/>
                </a:rPr>
                <a:t>off-axis</a:t>
              </a:r>
              <a:endParaRPr lang="en-US" sz="1400" dirty="0">
                <a:latin typeface="Abadi MT Condensed Extra Bold"/>
                <a:cs typeface="Abadi MT Condensed Extra Bold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592274" y="3777185"/>
            <a:ext cx="3400522" cy="2868356"/>
            <a:chOff x="-55" y="4459442"/>
            <a:chExt cx="2843563" cy="2398558"/>
          </a:xfrm>
        </p:grpSpPr>
        <p:pic>
          <p:nvPicPr>
            <p:cNvPr id="36" name="pasted-image.tif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360"/>
            <a:stretch>
              <a:fillRect/>
            </a:stretch>
          </p:blipFill>
          <p:spPr>
            <a:xfrm>
              <a:off x="-55" y="4459442"/>
              <a:ext cx="2843563" cy="2398558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37" name="Straight Connector 36"/>
            <p:cNvCxnSpPr/>
            <p:nvPr/>
          </p:nvCxnSpPr>
          <p:spPr>
            <a:xfrm flipH="1">
              <a:off x="1116657" y="4850281"/>
              <a:ext cx="0" cy="1653255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407609" y="5408664"/>
              <a:ext cx="0" cy="109399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2036244" y="543055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1</a:t>
              </a:r>
              <a:r>
                <a:rPr lang="en-US" baseline="30000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st</a:t>
              </a:r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 </a:t>
              </a:r>
              <a:endPara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00646" y="4740792"/>
              <a:ext cx="463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2</a:t>
              </a:r>
              <a:r>
                <a:rPr lang="en-US" baseline="30000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nd</a:t>
              </a:r>
              <a:r>
                <a:rPr lang="en-US" dirty="0" smtClean="0">
                  <a:solidFill>
                    <a:srgbClr val="FF0000"/>
                  </a:solidFill>
                  <a:latin typeface="Abadi MT Condensed Extra Bold"/>
                  <a:cs typeface="Abadi MT Condensed Extra Bold"/>
                </a:rPr>
                <a:t> </a:t>
              </a:r>
              <a:endParaRPr lang="en-US" dirty="0">
                <a:solidFill>
                  <a:srgbClr val="FF0000"/>
                </a:solidFill>
                <a:latin typeface="Abadi MT Condensed Extra Bold"/>
                <a:cs typeface="Abadi MT Condensed Extra Bold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98359" y="4586694"/>
              <a:ext cx="7038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Abadi MT Condensed Extra Bold"/>
                  <a:cs typeface="Abadi MT Condensed Extra Bold"/>
                </a:rPr>
                <a:t>BNB </a:t>
              </a:r>
            </a:p>
            <a:p>
              <a:pPr algn="ctr"/>
              <a:r>
                <a:rPr lang="en-US" sz="1400" dirty="0" smtClean="0">
                  <a:latin typeface="Abadi MT Condensed Extra Bold"/>
                  <a:cs typeface="Abadi MT Condensed Extra Bold"/>
                </a:rPr>
                <a:t>on-axis</a:t>
              </a:r>
              <a:endParaRPr lang="en-US" sz="1400" dirty="0">
                <a:latin typeface="Abadi MT Condensed Extra Bold"/>
                <a:cs typeface="Abadi MT Condensed Extra Bold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156126" y="3484761"/>
            <a:ext cx="65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SBND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68190" y="3479717"/>
            <a:ext cx="80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ICARUS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9058" y="4248754"/>
            <a:ext cx="2433272" cy="196977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0F0D65"/>
            </a:solidFill>
          </a:ln>
        </p:spPr>
        <p:txBody>
          <a:bodyPr wrap="square">
            <a:spAutoFit/>
          </a:bodyPr>
          <a:lstStyle/>
          <a:p>
            <a:pPr marL="222434" indent="-291273" algn="ctr" defTabSz="388359">
              <a:spcBef>
                <a:spcPts val="400"/>
              </a:spcBef>
              <a:defRPr sz="1800">
                <a:uFillTx/>
              </a:defRPr>
            </a:pPr>
            <a:r>
              <a:rPr lang="en-US" u="sng" dirty="0" smtClean="0">
                <a:solidFill>
                  <a:srgbClr val="000000"/>
                </a:solidFill>
                <a:uFill>
                  <a:solidFill/>
                </a:uFill>
                <a:latin typeface="Abadi MT Condensed Extra Bold"/>
                <a:cs typeface="Abadi MT Condensed Extra Bold"/>
              </a:rPr>
              <a:t>Some SBND</a:t>
            </a:r>
            <a:r>
              <a:rPr lang="en-US" u="sng" dirty="0">
                <a:solidFill>
                  <a:srgbClr val="000000"/>
                </a:solidFill>
                <a:uFill>
                  <a:solidFill/>
                </a:uFill>
                <a:latin typeface="Abadi MT Condensed Extra Bold"/>
                <a:cs typeface="Abadi MT Condensed Extra Bold"/>
              </a:rPr>
              <a:t> </a:t>
            </a:r>
            <a:r>
              <a:rPr lang="en-US" u="sng" dirty="0" smtClean="0">
                <a:solidFill>
                  <a:srgbClr val="000000"/>
                </a:solidFill>
                <a:uFill>
                  <a:solidFill/>
                </a:uFill>
                <a:latin typeface="Abadi MT Condensed Extra Bold"/>
                <a:cs typeface="Abadi MT Condensed Extra Bold"/>
              </a:rPr>
              <a:t>stats:</a:t>
            </a:r>
            <a:r>
              <a:rPr lang="en-US" u="sng" dirty="0" smtClean="0">
                <a:solidFill>
                  <a:srgbClr val="000000"/>
                </a:solidFill>
                <a:uFill>
                  <a:solidFill/>
                </a:uFill>
              </a:rPr>
              <a:t> </a:t>
            </a:r>
          </a:p>
          <a:p>
            <a:pPr marL="112706" defTabSz="388359">
              <a:spcBef>
                <a:spcPts val="400"/>
              </a:spcBef>
              <a:defRPr sz="1800">
                <a:uFillTx/>
              </a:defRPr>
            </a:pPr>
            <a:r>
              <a:rPr lang="en-US" sz="1400" b="1" dirty="0" smtClean="0">
                <a:solidFill>
                  <a:srgbClr val="000000"/>
                </a:solidFill>
                <a:uFill>
                  <a:solidFill/>
                </a:uFill>
              </a:rPr>
              <a:t>1.5M  </a:t>
            </a:r>
            <a:r>
              <a:rPr lang="en-US" sz="1400" dirty="0" smtClean="0">
                <a:solidFill>
                  <a:srgbClr val="000000"/>
                </a:solidFill>
                <a:uFill>
                  <a:solidFill/>
                </a:u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0000"/>
                </a:solidFill>
                <a:uFill>
                  <a:solidFill/>
                </a:u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0000"/>
                </a:solidFill>
                <a:uFill>
                  <a:solidFill/>
                </a:uFill>
              </a:rPr>
              <a:t> CC/year</a:t>
            </a:r>
            <a:endParaRPr lang="en-US" sz="1400" dirty="0">
              <a:solidFill>
                <a:srgbClr val="000000"/>
              </a:solidFill>
              <a:uFill>
                <a:solidFill/>
              </a:uFill>
            </a:endParaRPr>
          </a:p>
          <a:p>
            <a:pPr marL="112706" defTabSz="388359">
              <a:spcBef>
                <a:spcPts val="400"/>
              </a:spcBef>
              <a:defRPr sz="1800">
                <a:uFillTx/>
              </a:defRPr>
            </a:pPr>
            <a:r>
              <a:rPr lang="en-US" sz="1400" b="1" dirty="0" smtClean="0">
                <a:solidFill>
                  <a:srgbClr val="000000"/>
                </a:solidFill>
                <a:uFill>
                  <a:solidFill/>
                </a:uFill>
              </a:rPr>
              <a:t>12k  </a:t>
            </a:r>
            <a:r>
              <a:rPr lang="en-US" sz="1400" dirty="0" smtClean="0">
                <a:solidFill>
                  <a:srgbClr val="000000"/>
                </a:solidFill>
                <a:uFill>
                  <a:solidFill/>
                </a:u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0000"/>
                </a:solidFill>
                <a:uFill>
                  <a:solidFill/>
                </a:uFill>
              </a:rPr>
              <a:t>e</a:t>
            </a:r>
            <a:r>
              <a:rPr lang="en-US" sz="1400" dirty="0" smtClean="0">
                <a:solidFill>
                  <a:srgbClr val="000000"/>
                </a:solidFill>
                <a:uFill>
                  <a:solidFill/>
                </a:uFill>
              </a:rPr>
              <a:t> CC/year</a:t>
            </a:r>
          </a:p>
          <a:p>
            <a:pPr marL="112706" defTabSz="388359">
              <a:spcBef>
                <a:spcPts val="400"/>
              </a:spcBef>
              <a:defRPr sz="1800">
                <a:uFillTx/>
              </a:defRPr>
            </a:pPr>
            <a:r>
              <a:rPr lang="en-US" sz="1400" dirty="0" smtClean="0">
                <a:solidFill>
                  <a:srgbClr val="000000"/>
                </a:solidFill>
                <a:uFill>
                  <a:solidFill/>
                </a:uFill>
              </a:rPr>
              <a:t>also low rate channels, like:</a:t>
            </a:r>
          </a:p>
          <a:p>
            <a:pPr marL="292608" lvl="1" defTabSz="388359">
              <a:spcBef>
                <a:spcPts val="400"/>
              </a:spcBef>
              <a:defRPr sz="1800">
                <a:uFillTx/>
              </a:defRPr>
            </a:pPr>
            <a:r>
              <a:rPr lang="en-US" sz="1400" dirty="0" smtClean="0">
                <a:solidFill>
                  <a:srgbClr val="000000"/>
                </a:solidFill>
                <a:uFill>
                  <a:solidFill/>
                </a:uFill>
              </a:rPr>
              <a:t>coherent (10</a:t>
            </a:r>
            <a:r>
              <a:rPr lang="en-US" sz="1400" baseline="30000" dirty="0" smtClean="0">
                <a:solidFill>
                  <a:srgbClr val="000000"/>
                </a:solidFill>
                <a:uFill>
                  <a:solidFill/>
                </a:uFill>
              </a:rPr>
              <a:t>4</a:t>
            </a:r>
            <a:r>
              <a:rPr lang="en-US" sz="1400" dirty="0" smtClean="0">
                <a:solidFill>
                  <a:srgbClr val="000000"/>
                </a:solidFill>
                <a:uFill>
                  <a:solidFill/>
                </a:uFill>
              </a:rPr>
              <a:t>/yr) </a:t>
            </a:r>
          </a:p>
          <a:p>
            <a:pPr marL="292608" lvl="1" defTabSz="388359">
              <a:spcBef>
                <a:spcPts val="400"/>
              </a:spcBef>
              <a:defRPr sz="1800">
                <a:uFillTx/>
              </a:defRPr>
            </a:pPr>
            <a:r>
              <a:rPr lang="en-US" sz="1400" dirty="0" smtClean="0">
                <a:solidFill>
                  <a:srgbClr val="000000"/>
                </a:solidFill>
                <a:uFill>
                  <a:solidFill/>
                </a:uFill>
              </a:rPr>
              <a:t>strange prod (10</a:t>
            </a:r>
            <a:r>
              <a:rPr lang="en-US" sz="1400" baseline="30000" dirty="0" smtClean="0">
                <a:solidFill>
                  <a:srgbClr val="000000"/>
                </a:solidFill>
                <a:uFill>
                  <a:solidFill/>
                </a:uFill>
              </a:rPr>
              <a:t>3</a:t>
            </a:r>
            <a:r>
              <a:rPr lang="en-US" sz="1400" dirty="0" smtClean="0">
                <a:solidFill>
                  <a:srgbClr val="000000"/>
                </a:solidFill>
                <a:uFill>
                  <a:solidFill/>
                </a:uFill>
              </a:rPr>
              <a:t>/yr)</a:t>
            </a:r>
            <a:endParaRPr lang="en-US" sz="1400" dirty="0">
              <a:solidFill>
                <a:srgbClr val="000000"/>
              </a:solidFill>
              <a:uFill>
                <a:solidFill/>
              </a:uFill>
            </a:endParaRPr>
          </a:p>
          <a:p>
            <a:pPr marL="292608" lvl="1" defTabSz="388359">
              <a:spcBef>
                <a:spcPts val="400"/>
              </a:spcBef>
              <a:defRPr sz="1800">
                <a:uFillTx/>
              </a:defRPr>
            </a:pPr>
            <a:r>
              <a:rPr lang="en-US" sz="1400" dirty="0" smtClean="0">
                <a:solidFill>
                  <a:srgbClr val="000000"/>
                </a:solidFill>
                <a:uFill>
                  <a:solidFill/>
                </a:uFill>
              </a:rPr>
              <a:t>neutrino-electron (10</a:t>
            </a:r>
            <a:r>
              <a:rPr lang="en-US" sz="1400" baseline="30000" dirty="0" smtClean="0">
                <a:solidFill>
                  <a:srgbClr val="000000"/>
                </a:solidFill>
                <a:uFill>
                  <a:solidFill/>
                </a:uFill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uFill>
                  <a:solidFill/>
                </a:uFill>
              </a:rPr>
              <a:t>/yr)</a:t>
            </a:r>
            <a:endParaRPr lang="en-US" sz="1400" dirty="0">
              <a:solidFill>
                <a:srgbClr val="000000"/>
              </a:solidFill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637544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Status of the SBN Program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3619"/>
            <a:ext cx="9144000" cy="3408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4" y="4068776"/>
            <a:ext cx="5161574" cy="2368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24" y="4069080"/>
            <a:ext cx="3916153" cy="2364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6193" y="5952109"/>
            <a:ext cx="981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Far Detector</a:t>
            </a:r>
          </a:p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ICARUS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8740" y="5556616"/>
            <a:ext cx="986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MicroBooNE</a:t>
            </a:r>
            <a:endParaRPr lang="en-US" sz="1200" b="1" dirty="0">
              <a:solidFill>
                <a:srgbClr val="FFFFFF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968816"/>
              </p:ext>
            </p:extLst>
          </p:nvPr>
        </p:nvGraphicFramePr>
        <p:xfrm>
          <a:off x="5572986" y="637420"/>
          <a:ext cx="3521210" cy="16087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0964"/>
                <a:gridCol w="1377578"/>
                <a:gridCol w="942668"/>
              </a:tblGrid>
              <a:tr h="567805">
                <a:tc>
                  <a:txBody>
                    <a:bodyPr/>
                    <a:lstStyle/>
                    <a:p>
                      <a:pPr algn="l"/>
                      <a:endParaRPr lang="en-US" sz="1400" b="1" dirty="0" smtClean="0"/>
                    </a:p>
                    <a:p>
                      <a:pPr algn="l"/>
                      <a:r>
                        <a:rPr lang="en-US" sz="1400" b="1" dirty="0" smtClean="0"/>
                        <a:t>Detector</a:t>
                      </a:r>
                      <a:endParaRPr lang="en-US" sz="1400" b="1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Distance</a:t>
                      </a:r>
                      <a:r>
                        <a:rPr lang="en-US" sz="1400" b="1" baseline="0" dirty="0" smtClean="0"/>
                        <a:t> from BNB Target</a:t>
                      </a:r>
                      <a:endParaRPr lang="en-US" sz="1400" b="1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Active LAr</a:t>
                      </a:r>
                      <a:r>
                        <a:rPr lang="en-US" sz="1400" b="1" baseline="0" dirty="0" smtClean="0"/>
                        <a:t> Mass</a:t>
                      </a:r>
                      <a:endParaRPr lang="en-US" sz="1400" b="1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99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SBND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110 m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112 ton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699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MicroBooNE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470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87 ton</a:t>
                      </a:r>
                      <a:endParaRPr lang="en-US" sz="1400" dirty="0"/>
                    </a:p>
                  </a:txBody>
                  <a:tcPr/>
                </a:tc>
              </a:tr>
              <a:tr h="34699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ICARUS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600 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476 ton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761581" y="5808633"/>
            <a:ext cx="108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Near Detector</a:t>
            </a:r>
          </a:p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SBND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3901" y="5783730"/>
            <a:ext cx="8295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B3B3B3"/>
                </a:solidFill>
              </a:rPr>
              <a:t>MiniBooNE</a:t>
            </a:r>
            <a:endParaRPr lang="en-US" sz="1050" dirty="0">
              <a:solidFill>
                <a:srgbClr val="B3B3B3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84848" y="2938698"/>
            <a:ext cx="585249" cy="585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526730" y="3078646"/>
            <a:ext cx="585249" cy="585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119721" y="3103550"/>
            <a:ext cx="585249" cy="585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>
            <a:stCxn id="15" idx="5"/>
          </p:cNvCxnSpPr>
          <p:nvPr/>
        </p:nvCxnSpPr>
        <p:spPr>
          <a:xfrm>
            <a:off x="4026271" y="3578187"/>
            <a:ext cx="618103" cy="13777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4"/>
          </p:cNvCxnSpPr>
          <p:nvPr/>
        </p:nvCxnSpPr>
        <p:spPr>
          <a:xfrm flipH="1">
            <a:off x="2315961" y="3688799"/>
            <a:ext cx="96385" cy="11177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4" idx="4"/>
          </p:cNvCxnSpPr>
          <p:nvPr/>
        </p:nvCxnSpPr>
        <p:spPr>
          <a:xfrm flipH="1">
            <a:off x="7308974" y="3523947"/>
            <a:ext cx="68499" cy="8716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43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CA54-E162-4E32-AC2A-E57911F6E58F}" type="slidenum">
              <a:rPr lang="en-US" smtClean="0"/>
              <a:t>43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I: MicroBooNE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7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nt Arrow 9"/>
          <p:cNvSpPr/>
          <p:nvPr/>
        </p:nvSpPr>
        <p:spPr>
          <a:xfrm>
            <a:off x="597666" y="2067049"/>
            <a:ext cx="884049" cy="252777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MicroBooNE Installation at LArTF (June 2014)</a:t>
            </a:r>
            <a:endParaRPr lang="en-US" sz="3200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601" y="654571"/>
            <a:ext cx="3862139" cy="5787123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1" y="647699"/>
            <a:ext cx="3879609" cy="5806128"/>
          </a:xfrm>
          <a:prstGeom prst="rect">
            <a:avLst/>
          </a:prstGeom>
          <a:ln w="12700" cmpd="sng">
            <a:solidFill>
              <a:srgbClr val="0F0D65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4546601"/>
            <a:ext cx="2850905" cy="1902138"/>
          </a:xfrm>
          <a:prstGeom prst="rect">
            <a:avLst/>
          </a:prstGeom>
          <a:noFill/>
          <a:ln w="12700" cmpd="sng">
            <a:solidFill>
              <a:srgbClr val="0F0D6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00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MicroBooNE LAr Fill (June 2015)</a:t>
            </a:r>
            <a:endParaRPr lang="en-US" dirty="0"/>
          </a:p>
        </p:txBody>
      </p:sp>
      <p:pic>
        <p:nvPicPr>
          <p:cNvPr id="8" name="Picture 5" descr="noise_vs_tim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25" r="9433" b="2240"/>
          <a:stretch/>
        </p:blipFill>
        <p:spPr bwMode="auto">
          <a:xfrm>
            <a:off x="4197242" y="657731"/>
            <a:ext cx="4828686" cy="316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Shot 2015-11-19 at 12.50.19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282" y="3868886"/>
            <a:ext cx="3877587" cy="2730510"/>
          </a:xfrm>
          <a:prstGeom prst="rect">
            <a:avLst/>
          </a:prstGeom>
          <a:effectLst/>
        </p:spPr>
      </p:pic>
      <p:sp>
        <p:nvSpPr>
          <p:cNvPr id="14" name="TextBox 13"/>
          <p:cNvSpPr txBox="1"/>
          <p:nvPr/>
        </p:nvSpPr>
        <p:spPr>
          <a:xfrm>
            <a:off x="7285876" y="5752493"/>
            <a:ext cx="10152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Symbol" charset="2"/>
                <a:cs typeface="Symbol" charset="2"/>
              </a:rPr>
              <a:t>t</a:t>
            </a:r>
            <a:r>
              <a:rPr lang="en-US" baseline="-25000" dirty="0" smtClean="0"/>
              <a:t>e</a:t>
            </a:r>
            <a:r>
              <a:rPr lang="en-US" dirty="0" smtClean="0"/>
              <a:t> &gt; 6 ms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163420" y="3856432"/>
            <a:ext cx="933855" cy="14942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01366" y="581012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Argon purity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50566" y="1045016"/>
            <a:ext cx="11590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badi MT Condensed Extra Bold"/>
                <a:cs typeface="Abadi MT Condensed Extra Bold"/>
              </a:rPr>
              <a:t>Front-end</a:t>
            </a:r>
          </a:p>
          <a:p>
            <a:pPr algn="ctr"/>
            <a:r>
              <a:rPr lang="en-US" dirty="0">
                <a:latin typeface="Abadi MT Condensed Extra Bold"/>
                <a:cs typeface="Abadi MT Condensed Extra Bold"/>
              </a:rPr>
              <a:t>e</a:t>
            </a:r>
            <a:r>
              <a:rPr lang="en-US" dirty="0" smtClean="0">
                <a:latin typeface="Abadi MT Condensed Extra Bold"/>
                <a:cs typeface="Abadi MT Condensed Extra Bold"/>
              </a:rPr>
              <a:t>lectronics </a:t>
            </a:r>
          </a:p>
          <a:p>
            <a:pPr algn="ctr"/>
            <a:r>
              <a:rPr lang="en-US" dirty="0" smtClean="0">
                <a:latin typeface="Abadi MT Condensed Extra Bold"/>
                <a:cs typeface="Abadi MT Condensed Extra Bold"/>
              </a:rPr>
              <a:t>noise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22" y="3959956"/>
            <a:ext cx="2114435" cy="262344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947" y="5199588"/>
            <a:ext cx="1586522" cy="3348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25490" y="4492877"/>
            <a:ext cx="1851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badi MT Condensed Extra Bold"/>
                <a:cs typeface="Abadi MT Condensed Extra Bold"/>
              </a:rPr>
              <a:t>impurities absorb drifting electrons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41454" y="5684406"/>
            <a:ext cx="185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badi MT Condensed Extra Bold"/>
                <a:cs typeface="Abadi MT Condensed Extra Bold"/>
              </a:rPr>
              <a:t>drift times 1-2 ms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428" y="1004958"/>
            <a:ext cx="3988201" cy="265824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93723" y="731808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CMOS Analog Front End ASIC in LAr @ 87K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0" y="3862626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71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392A-A261-6540-8B2A-D2ACAFC2B94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Neutrino ID and Reconstruction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1206811" y="6190533"/>
            <a:ext cx="6914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more images here: </a:t>
            </a:r>
            <a:r>
              <a:rPr lang="en-US" sz="1600" dirty="0" smtClean="0">
                <a:hlinkClick r:id="rId2"/>
              </a:rPr>
              <a:t>http://www-microboone.fnal.gov/first-neutrinos/index.html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6450"/>
            <a:ext cx="9144000" cy="548639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94101" y="2004790"/>
            <a:ext cx="294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badi MT Condensed Light"/>
                <a:cs typeface="Abadi MT Condensed Light"/>
              </a:rPr>
              <a:t>p</a:t>
            </a:r>
            <a:endParaRPr lang="en-US" sz="2000" dirty="0">
              <a:solidFill>
                <a:srgbClr val="FFFF0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5131" y="2377612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p</a:t>
            </a:r>
            <a:endParaRPr lang="en-US" sz="2000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2298" y="3416744"/>
            <a:ext cx="339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endParaRPr lang="en-US" sz="2000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44141" y="1139052"/>
            <a:ext cx="76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badi MT Condensed Light"/>
                <a:cs typeface="Abadi MT Condensed Light"/>
              </a:rPr>
              <a:t>cosmic</a:t>
            </a:r>
            <a:endParaRPr lang="en-US" sz="2000" dirty="0">
              <a:solidFill>
                <a:srgbClr val="FFFF0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95594" y="1637829"/>
            <a:ext cx="76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badi MT Condensed Light"/>
                <a:cs typeface="Abadi MT Condensed Light"/>
              </a:rPr>
              <a:t>cosmic</a:t>
            </a:r>
            <a:endParaRPr lang="en-US" sz="2000" dirty="0">
              <a:solidFill>
                <a:srgbClr val="FFFF0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98420" y="3590135"/>
            <a:ext cx="76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badi MT Condensed Light"/>
                <a:cs typeface="Abadi MT Condensed Light"/>
              </a:rPr>
              <a:t>cosmic</a:t>
            </a:r>
            <a:endParaRPr lang="en-US" sz="2000" dirty="0">
              <a:solidFill>
                <a:srgbClr val="FFFF0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3225" y="2068178"/>
            <a:ext cx="416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endParaRPr lang="en-US" sz="2000" baseline="-25000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2877" y="2550592"/>
            <a:ext cx="1070517" cy="0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69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442" y="715247"/>
            <a:ext cx="4526494" cy="596037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Aft>
                <a:spcPts val="2400"/>
              </a:spcAft>
            </a:pPr>
            <a:r>
              <a:rPr lang="en-US" dirty="0" smtClean="0"/>
              <a:t>The beam has performed beyond expectation, and MicroBooNE has a large neutrino dataset already (~6e20 POT)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Many ongoing physics analyses </a:t>
            </a:r>
            <a:r>
              <a:rPr lang="mr-IN" dirty="0" smtClean="0"/>
              <a:t>–</a:t>
            </a:r>
            <a:r>
              <a:rPr lang="en-US" dirty="0" smtClean="0"/>
              <a:t> including neutrino interactions and direct follow-up to the MiniBooNE observed excess in the same beam at similar distance </a:t>
            </a:r>
          </a:p>
          <a:p>
            <a:pPr lvl="1">
              <a:lnSpc>
                <a:spcPct val="110000"/>
              </a:lnSpc>
              <a:spcAft>
                <a:spcPts val="2400"/>
              </a:spcAft>
            </a:pPr>
            <a:r>
              <a:rPr lang="en-US" dirty="0" smtClean="0"/>
              <a:t>pre-cursor for full SBN oscillation analysis to come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Public results (including 4 publications and 16 pubic notes available from the website) so far focus on understanding the detector, calibrations, reconstruction development 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laying the foundations for physics results to come from MicroBooNE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valuable “lessons learned” for SBND and DUNE regarding LArTPC design and operations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 at MicroBooNE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869803" y="650771"/>
            <a:ext cx="3450555" cy="1595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7319" y="2204212"/>
            <a:ext cx="4309915" cy="443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0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166620" y="715248"/>
            <a:ext cx="4922924" cy="283249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More noise “out of the box”, especially on induction planes, than anticipated.</a:t>
            </a:r>
          </a:p>
          <a:p>
            <a:r>
              <a:rPr lang="en-US" sz="2000" dirty="0" smtClean="0"/>
              <a:t>Software noise filtering to recover performance (S/N &gt; 12)</a:t>
            </a:r>
          </a:p>
          <a:p>
            <a:r>
              <a:rPr lang="en-US" sz="2000" dirty="0" smtClean="0"/>
              <a:t>Lessons learned about grounding schemes and pickup sources within electronics systems applied to SBND and DUNE      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 Noise Studies and Mitigation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71" y="671761"/>
            <a:ext cx="3696302" cy="5573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91512" y="6263162"/>
            <a:ext cx="27077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MICROBOONE-NOTE-1016-PUB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3151" y="3348311"/>
            <a:ext cx="3492569" cy="31000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03292" y="5531534"/>
            <a:ext cx="139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ENC &lt; 400 e</a:t>
            </a:r>
            <a:r>
              <a:rPr lang="en-US" baseline="30000" dirty="0" smtClean="0">
                <a:latin typeface="Abadi MT Condensed Extra Bold"/>
                <a:cs typeface="Abadi MT Condensed Extra Bold"/>
              </a:rPr>
              <a:t>-</a:t>
            </a:r>
            <a:endParaRPr lang="en-US" baseline="30000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46478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Analysis of Michel electrons from cosmic muon decay valuable for understanding </a:t>
            </a:r>
            <a:r>
              <a:rPr lang="en-US" dirty="0"/>
              <a:t>EM shower </a:t>
            </a:r>
            <a:r>
              <a:rPr lang="en-US" dirty="0" smtClean="0"/>
              <a:t>reconstruction and determining energy scale calibration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b="1" dirty="0" smtClean="0"/>
              <a:t>important check of Monte Carlo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Michel Electrons in MicroBooNE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712" y="2290008"/>
            <a:ext cx="5072019" cy="3299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3431"/>
            <a:ext cx="3744287" cy="37110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563" y="6309245"/>
            <a:ext cx="2795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1200" dirty="0">
                <a:hlinkClick r:id="rId4"/>
              </a:rPr>
              <a:t>https://arxiv.org/abs/</a:t>
            </a:r>
            <a:r>
              <a:rPr lang="mr-IN" sz="1200" dirty="0" smtClean="0">
                <a:hlinkClick r:id="rId4"/>
              </a:rPr>
              <a:t>1704.02927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9053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Disappearance vs. Appearance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53095" y="2801347"/>
            <a:ext cx="3890800" cy="376959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73592" y="3079576"/>
            <a:ext cx="1941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65ACAC"/>
                </a:solidFill>
                <a:effectLst/>
                <a:uLnTx/>
                <a:uFillTx/>
                <a:latin typeface="Symbol" charset="2"/>
                <a:cs typeface="Symbol" charset="2"/>
              </a:rPr>
              <a:t>n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65ACAC"/>
                </a:solidFill>
                <a:effectLst/>
                <a:uLnTx/>
                <a:uFillTx/>
                <a:latin typeface="Symbol" charset="2"/>
                <a:cs typeface="Symbol" charset="2"/>
              </a:rPr>
              <a:t>a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65ACAC"/>
                </a:solidFill>
                <a:effectLst/>
                <a:uLnTx/>
                <a:uFillTx/>
              </a:rPr>
              <a:t> “disappearance”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65ACAC"/>
              </a:solidFill>
              <a:effectLst/>
              <a:uLnTx/>
              <a:uFillTx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10794" y="5949874"/>
            <a:ext cx="2595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(look for </a:t>
            </a:r>
            <a:r>
              <a:rPr kumimoji="0" lang="en-US" sz="14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deficit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of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charset="2"/>
                <a:cs typeface="Symbol" charset="2"/>
              </a:rPr>
              <a:t>n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charset="2"/>
                <a:cs typeface="Symbol" charset="2"/>
              </a:rPr>
              <a:t>a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events)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57" y="3624461"/>
            <a:ext cx="2958520" cy="207164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659381" y="3610192"/>
            <a:ext cx="13987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Chalkduster"/>
                <a:cs typeface="Chalkduster"/>
              </a:rPr>
              <a:t>No oscillations</a:t>
            </a:r>
            <a:r>
              <a:rPr lang="en-US" sz="1100" dirty="0" smtClean="0">
                <a:latin typeface="Chalkduster"/>
                <a:cs typeface="Chalkduster"/>
              </a:rPr>
              <a:t/>
            </a:r>
            <a:br>
              <a:rPr lang="en-US" sz="1100" dirty="0" smtClean="0">
                <a:latin typeface="Chalkduster"/>
                <a:cs typeface="Chalkduster"/>
              </a:rPr>
            </a:br>
            <a:r>
              <a:rPr lang="en-US" sz="1100" dirty="0" smtClean="0">
                <a:solidFill>
                  <a:srgbClr val="5B9EA4"/>
                </a:solidFill>
                <a:latin typeface="Chalkduster"/>
                <a:cs typeface="Chalkduster"/>
              </a:rPr>
              <a:t>Oscillations</a:t>
            </a:r>
            <a:endParaRPr lang="en-US" sz="1100" dirty="0">
              <a:solidFill>
                <a:srgbClr val="5B9EA4"/>
              </a:solidFill>
              <a:latin typeface="Chalkduster"/>
              <a:cs typeface="Chalkduster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74363" y="2801347"/>
            <a:ext cx="3890800" cy="376959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45311" y="3092617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65ACAC"/>
                </a:solidFill>
                <a:effectLst/>
                <a:uLnTx/>
                <a:uFillTx/>
                <a:latin typeface="Symbol" charset="2"/>
                <a:cs typeface="Symbol" charset="2"/>
              </a:rPr>
              <a:t>n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65ACAC"/>
                </a:solidFill>
                <a:effectLst/>
                <a:uLnTx/>
                <a:uFillTx/>
                <a:latin typeface="Symbol" charset="2"/>
                <a:cs typeface="Symbol" charset="2"/>
              </a:rPr>
              <a:t>b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65ACAC"/>
                </a:solidFill>
                <a:effectLst/>
                <a:uLnTx/>
                <a:uFillTx/>
              </a:rPr>
              <a:t> “appearance”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65ACAC"/>
              </a:solidFill>
              <a:effectLst/>
              <a:uLnTx/>
              <a:uFillTx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01512" y="5941285"/>
            <a:ext cx="2616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(look for </a:t>
            </a:r>
            <a:r>
              <a:rPr kumimoji="0" lang="en-US" sz="14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excess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of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charset="2"/>
                <a:cs typeface="Symbol" charset="2"/>
              </a:rPr>
              <a:t>n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charset="2"/>
                <a:cs typeface="Symbol" charset="2"/>
              </a:rPr>
              <a:t>b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events)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347" y="3676749"/>
            <a:ext cx="3097138" cy="206032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858570" y="3610192"/>
            <a:ext cx="13987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Chalkduster"/>
                <a:cs typeface="Chalkduster"/>
              </a:rPr>
              <a:t>No oscillations</a:t>
            </a:r>
            <a:r>
              <a:rPr lang="en-US" sz="1100" dirty="0" smtClean="0">
                <a:latin typeface="Chalkduster"/>
                <a:cs typeface="Chalkduster"/>
              </a:rPr>
              <a:t/>
            </a:r>
            <a:br>
              <a:rPr lang="en-US" sz="1100" dirty="0" smtClean="0">
                <a:latin typeface="Chalkduster"/>
                <a:cs typeface="Chalkduster"/>
              </a:rPr>
            </a:br>
            <a:r>
              <a:rPr lang="en-US" sz="1100" dirty="0" smtClean="0">
                <a:solidFill>
                  <a:srgbClr val="5B9EA4"/>
                </a:solidFill>
                <a:latin typeface="Chalkduster"/>
                <a:cs typeface="Chalkduster"/>
              </a:rPr>
              <a:t>Oscillations</a:t>
            </a:r>
            <a:endParaRPr lang="en-US" sz="1100" dirty="0">
              <a:solidFill>
                <a:srgbClr val="5B9EA4"/>
              </a:solidFill>
              <a:latin typeface="Chalkduster"/>
              <a:cs typeface="Chalkduster"/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2389653" y="1013443"/>
            <a:ext cx="4362641" cy="2286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96689" y="734709"/>
            <a:ext cx="17526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Begin with broad energy spectrum beam of 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39" name="Can 38"/>
          <p:cNvSpPr/>
          <p:nvPr/>
        </p:nvSpPr>
        <p:spPr>
          <a:xfrm>
            <a:off x="5912456" y="766163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094592" y="1117925"/>
            <a:ext cx="5229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Times"/>
                <a:cs typeface="Times"/>
              </a:rPr>
              <a:t>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20584" y="1673897"/>
            <a:ext cx="20295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600" dirty="0"/>
              <a:t>Measure 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latin typeface="Symbol" charset="2"/>
                <a:cs typeface="Symbol" charset="2"/>
              </a:rPr>
              <a:t>a</a:t>
            </a:r>
            <a:r>
              <a:rPr lang="en-US" sz="1600" dirty="0">
                <a:latin typeface="Symbol" charset="2"/>
                <a:cs typeface="Symbol" charset="2"/>
              </a:rPr>
              <a:t> / n</a:t>
            </a:r>
            <a:r>
              <a:rPr lang="en-US" sz="1600" baseline="-25000" dirty="0">
                <a:latin typeface="Symbol" charset="2"/>
                <a:cs typeface="Symbol" charset="2"/>
              </a:rPr>
              <a:t>b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accent1"/>
                </a:solidFill>
              </a:rPr>
              <a:t>energy spectrum </a:t>
            </a:r>
            <a:r>
              <a:rPr lang="en-US" sz="1600" dirty="0" smtClean="0"/>
              <a:t>after </a:t>
            </a:r>
            <a:r>
              <a:rPr lang="en-US" sz="1600" dirty="0"/>
              <a:t>traveling distance</a:t>
            </a:r>
            <a:r>
              <a:rPr lang="en-US" sz="1600" i="1" dirty="0">
                <a:latin typeface="Times"/>
                <a:cs typeface="Times"/>
              </a:rPr>
              <a:t> L</a:t>
            </a:r>
            <a:endParaRPr lang="en-US" i="1" dirty="0">
              <a:latin typeface="Times"/>
              <a:cs typeface="Times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343283" y="3487437"/>
            <a:ext cx="15311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</a:t>
            </a:r>
            <a:r>
              <a:rPr lang="en-US" sz="800" dirty="0" smtClean="0"/>
              <a:t>mage credit: Georgia Karagiorgi</a:t>
            </a:r>
            <a:endParaRPr lang="en-US" sz="8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399178" y="1633731"/>
            <a:ext cx="1426112" cy="903809"/>
            <a:chOff x="1318206" y="956509"/>
            <a:chExt cx="2484621" cy="1574648"/>
          </a:xfrm>
        </p:grpSpPr>
        <p:cxnSp>
          <p:nvCxnSpPr>
            <p:cNvPr id="47" name="Straight Connector 46"/>
            <p:cNvCxnSpPr/>
            <p:nvPr/>
          </p:nvCxnSpPr>
          <p:spPr>
            <a:xfrm flipH="1">
              <a:off x="1318206" y="2115879"/>
              <a:ext cx="936426" cy="236716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 rot="1305653">
              <a:off x="2468785" y="1707476"/>
              <a:ext cx="828209" cy="823681"/>
              <a:chOff x="1541974" y="4543083"/>
              <a:chExt cx="828209" cy="823681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 rot="8064158" flipH="1" flipV="1">
                <a:off x="1377488" y="4937457"/>
                <a:ext cx="593793" cy="26482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8064158" flipH="1" flipV="1">
                <a:off x="1932628" y="4715816"/>
                <a:ext cx="610287" cy="2648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 rot="8747760">
              <a:off x="2197868" y="1192811"/>
              <a:ext cx="828209" cy="823681"/>
              <a:chOff x="1541974" y="4543083"/>
              <a:chExt cx="828209" cy="823681"/>
            </a:xfrm>
          </p:grpSpPr>
          <p:cxnSp>
            <p:nvCxnSpPr>
              <p:cNvPr id="53" name="Straight Arrow Connector 52"/>
              <p:cNvCxnSpPr/>
              <p:nvPr/>
            </p:nvCxnSpPr>
            <p:spPr>
              <a:xfrm rot="8064158" flipH="1" flipV="1">
                <a:off x="1377488" y="4937457"/>
                <a:ext cx="593793" cy="26482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8064158" flipH="1" flipV="1">
                <a:off x="1932628" y="4715816"/>
                <a:ext cx="610287" cy="2648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/>
            <p:cNvSpPr txBox="1"/>
            <p:nvPr/>
          </p:nvSpPr>
          <p:spPr>
            <a:xfrm>
              <a:off x="1413160" y="1614417"/>
              <a:ext cx="406256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W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053827" y="1414149"/>
              <a:ext cx="749000" cy="64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65ACAC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baseline="-25000" dirty="0" smtClean="0">
                  <a:solidFill>
                    <a:srgbClr val="65ACAC"/>
                  </a:solidFill>
                  <a:latin typeface="Symbol" charset="2"/>
                  <a:cs typeface="Symbol" charset="2"/>
                </a:rPr>
                <a:t>m</a:t>
              </a:r>
              <a:endParaRPr lang="en-US" baseline="-25000" dirty="0">
                <a:solidFill>
                  <a:srgbClr val="65ACAC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160261" y="956509"/>
              <a:ext cx="675198" cy="64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m</a:t>
              </a:r>
              <a:endParaRPr lang="en-US" baseline="-25000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365978" y="765806"/>
            <a:ext cx="1174011" cy="675886"/>
            <a:chOff x="4950755" y="751483"/>
            <a:chExt cx="3083357" cy="1775110"/>
          </a:xfrm>
        </p:grpSpPr>
        <p:cxnSp>
          <p:nvCxnSpPr>
            <p:cNvPr id="80" name="Straight Connector 79"/>
            <p:cNvCxnSpPr/>
            <p:nvPr/>
          </p:nvCxnSpPr>
          <p:spPr>
            <a:xfrm flipH="1" flipV="1">
              <a:off x="6804164" y="2116126"/>
              <a:ext cx="936426" cy="235344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/>
            <p:cNvGrpSpPr/>
            <p:nvPr/>
          </p:nvGrpSpPr>
          <p:grpSpPr>
            <a:xfrm rot="1305653">
              <a:off x="5746793" y="1702912"/>
              <a:ext cx="828209" cy="823681"/>
              <a:chOff x="1541974" y="4543083"/>
              <a:chExt cx="828209" cy="823681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 rot="8064158" flipH="1" flipV="1">
                <a:off x="1377488" y="4937457"/>
                <a:ext cx="593793" cy="26482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8064158" flipH="1" flipV="1">
                <a:off x="1932628" y="4715816"/>
                <a:ext cx="610287" cy="2648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 rot="19511958">
              <a:off x="6720986" y="1188653"/>
              <a:ext cx="828209" cy="823681"/>
              <a:chOff x="1541974" y="4543083"/>
              <a:chExt cx="828209" cy="823681"/>
            </a:xfrm>
          </p:grpSpPr>
          <p:cxnSp>
            <p:nvCxnSpPr>
              <p:cNvPr id="86" name="Straight Arrow Connector 85"/>
              <p:cNvCxnSpPr/>
              <p:nvPr/>
            </p:nvCxnSpPr>
            <p:spPr>
              <a:xfrm rot="8064158" flipH="1" flipV="1">
                <a:off x="1377488" y="4937457"/>
                <a:ext cx="593793" cy="26482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8064158" flipH="1" flipV="1">
                <a:off x="1932628" y="4715816"/>
                <a:ext cx="610287" cy="2648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TextBox 82"/>
            <p:cNvSpPr txBox="1"/>
            <p:nvPr/>
          </p:nvSpPr>
          <p:spPr>
            <a:xfrm>
              <a:off x="7627857" y="1868304"/>
              <a:ext cx="406255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W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950755" y="1008502"/>
              <a:ext cx="372479" cy="369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5ACAC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baseline="-25000" dirty="0" smtClean="0">
                  <a:solidFill>
                    <a:srgbClr val="65ACAC"/>
                  </a:solidFill>
                  <a:latin typeface="Times New Roman"/>
                  <a:cs typeface="Times New Roman"/>
                </a:rPr>
                <a:t>e</a:t>
              </a:r>
              <a:endParaRPr lang="en-US" baseline="-25000" dirty="0">
                <a:solidFill>
                  <a:srgbClr val="65ACAC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613777" y="751483"/>
              <a:ext cx="285994" cy="369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e</a:t>
              </a:r>
              <a:endParaRPr lang="en-US" baseline="-25000" dirty="0">
                <a:latin typeface="Times New Roman"/>
                <a:cs typeface="Times New Roman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2291186" y="995555"/>
            <a:ext cx="261667" cy="26165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1" name="Group 90"/>
          <p:cNvGrpSpPr/>
          <p:nvPr/>
        </p:nvGrpSpPr>
        <p:grpSpPr>
          <a:xfrm>
            <a:off x="7384352" y="1703161"/>
            <a:ext cx="1174012" cy="714178"/>
            <a:chOff x="4950752" y="650917"/>
            <a:chExt cx="3083360" cy="1875676"/>
          </a:xfrm>
        </p:grpSpPr>
        <p:cxnSp>
          <p:nvCxnSpPr>
            <p:cNvPr id="92" name="Straight Connector 91"/>
            <p:cNvCxnSpPr/>
            <p:nvPr/>
          </p:nvCxnSpPr>
          <p:spPr>
            <a:xfrm flipH="1" flipV="1">
              <a:off x="6804164" y="2116126"/>
              <a:ext cx="936426" cy="235344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/>
            <p:cNvGrpSpPr/>
            <p:nvPr/>
          </p:nvGrpSpPr>
          <p:grpSpPr>
            <a:xfrm rot="1305653">
              <a:off x="5746793" y="1702912"/>
              <a:ext cx="828209" cy="823681"/>
              <a:chOff x="1541974" y="4543083"/>
              <a:chExt cx="828209" cy="823681"/>
            </a:xfrm>
          </p:grpSpPr>
          <p:cxnSp>
            <p:nvCxnSpPr>
              <p:cNvPr id="100" name="Straight Arrow Connector 99"/>
              <p:cNvCxnSpPr/>
              <p:nvPr/>
            </p:nvCxnSpPr>
            <p:spPr>
              <a:xfrm rot="8064158" flipH="1" flipV="1">
                <a:off x="1377488" y="4937457"/>
                <a:ext cx="593793" cy="26482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8064158" flipH="1" flipV="1">
                <a:off x="1932628" y="4715816"/>
                <a:ext cx="610287" cy="2648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/>
            <p:cNvGrpSpPr/>
            <p:nvPr/>
          </p:nvGrpSpPr>
          <p:grpSpPr>
            <a:xfrm rot="19511958">
              <a:off x="6720986" y="1188653"/>
              <a:ext cx="828209" cy="823681"/>
              <a:chOff x="1541974" y="4543083"/>
              <a:chExt cx="828209" cy="823681"/>
            </a:xfrm>
          </p:grpSpPr>
          <p:cxnSp>
            <p:nvCxnSpPr>
              <p:cNvPr id="98" name="Straight Arrow Connector 97"/>
              <p:cNvCxnSpPr/>
              <p:nvPr/>
            </p:nvCxnSpPr>
            <p:spPr>
              <a:xfrm rot="8064158" flipH="1" flipV="1">
                <a:off x="1377488" y="4937457"/>
                <a:ext cx="593793" cy="26482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8064158" flipH="1" flipV="1">
                <a:off x="1932628" y="4715816"/>
                <a:ext cx="610287" cy="2648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TextBox 94"/>
            <p:cNvSpPr txBox="1"/>
            <p:nvPr/>
          </p:nvSpPr>
          <p:spPr>
            <a:xfrm>
              <a:off x="7627857" y="1868304"/>
              <a:ext cx="406255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W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50752" y="1008502"/>
              <a:ext cx="1189485" cy="96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65ACAC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baseline="-25000" dirty="0">
                  <a:solidFill>
                    <a:srgbClr val="65ACAC"/>
                  </a:solidFill>
                  <a:latin typeface="Symbol" charset="2"/>
                  <a:cs typeface="Symbol" charset="2"/>
                </a:rPr>
                <a:t>m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96448" y="650917"/>
              <a:ext cx="834298" cy="969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m</a:t>
              </a:r>
              <a:endParaRPr lang="en-US" baseline="-25000" dirty="0">
                <a:latin typeface="Symbol" charset="2"/>
                <a:cs typeface="Symbol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767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Michel Electrons in MicroBooNE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011" y="4040787"/>
            <a:ext cx="3988200" cy="2599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770" y="703194"/>
            <a:ext cx="5205509" cy="3358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87" y="710040"/>
            <a:ext cx="3487371" cy="34288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63" y="6309245"/>
            <a:ext cx="2795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1200" dirty="0">
                <a:hlinkClick r:id="rId5"/>
              </a:rPr>
              <a:t>https://arxiv.org/abs/</a:t>
            </a:r>
            <a:r>
              <a:rPr lang="mr-IN" sz="1200" dirty="0" smtClean="0">
                <a:hlinkClick r:id="rId5"/>
              </a:rPr>
              <a:t>1704.02927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8604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442" y="715247"/>
            <a:ext cx="9040102" cy="5855418"/>
          </a:xfrm>
        </p:spPr>
        <p:txBody>
          <a:bodyPr>
            <a:normAutofit/>
          </a:bodyPr>
          <a:lstStyle/>
          <a:p>
            <a:pPr>
              <a:spcAft>
                <a:spcPts val="25200"/>
              </a:spcAft>
            </a:pPr>
            <a:r>
              <a:rPr lang="en-US" b="1" dirty="0" smtClean="0"/>
              <a:t>Convolutional Neural Networks (CNN)</a:t>
            </a:r>
            <a:r>
              <a:rPr lang="en-US" dirty="0" smtClean="0"/>
              <a:t> produce high-level objects by learning and utilizing low-level “features”</a:t>
            </a:r>
          </a:p>
          <a:p>
            <a:r>
              <a:rPr lang="en-US" dirty="0" smtClean="0"/>
              <a:t>LArTPC basic raw product is </a:t>
            </a:r>
            <a:r>
              <a:rPr lang="en-US" b="1" u="sng" dirty="0" smtClean="0"/>
              <a:t>an image</a:t>
            </a:r>
          </a:p>
          <a:p>
            <a:r>
              <a:rPr lang="en-US" dirty="0" smtClean="0"/>
              <a:t>Efforts ongoing within MicroBooNE to use these cutting-edge computer vision techniques to characterize interactions in a LArTPC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 Algorithms for TPCs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6913"/>
            <a:ext cx="9144000" cy="306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4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 Algorithms for TPCs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041" y="766930"/>
            <a:ext cx="5613382" cy="3158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379" y="3967588"/>
            <a:ext cx="3874064" cy="26629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8" y="766227"/>
            <a:ext cx="3304168" cy="31544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887" y="3936102"/>
            <a:ext cx="28757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badi MT Condensed Extra Bold"/>
                <a:cs typeface="Abadi MT Condensed Extra Bold"/>
              </a:rPr>
              <a:t>use simulated events injected into cosmic trigger data to train algorithm to find triggers that contain neutrino interactions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0277" y="4586868"/>
            <a:ext cx="1311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Does the trigger contain a neutrino?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617917" y="4996224"/>
            <a:ext cx="503773" cy="1574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88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9442" y="715248"/>
            <a:ext cx="9040102" cy="21922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Once you have an interaction, build particles, vertices</a:t>
            </a:r>
          </a:p>
          <a:p>
            <a:r>
              <a:rPr lang="en-US" dirty="0" smtClean="0"/>
              <a:t>CNNs also being explored for particle ID in events</a:t>
            </a:r>
          </a:p>
          <a:p>
            <a:r>
              <a:rPr lang="en-US" dirty="0" smtClean="0"/>
              <a:t>Machine learning techniques </a:t>
            </a:r>
            <a:r>
              <a:rPr lang="en-US" b="1" dirty="0" smtClean="0"/>
              <a:t>require excellent agreement between simulation and data</a:t>
            </a:r>
            <a:r>
              <a:rPr lang="en-US" dirty="0" smtClean="0"/>
              <a:t>, so emphasis on validation and data-based techniques (like MC-cosmic data overlays, etc</a:t>
            </a:r>
            <a:r>
              <a:rPr lang="en-US" dirty="0"/>
              <a:t>.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 Algorithms for TPCs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917" y="2931340"/>
            <a:ext cx="4192984" cy="2895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58" y="2844503"/>
            <a:ext cx="4192307" cy="29849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9713" y="5961890"/>
            <a:ext cx="794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badi MT Condensed Extra Bold"/>
                <a:cs typeface="Abadi MT Condensed Extra Bold"/>
              </a:rPr>
              <a:t>B</a:t>
            </a:r>
            <a:r>
              <a:rPr lang="en-US" dirty="0" smtClean="0">
                <a:latin typeface="Abadi MT Condensed Extra Bold"/>
                <a:cs typeface="Abadi MT Condensed Extra Bold"/>
              </a:rPr>
              <a:t>y no means the only reconstruction and ID development going on in MicroBooNE!</a:t>
            </a:r>
          </a:p>
          <a:p>
            <a:pPr algn="ctr"/>
            <a:r>
              <a:rPr lang="en-US" dirty="0" smtClean="0">
                <a:latin typeface="Abadi MT Condensed Extra Bold"/>
                <a:cs typeface="Abadi MT Condensed Extra Bold"/>
              </a:rPr>
              <a:t>More publications forthcoming 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986929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CA54-E162-4E32-AC2A-E57911F6E58F}" type="slidenum">
              <a:rPr lang="en-US" smtClean="0"/>
              <a:t>54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Phase II: ICARUS &amp; SBND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9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964" y="692753"/>
            <a:ext cx="3327619" cy="443682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441" y="715248"/>
            <a:ext cx="4914820" cy="3907287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Just completed a ~2 year program of upgrades at CERN in preparation for operation at Fermilab  </a:t>
            </a:r>
          </a:p>
          <a:p>
            <a:pPr lvl="1"/>
            <a:r>
              <a:rPr lang="en-US" dirty="0">
                <a:solidFill>
                  <a:srgbClr val="07774A"/>
                </a:solidFill>
              </a:rPr>
              <a:t>u</a:t>
            </a:r>
            <a:r>
              <a:rPr lang="en-US" dirty="0" smtClean="0">
                <a:solidFill>
                  <a:srgbClr val="07774A"/>
                </a:solidFill>
              </a:rPr>
              <a:t>pdated electronics</a:t>
            </a:r>
          </a:p>
          <a:p>
            <a:pPr lvl="1"/>
            <a:r>
              <a:rPr lang="en-US" dirty="0" smtClean="0">
                <a:solidFill>
                  <a:srgbClr val="07774A"/>
                </a:solidFill>
              </a:rPr>
              <a:t>10x more light collection for surface operation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Leaving CERN any day for 5-week journey to Fermilab!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 </a:t>
            </a:r>
            <a:r>
              <a:rPr lang="en-US" dirty="0"/>
              <a:t>Far </a:t>
            </a:r>
            <a:r>
              <a:rPr lang="en-US" dirty="0" smtClean="0"/>
              <a:t>Detector Ready for Transport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77" y="3873122"/>
            <a:ext cx="5499519" cy="27500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41502" y="4975229"/>
            <a:ext cx="707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badi MT Condensed Extra Bold"/>
                <a:cs typeface="Abadi MT Condensed Extra Bold"/>
              </a:rPr>
              <a:t>x2</a:t>
            </a:r>
            <a:endParaRPr lang="en-US" sz="4400" dirty="0">
              <a:latin typeface="Abadi MT Condensed Extra Bold"/>
              <a:cs typeface="Abadi MT Condensed Extra Bold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2541" y="4009574"/>
            <a:ext cx="451297" cy="4198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298192" y="4996223"/>
            <a:ext cx="1745529" cy="157535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850489" y="704049"/>
            <a:ext cx="2934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badi MT Condensed Extra Bold"/>
                <a:cs typeface="Abadi MT Condensed Extra Bold"/>
              </a:rPr>
              <a:t>½ ICARUS LArTPC in cleanroom @ CERN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2633" y="5977831"/>
            <a:ext cx="10230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badi MT Condensed Extra Bold"/>
                <a:cs typeface="Abadi MT Condensed Extra Bold"/>
              </a:rPr>
              <a:t>360 PMTs installed</a:t>
            </a:r>
            <a:endParaRPr lang="en-US" sz="1600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51308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 Detector Building @ Fermilab</a:t>
            </a:r>
            <a:endParaRPr lang="en-US" dirty="0"/>
          </a:p>
        </p:txBody>
      </p:sp>
      <p:pic>
        <p:nvPicPr>
          <p:cNvPr id="13" name="Picture 12" descr="FAR_DETECTOR-SECTION_crop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05" y="716635"/>
            <a:ext cx="3414590" cy="1844453"/>
          </a:xfrm>
          <a:prstGeom prst="rect">
            <a:avLst/>
          </a:prstGeom>
          <a:ln w="6350" cmpd="sng">
            <a:solidFill>
              <a:srgbClr val="000000"/>
            </a:solidFill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4816507" y="3548472"/>
            <a:ext cx="8862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FFFF"/>
                </a:solidFill>
              </a:rPr>
              <a:t>Sept  2015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31171" y="6178841"/>
            <a:ext cx="8862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FFFF"/>
                </a:solidFill>
              </a:rPr>
              <a:t>Dec  2015</a:t>
            </a:r>
            <a:endParaRPr lang="en-US" sz="105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636" y="705596"/>
            <a:ext cx="5552897" cy="41646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86" y="3571310"/>
            <a:ext cx="4082658" cy="3051835"/>
          </a:xfrm>
          <a:prstGeom prst="roundRect">
            <a:avLst>
              <a:gd name="adj" fmla="val 8070"/>
            </a:avLst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282069" y="5059202"/>
            <a:ext cx="4785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latin typeface="Abadi MT Condensed Extra Bold"/>
                <a:cs typeface="Abadi MT Condensed Extra Bold"/>
              </a:rPr>
              <a:t>Building ready to receive the detector this summer </a:t>
            </a:r>
          </a:p>
          <a:p>
            <a:r>
              <a:rPr lang="en-US" dirty="0" smtClean="0">
                <a:latin typeface="Abadi MT Condensed Extra Bold"/>
                <a:cs typeface="Abadi MT Condensed Extra Bold"/>
              </a:rPr>
              <a:t>Bottom Cosmic Ray Tracker panel installations beginning now 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13090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Short-Baseline Near Detector</a:t>
            </a:r>
            <a:endParaRPr lang="en-US" dirty="0"/>
          </a:p>
        </p:txBody>
      </p:sp>
      <p:pic>
        <p:nvPicPr>
          <p:cNvPr id="7" name="Picture 6" descr="SBND_TPC_view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810" y="680327"/>
            <a:ext cx="5582145" cy="5249746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3235792" y="5004705"/>
            <a:ext cx="2311087" cy="1016451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339801">
            <a:off x="3949686" y="5379825"/>
            <a:ext cx="523047" cy="358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4 m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776776" y="4765584"/>
            <a:ext cx="2834280" cy="1243472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0180340">
            <a:off x="7231668" y="5213308"/>
            <a:ext cx="523047" cy="358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5</a:t>
            </a:r>
            <a:r>
              <a:rPr lang="en-US" dirty="0" smtClean="0">
                <a:solidFill>
                  <a:srgbClr val="000000"/>
                </a:solidFill>
              </a:rPr>
              <a:t> 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8598958" y="3010996"/>
            <a:ext cx="523047" cy="358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4 m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8668657" y="1604435"/>
            <a:ext cx="121000" cy="2988849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80993" y="890499"/>
            <a:ext cx="715892" cy="299089"/>
          </a:xfrm>
          <a:prstGeom prst="rect">
            <a:avLst/>
          </a:prstGeom>
          <a:solidFill>
            <a:srgbClr val="B3B3B3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-100 kV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3622991" y="1193014"/>
            <a:ext cx="392997" cy="1149558"/>
          </a:xfrm>
          <a:custGeom>
            <a:avLst/>
            <a:gdLst>
              <a:gd name="connsiteX0" fmla="*/ 99612 w 404413"/>
              <a:gd name="connsiteY0" fmla="*/ 0 h 1182951"/>
              <a:gd name="connsiteX1" fmla="*/ 87160 w 404413"/>
              <a:gd name="connsiteY1" fmla="*/ 174330 h 1182951"/>
              <a:gd name="connsiteX2" fmla="*/ 49806 w 404413"/>
              <a:gd name="connsiteY2" fmla="*/ 249042 h 1182951"/>
              <a:gd name="connsiteX3" fmla="*/ 24903 w 404413"/>
              <a:gd name="connsiteY3" fmla="*/ 273947 h 1182951"/>
              <a:gd name="connsiteX4" fmla="*/ 0 w 404413"/>
              <a:gd name="connsiteY4" fmla="*/ 311303 h 1182951"/>
              <a:gd name="connsiteX5" fmla="*/ 12452 w 404413"/>
              <a:gd name="connsiteY5" fmla="*/ 510537 h 1182951"/>
              <a:gd name="connsiteX6" fmla="*/ 49806 w 404413"/>
              <a:gd name="connsiteY6" fmla="*/ 547893 h 1182951"/>
              <a:gd name="connsiteX7" fmla="*/ 62257 w 404413"/>
              <a:gd name="connsiteY7" fmla="*/ 585249 h 1182951"/>
              <a:gd name="connsiteX8" fmla="*/ 87160 w 404413"/>
              <a:gd name="connsiteY8" fmla="*/ 610154 h 1182951"/>
              <a:gd name="connsiteX9" fmla="*/ 199223 w 404413"/>
              <a:gd name="connsiteY9" fmla="*/ 747127 h 1182951"/>
              <a:gd name="connsiteX10" fmla="*/ 273931 w 404413"/>
              <a:gd name="connsiteY10" fmla="*/ 796935 h 1182951"/>
              <a:gd name="connsiteX11" fmla="*/ 311286 w 404413"/>
              <a:gd name="connsiteY11" fmla="*/ 821839 h 1182951"/>
              <a:gd name="connsiteX12" fmla="*/ 361091 w 404413"/>
              <a:gd name="connsiteY12" fmla="*/ 884100 h 1182951"/>
              <a:gd name="connsiteX13" fmla="*/ 385994 w 404413"/>
              <a:gd name="connsiteY13" fmla="*/ 958813 h 1182951"/>
              <a:gd name="connsiteX14" fmla="*/ 398445 w 404413"/>
              <a:gd name="connsiteY14" fmla="*/ 1182951 h 118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4413" h="1182951">
                <a:moveTo>
                  <a:pt x="99612" y="0"/>
                </a:moveTo>
                <a:cubicBezTo>
                  <a:pt x="95461" y="58110"/>
                  <a:pt x="93967" y="116471"/>
                  <a:pt x="87160" y="174330"/>
                </a:cubicBezTo>
                <a:cubicBezTo>
                  <a:pt x="83985" y="201315"/>
                  <a:pt x="66017" y="228777"/>
                  <a:pt x="49806" y="249042"/>
                </a:cubicBezTo>
                <a:cubicBezTo>
                  <a:pt x="42472" y="258209"/>
                  <a:pt x="32237" y="264780"/>
                  <a:pt x="24903" y="273947"/>
                </a:cubicBezTo>
                <a:cubicBezTo>
                  <a:pt x="15555" y="285633"/>
                  <a:pt x="8301" y="298851"/>
                  <a:pt x="0" y="311303"/>
                </a:cubicBezTo>
                <a:cubicBezTo>
                  <a:pt x="4151" y="377714"/>
                  <a:pt x="-1255" y="445423"/>
                  <a:pt x="12452" y="510537"/>
                </a:cubicBezTo>
                <a:cubicBezTo>
                  <a:pt x="16080" y="527769"/>
                  <a:pt x="40039" y="533241"/>
                  <a:pt x="49806" y="547893"/>
                </a:cubicBezTo>
                <a:cubicBezTo>
                  <a:pt x="57086" y="558814"/>
                  <a:pt x="55504" y="573994"/>
                  <a:pt x="62257" y="585249"/>
                </a:cubicBezTo>
                <a:cubicBezTo>
                  <a:pt x="68297" y="595316"/>
                  <a:pt x="80116" y="600762"/>
                  <a:pt x="87160" y="610154"/>
                </a:cubicBezTo>
                <a:cubicBezTo>
                  <a:pt x="127227" y="663580"/>
                  <a:pt x="141315" y="708520"/>
                  <a:pt x="199223" y="747127"/>
                </a:cubicBezTo>
                <a:lnTo>
                  <a:pt x="273931" y="796935"/>
                </a:lnTo>
                <a:cubicBezTo>
                  <a:pt x="286383" y="805236"/>
                  <a:pt x="300705" y="811256"/>
                  <a:pt x="311286" y="821839"/>
                </a:cubicBezTo>
                <a:cubicBezTo>
                  <a:pt x="331982" y="842538"/>
                  <a:pt x="348526" y="855828"/>
                  <a:pt x="361091" y="884100"/>
                </a:cubicBezTo>
                <a:cubicBezTo>
                  <a:pt x="371752" y="908089"/>
                  <a:pt x="377693" y="933909"/>
                  <a:pt x="385994" y="958813"/>
                </a:cubicBezTo>
                <a:cubicBezTo>
                  <a:pt x="418132" y="1055233"/>
                  <a:pt x="398445" y="983052"/>
                  <a:pt x="398445" y="1182951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682167" y="5649423"/>
            <a:ext cx="14620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Central cathode</a:t>
            </a:r>
            <a:endParaRPr lang="en-US" sz="1400" dirty="0"/>
          </a:p>
          <a:p>
            <a:pPr algn="ctr"/>
            <a:r>
              <a:rPr lang="en-US" sz="1400" dirty="0" smtClean="0"/>
              <a:t>with two 2m drift regions</a:t>
            </a:r>
            <a:endParaRPr lang="en-US" sz="1400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3647193" y="3625227"/>
            <a:ext cx="496096" cy="133107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4772484" y="3951943"/>
            <a:ext cx="450596" cy="135996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873" y="3725073"/>
            <a:ext cx="205820" cy="190576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180" y="3389147"/>
            <a:ext cx="205820" cy="190576"/>
          </a:xfrm>
          <a:prstGeom prst="rect">
            <a:avLst/>
          </a:prstGeom>
        </p:spPr>
      </p:pic>
      <p:cxnSp>
        <p:nvCxnSpPr>
          <p:cNvPr id="48" name="Straight Arrow Connector 47"/>
          <p:cNvCxnSpPr>
            <a:stCxn id="38" idx="0"/>
          </p:cNvCxnSpPr>
          <p:nvPr/>
        </p:nvCxnSpPr>
        <p:spPr>
          <a:xfrm flipV="1">
            <a:off x="3413177" y="4690089"/>
            <a:ext cx="1056809" cy="959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13836" y="5660701"/>
            <a:ext cx="25873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Two 4m x 2.5m </a:t>
            </a:r>
          </a:p>
          <a:p>
            <a:pPr algn="ctr"/>
            <a:r>
              <a:rPr lang="en-US" sz="1400" dirty="0" smtClean="0"/>
              <a:t>Anode Plane Assemblies (APAs) per side (drift region)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141044" y="5831363"/>
            <a:ext cx="2248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Membrane cryostat constructed inside an outer warm steel structure</a:t>
            </a:r>
            <a:endParaRPr lang="en-US" sz="1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4" y="2651020"/>
            <a:ext cx="2400564" cy="3139315"/>
          </a:xfrm>
          <a:prstGeom prst="rect">
            <a:avLst/>
          </a:prstGeom>
          <a:ln>
            <a:solidFill>
              <a:srgbClr val="0F0D65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63" y="713746"/>
            <a:ext cx="2396223" cy="183626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61982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484" y="4702325"/>
            <a:ext cx="2837588" cy="16899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SBND: TPC Construction Is Ongoing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" y="4704093"/>
            <a:ext cx="2112281" cy="1682235"/>
          </a:xfrm>
          <a:prstGeom prst="rect">
            <a:avLst/>
          </a:prstGeom>
          <a:ln w="3175" cmpd="sng">
            <a:solidFill>
              <a:srgbClr val="FFFFFF"/>
            </a:solidFill>
          </a:ln>
        </p:spPr>
      </p:pic>
      <p:pic>
        <p:nvPicPr>
          <p:cNvPr id="19" name="Picture 18" descr="IMG_347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0" y="831920"/>
            <a:ext cx="5008034" cy="375602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20" name="Picture 19" descr="IMG_3485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9295" y="831920"/>
            <a:ext cx="2144652" cy="235555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1" b="-149"/>
          <a:stretch/>
        </p:blipFill>
        <p:spPr>
          <a:xfrm>
            <a:off x="5133205" y="3253837"/>
            <a:ext cx="3934704" cy="3148884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4004" y="845333"/>
            <a:ext cx="1770077" cy="235164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749" y="4275833"/>
            <a:ext cx="2213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Wire plane frames in production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34" y="6126663"/>
            <a:ext cx="1893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HV feed-through prototype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9362" y="6131035"/>
            <a:ext cx="2133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Cathode plane mesh prototype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2122" y="3219917"/>
            <a:ext cx="2193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Wiring procedures prototyping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8" name="Picture 17" descr="SBND-color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720" y="0"/>
            <a:ext cx="1162280" cy="116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40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</a:t>
            </a:r>
            <a:r>
              <a:rPr lang="en-US" dirty="0"/>
              <a:t>Detector Building @ Fermilab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4" y="860694"/>
            <a:ext cx="8907879" cy="493324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SBND-color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720" y="0"/>
            <a:ext cx="1162280" cy="11622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36438" y="5835926"/>
            <a:ext cx="880552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Abadi MT Condensed Extra Bold"/>
                <a:cs typeface="Abadi MT Condensed Extra Bold"/>
              </a:rPr>
              <a:t>Cryostat constructed in the building pit.  Detector to be assembled at Fermilab during 2018.</a:t>
            </a:r>
          </a:p>
          <a:p>
            <a:r>
              <a:rPr lang="en-US" dirty="0" smtClean="0">
                <a:latin typeface="Abadi MT Condensed Extra Bold"/>
                <a:cs typeface="Abadi MT Condensed Extra Bold"/>
              </a:rPr>
              <a:t>Bottom Cosmic Ray Tracker panel installations beginning soon.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430594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5" y="697163"/>
            <a:ext cx="2664439" cy="3218051"/>
          </a:xfrm>
          <a:prstGeom prst="roundRect">
            <a:avLst>
              <a:gd name="adj" fmla="val 10502"/>
            </a:avLst>
          </a:prstGeom>
          <a:ln>
            <a:solidFill>
              <a:srgbClr val="0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03" b="2287"/>
          <a:stretch/>
        </p:blipFill>
        <p:spPr>
          <a:xfrm>
            <a:off x="3989565" y="3608481"/>
            <a:ext cx="3660124" cy="2852624"/>
          </a:xfrm>
          <a:prstGeom prst="rect">
            <a:avLst/>
          </a:prstGeom>
        </p:spPr>
      </p:pic>
      <p:pic>
        <p:nvPicPr>
          <p:cNvPr id="15" name="Picture 14" descr="davis_data.tif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13"/>
          <a:stretch/>
        </p:blipFill>
        <p:spPr>
          <a:xfrm>
            <a:off x="4300132" y="660367"/>
            <a:ext cx="3020049" cy="255172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Really Beautiful Experimental History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49047" y="758735"/>
            <a:ext cx="1543228" cy="430887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Atmospheric neutrinos at Super-Kamiokande</a:t>
            </a:r>
            <a:endParaRPr lang="en-US" sz="1100" dirty="0"/>
          </a:p>
        </p:txBody>
      </p:sp>
      <p:pic>
        <p:nvPicPr>
          <p:cNvPr id="17" name="Picture 16" descr="davis37cldetecto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132" y="767948"/>
            <a:ext cx="1718868" cy="222262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7959813" y="706211"/>
            <a:ext cx="1107579" cy="430887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</a:t>
            </a:r>
            <a:r>
              <a:rPr lang="en-US" sz="1100" dirty="0" smtClean="0"/>
              <a:t>olar neutrinos at Homestake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5737268" y="3516892"/>
            <a:ext cx="797455" cy="261610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…and SNO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150" y="3374522"/>
            <a:ext cx="2441245" cy="1618773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658" y="5126875"/>
            <a:ext cx="567525" cy="567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205" y="678798"/>
            <a:ext cx="567525" cy="567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88164" y="980419"/>
            <a:ext cx="454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2002</a:t>
            </a:r>
            <a:endParaRPr lang="en-US" sz="1050" dirty="0"/>
          </a:p>
        </p:txBody>
      </p:sp>
      <p:sp>
        <p:nvSpPr>
          <p:cNvPr id="24" name="TextBox 23"/>
          <p:cNvSpPr txBox="1"/>
          <p:nvPr/>
        </p:nvSpPr>
        <p:spPr>
          <a:xfrm>
            <a:off x="7450888" y="5410876"/>
            <a:ext cx="4540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2015</a:t>
            </a:r>
            <a:endParaRPr lang="en-US" sz="1050" dirty="0"/>
          </a:p>
        </p:txBody>
      </p:sp>
      <p:pic>
        <p:nvPicPr>
          <p:cNvPr id="26" name="Picture 25" descr="superK_azimuth.pd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4"/>
          <a:stretch>
            <a:fillRect/>
          </a:stretch>
        </p:blipFill>
        <p:spPr>
          <a:xfrm>
            <a:off x="36487" y="3969930"/>
            <a:ext cx="3693215" cy="2539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323" y="3453317"/>
            <a:ext cx="567525" cy="5675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50393" y="3750478"/>
            <a:ext cx="4540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2015</a:t>
            </a:r>
            <a:endParaRPr lang="en-US" sz="1050" dirty="0"/>
          </a:p>
        </p:txBody>
      </p:sp>
      <p:grpSp>
        <p:nvGrpSpPr>
          <p:cNvPr id="27" name="Group 26"/>
          <p:cNvGrpSpPr/>
          <p:nvPr/>
        </p:nvGrpSpPr>
        <p:grpSpPr>
          <a:xfrm>
            <a:off x="2638427" y="1205916"/>
            <a:ext cx="1694766" cy="2203255"/>
            <a:chOff x="6541532" y="1143002"/>
            <a:chExt cx="1992868" cy="2590798"/>
          </a:xfrm>
        </p:grpSpPr>
        <p:sp>
          <p:nvSpPr>
            <p:cNvPr id="28" name="Oval 27"/>
            <p:cNvSpPr/>
            <p:nvPr/>
          </p:nvSpPr>
          <p:spPr>
            <a:xfrm>
              <a:off x="6769660" y="1834424"/>
              <a:ext cx="1518376" cy="1518376"/>
            </a:xfrm>
            <a:prstGeom prst="ellipse">
              <a:avLst/>
            </a:prstGeom>
            <a:solidFill>
              <a:srgbClr val="89A99C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Earth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501652" y="1905000"/>
              <a:ext cx="56938" cy="18979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541532" y="1597152"/>
              <a:ext cx="1992868" cy="1992868"/>
            </a:xfrm>
            <a:prstGeom prst="ellipse">
              <a:avLst/>
            </a:prstGeom>
            <a:noFill/>
            <a:ln>
              <a:solidFill>
                <a:srgbClr val="3366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5400000">
              <a:off x="7655575" y="1242065"/>
              <a:ext cx="457199" cy="2590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6200000" flipV="1">
              <a:off x="8170662" y="3370062"/>
              <a:ext cx="435628" cy="2918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7380846" y="1721006"/>
              <a:ext cx="494597" cy="252984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30" idx="5"/>
              <a:endCxn id="29" idx="2"/>
            </p:cNvCxnSpPr>
            <p:nvPr/>
          </p:nvCxnSpPr>
          <p:spPr>
            <a:xfrm rot="5400000" flipH="1">
              <a:off x="7284649" y="2340269"/>
              <a:ext cx="1203374" cy="71243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7503421" y="1930098"/>
              <a:ext cx="5309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SuperK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079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SBN Detectors </a:t>
            </a:r>
            <a:r>
              <a:rPr lang="en-US" sz="3200" dirty="0">
                <a:solidFill>
                  <a:schemeClr val="tx1"/>
                </a:solidFill>
                <a:uFill>
                  <a:solidFill>
                    <a:srgbClr val="953735"/>
                  </a:solidFill>
                </a:uFill>
              </a:rPr>
              <a:t>⟺</a:t>
            </a:r>
            <a:r>
              <a:rPr lang="en-US" sz="3200" dirty="0" smtClean="0">
                <a:sym typeface="Wingdings"/>
              </a:rPr>
              <a:t> DUNE, Is it really helpful?</a:t>
            </a:r>
            <a:endParaRPr lang="en-US" sz="3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4362" y="661265"/>
            <a:ext cx="3783846" cy="5974071"/>
          </a:xfrm>
          <a:prstGeom prst="rect">
            <a:avLst/>
          </a:prstGeom>
          <a:ln>
            <a:solidFill>
              <a:srgbClr val="0F0D65"/>
            </a:solidFill>
          </a:ln>
        </p:spPr>
      </p:pic>
      <p:pic>
        <p:nvPicPr>
          <p:cNvPr id="21" name="Picture 20" descr="SBND_TPC_view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672" y="906727"/>
            <a:ext cx="1605911" cy="164707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15087" y="1473094"/>
            <a:ext cx="1435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badi MT Condensed Extra Bold"/>
                <a:cs typeface="Abadi MT Condensed Extra Bold"/>
              </a:rPr>
              <a:t>100 tons</a:t>
            </a:r>
            <a:endParaRPr lang="en-US" sz="2800" dirty="0">
              <a:latin typeface="Abadi MT Condensed Extra Bold"/>
              <a:cs typeface="Abadi MT Condensed Extra Bol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97825" y="3322956"/>
            <a:ext cx="21527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badi MT Condensed Extra Bold"/>
                <a:cs typeface="Abadi MT Condensed Extra Bold"/>
              </a:rPr>
              <a:t>10,000 tons</a:t>
            </a:r>
            <a:endParaRPr lang="en-US" sz="3200" dirty="0">
              <a:latin typeface="Abadi MT Condensed Extra Bold"/>
              <a:cs typeface="Abadi MT Condensed Extra Bold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01" y="2918640"/>
            <a:ext cx="3814210" cy="370450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4282068" y="734740"/>
            <a:ext cx="986555" cy="3778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21" idx="2"/>
          </p:cNvCxnSpPr>
          <p:nvPr/>
        </p:nvCxnSpPr>
        <p:spPr>
          <a:xfrm>
            <a:off x="3447628" y="2553804"/>
            <a:ext cx="1841986" cy="40168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4457" y="755731"/>
            <a:ext cx="25188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modular design and monolithic nature of LArTPC technology means many commonalities in design and lessons learned are valuable</a:t>
            </a:r>
            <a:r>
              <a:rPr lang="mr-IN" dirty="0" smtClean="0">
                <a:latin typeface="Abadi MT Condensed Extra Bold"/>
                <a:cs typeface="Abadi MT Condensed Extra Bold"/>
              </a:rPr>
              <a:t>…</a:t>
            </a:r>
            <a:r>
              <a:rPr lang="en-US" dirty="0" smtClean="0">
                <a:latin typeface="Abadi MT Condensed Extra Bold"/>
                <a:cs typeface="Abadi MT Condensed Extra Bold"/>
              </a:rPr>
              <a:t> despite massive scale difference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64"/>
          <a:stretch/>
        </p:blipFill>
        <p:spPr>
          <a:xfrm>
            <a:off x="7696065" y="691011"/>
            <a:ext cx="1298377" cy="50757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589379" y="3516253"/>
            <a:ext cx="1668747" cy="181588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 MT Condensed Extra Bold"/>
                <a:cs typeface="Abadi MT Condensed Extra Bold"/>
              </a:rPr>
              <a:t>w</a:t>
            </a:r>
            <a:r>
              <a:rPr lang="en-US" sz="1400" dirty="0" smtClean="0">
                <a:latin typeface="Abadi MT Condensed Extra Bold"/>
                <a:cs typeface="Abadi MT Condensed Extra Bold"/>
              </a:rPr>
              <a:t>ire plane design</a:t>
            </a:r>
          </a:p>
          <a:p>
            <a:r>
              <a:rPr lang="en-US" sz="1400" dirty="0" smtClean="0">
                <a:latin typeface="Abadi MT Condensed Extra Bold"/>
                <a:cs typeface="Abadi MT Condensed Extra Bold"/>
              </a:rPr>
              <a:t>HV system</a:t>
            </a:r>
          </a:p>
          <a:p>
            <a:r>
              <a:rPr lang="en-US" sz="1400" dirty="0" smtClean="0">
                <a:latin typeface="Abadi MT Condensed Extra Bold"/>
                <a:cs typeface="Abadi MT Condensed Extra Bold"/>
              </a:rPr>
              <a:t>QA/QC methods</a:t>
            </a:r>
          </a:p>
          <a:p>
            <a:r>
              <a:rPr lang="en-US" sz="1400" dirty="0" smtClean="0">
                <a:latin typeface="Abadi MT Condensed Extra Bold"/>
                <a:cs typeface="Abadi MT Condensed Extra Bold"/>
              </a:rPr>
              <a:t>readout electronics</a:t>
            </a:r>
          </a:p>
          <a:p>
            <a:r>
              <a:rPr lang="en-US" sz="1400" dirty="0" smtClean="0">
                <a:latin typeface="Abadi MT Condensed Extra Bold"/>
                <a:cs typeface="Abadi MT Condensed Extra Bold"/>
              </a:rPr>
              <a:t>signal processing</a:t>
            </a:r>
          </a:p>
          <a:p>
            <a:r>
              <a:rPr lang="en-US" sz="1400" dirty="0" smtClean="0">
                <a:latin typeface="Abadi MT Condensed Extra Bold"/>
                <a:cs typeface="Abadi MT Condensed Extra Bold"/>
              </a:rPr>
              <a:t>photon detection</a:t>
            </a:r>
          </a:p>
          <a:p>
            <a:r>
              <a:rPr lang="en-US" sz="1400" dirty="0" smtClean="0">
                <a:latin typeface="Abadi MT Condensed Extra Bold"/>
                <a:cs typeface="Abadi MT Condensed Extra Bold"/>
              </a:rPr>
              <a:t>analysis methods</a:t>
            </a:r>
          </a:p>
          <a:p>
            <a:r>
              <a:rPr lang="en-US" sz="1400" dirty="0" smtClean="0">
                <a:latin typeface="Abadi MT Condensed Extra Bold"/>
                <a:cs typeface="Abadi MT Condensed Extra Bold"/>
              </a:rPr>
              <a:t>etc.</a:t>
            </a:r>
            <a:endParaRPr lang="en-US" sz="1400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74185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2" y="715247"/>
            <a:ext cx="9040102" cy="570773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SBN Program will:</a:t>
            </a:r>
          </a:p>
          <a:p>
            <a:pPr lvl="1"/>
            <a:r>
              <a:rPr lang="en-US" dirty="0" smtClean="0"/>
              <a:t>Explore the anomalous hints of new physics in neutrinos</a:t>
            </a:r>
          </a:p>
          <a:p>
            <a:pPr lvl="1"/>
            <a:r>
              <a:rPr lang="en-US" dirty="0" smtClean="0"/>
              <a:t>Measure neutrino-argon cross </a:t>
            </a:r>
            <a:r>
              <a:rPr lang="en-US" dirty="0"/>
              <a:t>sections with high </a:t>
            </a:r>
            <a:r>
              <a:rPr lang="en-US" dirty="0" smtClean="0"/>
              <a:t>precision 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Further develop the LArTPC technology for neutrino physics 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MicroBooNE is running smoothly and analyzing a large data set </a:t>
            </a:r>
          </a:p>
          <a:p>
            <a:r>
              <a:rPr lang="en-US" sz="2400" dirty="0" smtClean="0"/>
              <a:t>ICARUS and SBND will be operational in 2018 and 2019, respectively, completing the program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SBN Program @ Fermilab: Summary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6638" y="4218657"/>
            <a:ext cx="88722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Do light sterile neutrinos exist?  I don’t know!</a:t>
            </a:r>
          </a:p>
          <a:p>
            <a:pPr algn="ctr"/>
            <a:endParaRPr lang="en-US" sz="2400" dirty="0" smtClean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But SBN will provide critical </a:t>
            </a:r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new </a:t>
            </a:r>
            <a:r>
              <a:rPr lang="en-US" sz="24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information, </a:t>
            </a:r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resulting in either </a:t>
            </a:r>
            <a:r>
              <a:rPr lang="en-US" sz="24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an </a:t>
            </a:r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exciting </a:t>
            </a:r>
            <a:r>
              <a:rPr lang="en-US" sz="24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discovery in </a:t>
            </a:r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particle physics </a:t>
            </a:r>
            <a:r>
              <a:rPr lang="en-US" sz="24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or </a:t>
            </a:r>
            <a:r>
              <a:rPr lang="en-US" sz="2400" dirty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the welcome resolution of a long-standing unresolved puzzle in neutrino physics. </a:t>
            </a:r>
          </a:p>
        </p:txBody>
      </p:sp>
    </p:spTree>
    <p:extLst>
      <p:ext uri="{BB962C8B-B14F-4D97-AF65-F5344CB8AC3E}">
        <p14:creationId xmlns:p14="http://schemas.microsoft.com/office/powerpoint/2010/main" val="132273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CA54-E162-4E32-AC2A-E57911F6E58F}" type="slidenum">
              <a:rPr lang="en-US" smtClean="0"/>
              <a:t>62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68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SBN Collaborations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477" y="1302677"/>
            <a:ext cx="5373576" cy="4242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900" b="0" baseline="0" dirty="0">
                <a:latin typeface="Times"/>
                <a:cs typeface="Times"/>
              </a:rPr>
              <a:t>Argonne National </a:t>
            </a:r>
            <a:r>
              <a:rPr lang="en-US" sz="900" b="0" baseline="0" dirty="0" smtClean="0">
                <a:latin typeface="Times"/>
                <a:cs typeface="Times"/>
              </a:rPr>
              <a:t>Lab, </a:t>
            </a:r>
            <a:r>
              <a:rPr lang="en-US" sz="900" b="0" baseline="0" dirty="0">
                <a:latin typeface="Times"/>
                <a:cs typeface="Times"/>
              </a:rPr>
              <a:t>USA</a:t>
            </a:r>
          </a:p>
          <a:p>
            <a:pPr>
              <a:lnSpc>
                <a:spcPct val="120000"/>
              </a:lnSpc>
            </a:pPr>
            <a:r>
              <a:rPr lang="en-US" sz="900" b="0" baseline="0" dirty="0">
                <a:latin typeface="Times"/>
                <a:cs typeface="Times"/>
              </a:rPr>
              <a:t>Brookhaven National </a:t>
            </a:r>
            <a:r>
              <a:rPr lang="en-US" sz="900" b="0" baseline="0" dirty="0" smtClean="0">
                <a:latin typeface="Times"/>
                <a:cs typeface="Times"/>
              </a:rPr>
              <a:t>Lab, </a:t>
            </a:r>
            <a:r>
              <a:rPr lang="en-US" sz="900" b="0" baseline="0" dirty="0">
                <a:latin typeface="Times"/>
                <a:cs typeface="Times"/>
              </a:rPr>
              <a:t>USA</a:t>
            </a:r>
          </a:p>
          <a:p>
            <a:pPr>
              <a:lnSpc>
                <a:spcPct val="120000"/>
              </a:lnSpc>
            </a:pPr>
            <a:r>
              <a:rPr lang="en-US" sz="900" b="0" baseline="0" dirty="0" smtClean="0">
                <a:latin typeface="Times"/>
                <a:cs typeface="Times"/>
              </a:rPr>
              <a:t>CERN, </a:t>
            </a:r>
            <a:r>
              <a:rPr lang="en-US" sz="900" b="0" baseline="0" dirty="0">
                <a:latin typeface="Times"/>
                <a:cs typeface="Times"/>
              </a:rPr>
              <a:t>Switzerland</a:t>
            </a:r>
          </a:p>
          <a:p>
            <a:pPr>
              <a:lnSpc>
                <a:spcPct val="120000"/>
              </a:lnSpc>
            </a:pPr>
            <a:r>
              <a:rPr lang="en-US" sz="900" b="0" baseline="0" dirty="0">
                <a:latin typeface="Times"/>
                <a:cs typeface="Times"/>
              </a:rPr>
              <a:t>Colorado State University, USA</a:t>
            </a:r>
          </a:p>
          <a:p>
            <a:pPr>
              <a:lnSpc>
                <a:spcPct val="120000"/>
              </a:lnSpc>
            </a:pPr>
            <a:r>
              <a:rPr lang="en-US" sz="900" b="0" baseline="0" dirty="0">
                <a:latin typeface="Times"/>
                <a:cs typeface="Times"/>
              </a:rPr>
              <a:t>Fermi National </a:t>
            </a:r>
            <a:r>
              <a:rPr lang="en-US" sz="900" b="0" baseline="0" dirty="0" smtClean="0">
                <a:latin typeface="Times"/>
                <a:cs typeface="Times"/>
              </a:rPr>
              <a:t>Lab, </a:t>
            </a:r>
            <a:r>
              <a:rPr lang="en-US" sz="900" b="0" baseline="0" dirty="0">
                <a:latin typeface="Times"/>
                <a:cs typeface="Times"/>
              </a:rPr>
              <a:t>USA</a:t>
            </a:r>
          </a:p>
          <a:p>
            <a:pPr>
              <a:lnSpc>
                <a:spcPct val="120000"/>
              </a:lnSpc>
            </a:pPr>
            <a:r>
              <a:rPr lang="en-US" sz="900" b="0" baseline="0" dirty="0" smtClean="0">
                <a:latin typeface="Times"/>
                <a:cs typeface="Times"/>
              </a:rPr>
              <a:t>INFN </a:t>
            </a:r>
            <a:r>
              <a:rPr lang="en-US" sz="900" b="0" baseline="0" dirty="0">
                <a:latin typeface="Times"/>
                <a:cs typeface="Times"/>
              </a:rPr>
              <a:t>Sez. di Catania and University, Catania, </a:t>
            </a:r>
            <a:r>
              <a:rPr lang="en-US" sz="900" b="0" baseline="0" dirty="0" smtClean="0">
                <a:latin typeface="Times"/>
                <a:cs typeface="Times"/>
              </a:rPr>
              <a:t>Italy</a:t>
            </a:r>
          </a:p>
          <a:p>
            <a:pPr>
              <a:lnSpc>
                <a:spcPct val="120000"/>
              </a:lnSpc>
            </a:pPr>
            <a:r>
              <a:rPr lang="en-US" sz="900" b="0" baseline="0" dirty="0" smtClean="0">
                <a:latin typeface="Times"/>
                <a:cs typeface="Times"/>
              </a:rPr>
              <a:t>INFN </a:t>
            </a:r>
            <a:r>
              <a:rPr lang="en-US" sz="900" b="0" baseline="0" dirty="0">
                <a:latin typeface="Times"/>
                <a:cs typeface="Times"/>
              </a:rPr>
              <a:t>GSSI, L’Aquila, </a:t>
            </a:r>
            <a:r>
              <a:rPr lang="en-US" sz="900" b="0" baseline="0" dirty="0" smtClean="0">
                <a:latin typeface="Times"/>
                <a:cs typeface="Times"/>
              </a:rPr>
              <a:t>Italy</a:t>
            </a:r>
            <a:endParaRPr lang="en-US" sz="900" b="0" baseline="0" dirty="0">
              <a:latin typeface="Times"/>
              <a:cs typeface="Time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900" b="0" baseline="0" dirty="0">
                <a:latin typeface="Times"/>
                <a:cs typeface="Times"/>
              </a:rPr>
              <a:t>INFN LNGS, Assergi (AQ), Italy</a:t>
            </a:r>
          </a:p>
          <a:p>
            <a:pPr>
              <a:lnSpc>
                <a:spcPct val="120000"/>
              </a:lnSpc>
            </a:pPr>
            <a:r>
              <a:rPr lang="en-US" sz="900" b="0" baseline="0" dirty="0" smtClean="0">
                <a:latin typeface="Times"/>
                <a:cs typeface="Times"/>
              </a:rPr>
              <a:t>INFN </a:t>
            </a:r>
            <a:r>
              <a:rPr lang="en-US" sz="900" b="0" baseline="0" dirty="0">
                <a:latin typeface="Times"/>
                <a:cs typeface="Times"/>
              </a:rPr>
              <a:t>Sez. di Milano Bicocca, Milano, </a:t>
            </a:r>
            <a:r>
              <a:rPr lang="en-US" sz="900" b="0" baseline="0" dirty="0" smtClean="0">
                <a:latin typeface="Times"/>
                <a:cs typeface="Times"/>
              </a:rPr>
              <a:t>Italy</a:t>
            </a:r>
            <a:endParaRPr lang="en-US" sz="900" b="0" baseline="0" dirty="0">
              <a:latin typeface="Times"/>
              <a:cs typeface="Time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900" b="0" baseline="0" dirty="0">
                <a:latin typeface="Times"/>
                <a:cs typeface="Times"/>
              </a:rPr>
              <a:t>INFN Sez. di Napoli, Napoli, </a:t>
            </a:r>
            <a:r>
              <a:rPr lang="en-US" sz="900" b="0" baseline="0" dirty="0" smtClean="0">
                <a:latin typeface="Times"/>
                <a:cs typeface="Times"/>
              </a:rPr>
              <a:t>Italy</a:t>
            </a:r>
          </a:p>
          <a:p>
            <a:pPr>
              <a:lnSpc>
                <a:spcPct val="120000"/>
              </a:lnSpc>
            </a:pPr>
            <a:r>
              <a:rPr lang="en-US" sz="900" b="0" baseline="0" dirty="0">
                <a:latin typeface="Times"/>
                <a:cs typeface="Times"/>
              </a:rPr>
              <a:t>INFN Sez. di Padova and University, Padova, </a:t>
            </a:r>
            <a:r>
              <a:rPr lang="en-US" sz="900" b="0" baseline="0" dirty="0" smtClean="0">
                <a:latin typeface="Times"/>
                <a:cs typeface="Times"/>
              </a:rPr>
              <a:t>Italy</a:t>
            </a:r>
            <a:endParaRPr lang="en-US" sz="900" b="0" baseline="0" dirty="0">
              <a:latin typeface="Times"/>
              <a:cs typeface="Time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900" b="0" baseline="0" dirty="0">
                <a:latin typeface="Times"/>
                <a:cs typeface="Times"/>
              </a:rPr>
              <a:t>INFN Sez. di Pavia and University, Pavia, Italy</a:t>
            </a:r>
          </a:p>
          <a:p>
            <a:pPr>
              <a:lnSpc>
                <a:spcPct val="120000"/>
              </a:lnSpc>
            </a:pPr>
            <a:r>
              <a:rPr lang="en-US" sz="900" b="0" baseline="0" dirty="0">
                <a:latin typeface="Times"/>
                <a:cs typeface="Times"/>
              </a:rPr>
              <a:t>H. Niewodniczanski Inst. of Nucl. Phys., </a:t>
            </a:r>
            <a:endParaRPr lang="en-US" sz="900" b="0" baseline="0" dirty="0" smtClean="0">
              <a:latin typeface="Times"/>
              <a:cs typeface="Times"/>
            </a:endParaRPr>
          </a:p>
          <a:p>
            <a:pPr>
              <a:lnSpc>
                <a:spcPct val="120000"/>
              </a:lnSpc>
            </a:pPr>
            <a:r>
              <a:rPr lang="en-US" sz="900" dirty="0">
                <a:latin typeface="Times"/>
                <a:cs typeface="Times"/>
              </a:rPr>
              <a:t> </a:t>
            </a:r>
            <a:r>
              <a:rPr lang="en-US" sz="900" dirty="0" smtClean="0">
                <a:latin typeface="Times"/>
                <a:cs typeface="Times"/>
              </a:rPr>
              <a:t>    </a:t>
            </a:r>
            <a:r>
              <a:rPr lang="en-US" sz="900" b="0" baseline="0" dirty="0" smtClean="0">
                <a:latin typeface="Times"/>
                <a:cs typeface="Times"/>
              </a:rPr>
              <a:t>Polish </a:t>
            </a:r>
            <a:r>
              <a:rPr lang="en-US" sz="900" b="0" baseline="0" dirty="0">
                <a:latin typeface="Times"/>
                <a:cs typeface="Times"/>
              </a:rPr>
              <a:t>Academy of Science, Krakow, Poland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900" b="0" baseline="0" dirty="0" smtClean="0">
                <a:latin typeface="Times"/>
                <a:cs typeface="Times"/>
              </a:rPr>
              <a:t>Institute </a:t>
            </a:r>
            <a:r>
              <a:rPr lang="en-US" sz="900" b="0" baseline="0" dirty="0">
                <a:latin typeface="Times"/>
                <a:cs typeface="Times"/>
              </a:rPr>
              <a:t>for Nuclear Research (INR),       </a:t>
            </a:r>
          </a:p>
          <a:p>
            <a:pPr>
              <a:lnSpc>
                <a:spcPct val="120000"/>
              </a:lnSpc>
            </a:pPr>
            <a:r>
              <a:rPr lang="en-US" sz="900" b="0" baseline="0" dirty="0">
                <a:latin typeface="Times"/>
                <a:cs typeface="Times"/>
              </a:rPr>
              <a:t>Institute of Physics, University of Silesia, </a:t>
            </a:r>
            <a:endParaRPr lang="en-US" sz="900" b="0" baseline="0" dirty="0" smtClean="0">
              <a:latin typeface="Times"/>
              <a:cs typeface="Times"/>
            </a:endParaRPr>
          </a:p>
          <a:p>
            <a:pPr>
              <a:lnSpc>
                <a:spcPct val="120000"/>
              </a:lnSpc>
            </a:pPr>
            <a:r>
              <a:rPr lang="en-US" sz="900" dirty="0">
                <a:latin typeface="Times"/>
                <a:cs typeface="Times"/>
              </a:rPr>
              <a:t> </a:t>
            </a:r>
            <a:r>
              <a:rPr lang="en-US" sz="900" dirty="0" smtClean="0">
                <a:latin typeface="Times"/>
                <a:cs typeface="Times"/>
              </a:rPr>
              <a:t>    </a:t>
            </a:r>
            <a:r>
              <a:rPr lang="en-US" sz="900" b="0" baseline="0" dirty="0" smtClean="0">
                <a:latin typeface="Times"/>
                <a:cs typeface="Times"/>
              </a:rPr>
              <a:t>Katowice</a:t>
            </a:r>
            <a:r>
              <a:rPr lang="en-US" sz="900" b="0" baseline="0" dirty="0">
                <a:latin typeface="Times"/>
                <a:cs typeface="Times"/>
              </a:rPr>
              <a:t>, Poland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900" b="0" baseline="0" dirty="0" smtClean="0">
                <a:latin typeface="Times"/>
                <a:cs typeface="Times"/>
              </a:rPr>
              <a:t>Inst</a:t>
            </a:r>
            <a:r>
              <a:rPr lang="en-US" sz="900" b="0" baseline="0" dirty="0">
                <a:latin typeface="Times"/>
                <a:cs typeface="Times"/>
              </a:rPr>
              <a:t>.</a:t>
            </a:r>
            <a:r>
              <a:rPr lang="en-US" sz="900" b="0" baseline="0" dirty="0" smtClean="0">
                <a:latin typeface="Times"/>
                <a:cs typeface="Times"/>
              </a:rPr>
              <a:t> </a:t>
            </a:r>
            <a:r>
              <a:rPr lang="en-US" sz="900" b="0" baseline="0" dirty="0">
                <a:latin typeface="Times"/>
                <a:cs typeface="Times"/>
              </a:rPr>
              <a:t>for Radio-Electronics, </a:t>
            </a:r>
            <a:endParaRPr lang="en-US" sz="900" b="0" baseline="0" dirty="0" smtClean="0">
              <a:latin typeface="Times"/>
              <a:cs typeface="Time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900" dirty="0" smtClean="0">
                <a:latin typeface="Times"/>
                <a:cs typeface="Times"/>
              </a:rPr>
              <a:t>     </a:t>
            </a:r>
            <a:r>
              <a:rPr lang="en-US" sz="900" b="0" baseline="0" dirty="0" smtClean="0">
                <a:latin typeface="Times"/>
                <a:cs typeface="Times"/>
              </a:rPr>
              <a:t>Warsaw University </a:t>
            </a:r>
            <a:r>
              <a:rPr lang="en-US" sz="900" b="0" baseline="0" dirty="0">
                <a:latin typeface="Times"/>
                <a:cs typeface="Times"/>
              </a:rPr>
              <a:t>of Technology, Warsaw, Poland</a:t>
            </a:r>
          </a:p>
          <a:p>
            <a:pPr>
              <a:lnSpc>
                <a:spcPct val="120000"/>
              </a:lnSpc>
            </a:pPr>
            <a:r>
              <a:rPr lang="en-US" sz="900" b="0" baseline="0" dirty="0">
                <a:latin typeface="Times"/>
                <a:cs typeface="Times"/>
              </a:rPr>
              <a:t>Los Alamos National </a:t>
            </a:r>
            <a:r>
              <a:rPr lang="en-US" sz="900" b="0" baseline="0" dirty="0" smtClean="0">
                <a:latin typeface="Times"/>
                <a:cs typeface="Times"/>
              </a:rPr>
              <a:t>Lab, </a:t>
            </a:r>
            <a:r>
              <a:rPr lang="en-US" sz="900" b="0" baseline="0" dirty="0">
                <a:latin typeface="Times"/>
                <a:cs typeface="Times"/>
              </a:rPr>
              <a:t>USA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900" b="0" baseline="0" dirty="0" smtClean="0">
                <a:latin typeface="Times"/>
                <a:cs typeface="Times"/>
              </a:rPr>
              <a:t>National </a:t>
            </a:r>
            <a:r>
              <a:rPr lang="en-US" sz="900" b="0" baseline="0" dirty="0">
                <a:latin typeface="Times"/>
                <a:cs typeface="Times"/>
              </a:rPr>
              <a:t>Centre for Nuclear Research, Warsaw, </a:t>
            </a:r>
            <a:r>
              <a:rPr lang="en-US" sz="900" b="0" baseline="0" dirty="0" smtClean="0">
                <a:latin typeface="Times"/>
                <a:cs typeface="Times"/>
              </a:rPr>
              <a:t>Poland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900" b="0" baseline="0" dirty="0" smtClean="0">
                <a:latin typeface="Times"/>
                <a:cs typeface="Times"/>
              </a:rPr>
              <a:t>University of Pittsburgh, </a:t>
            </a:r>
            <a:r>
              <a:rPr lang="en-US" sz="900" b="0" baseline="0" dirty="0">
                <a:latin typeface="Times"/>
                <a:cs typeface="Times"/>
              </a:rPr>
              <a:t>USA</a:t>
            </a:r>
          </a:p>
          <a:p>
            <a:pPr>
              <a:lnSpc>
                <a:spcPct val="120000"/>
              </a:lnSpc>
            </a:pPr>
            <a:r>
              <a:rPr lang="en-US" sz="900" b="0" baseline="0" dirty="0">
                <a:latin typeface="Times"/>
                <a:cs typeface="Times"/>
              </a:rPr>
              <a:t>Russian Academy of Science, Moscow, Russia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900" b="0" baseline="0" dirty="0" smtClean="0">
                <a:latin typeface="Times"/>
                <a:cs typeface="Times"/>
              </a:rPr>
              <a:t>SLAC, </a:t>
            </a:r>
            <a:r>
              <a:rPr lang="en-US" sz="900" b="0" baseline="0" dirty="0">
                <a:latin typeface="Times"/>
                <a:cs typeface="Times"/>
              </a:rPr>
              <a:t>USA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900" b="0" baseline="0" dirty="0" smtClean="0">
                <a:latin typeface="Times"/>
                <a:cs typeface="Times"/>
              </a:rPr>
              <a:t>Texas University</a:t>
            </a:r>
            <a:r>
              <a:rPr lang="en-US" sz="900" b="0" dirty="0" smtClean="0">
                <a:latin typeface="Times"/>
                <a:cs typeface="Times"/>
              </a:rPr>
              <a:t> at</a:t>
            </a:r>
            <a:r>
              <a:rPr lang="en-US" sz="900" b="0" baseline="0" dirty="0" smtClean="0">
                <a:latin typeface="Times"/>
                <a:cs typeface="Times"/>
              </a:rPr>
              <a:t> </a:t>
            </a:r>
            <a:r>
              <a:rPr lang="en-US" sz="900" b="0" baseline="0" dirty="0">
                <a:latin typeface="Times"/>
                <a:cs typeface="Times"/>
              </a:rPr>
              <a:t>Arlington, </a:t>
            </a:r>
            <a:r>
              <a:rPr lang="en-US" sz="900" b="0" baseline="0" dirty="0" smtClean="0">
                <a:latin typeface="Times"/>
                <a:cs typeface="Times"/>
              </a:rPr>
              <a:t>USA</a:t>
            </a:r>
            <a:endParaRPr lang="en-US" sz="900" b="0" baseline="0" dirty="0">
              <a:latin typeface="Times"/>
              <a:cs typeface="Times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723115" y="764185"/>
            <a:ext cx="2647508" cy="5690370"/>
          </a:xfrm>
          <a:prstGeom prst="rect">
            <a:avLst/>
          </a:prstGeom>
        </p:spPr>
        <p:txBody>
          <a:bodyPr>
            <a:noAutofit/>
          </a:bodyPr>
          <a:lstStyle>
            <a:lvl1pPr marL="347472" marR="0" indent="-347472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Pct val="87000"/>
              <a:buFont typeface="Wingdings" charset="2"/>
              <a:buChar char="q"/>
              <a:tabLst/>
              <a:defRPr sz="2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4944" marR="0" indent="-265176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Tx/>
              <a:buSzPct val="125000"/>
              <a:buFont typeface="Arial"/>
              <a:buChar char="•"/>
              <a:tabLst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50976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rgbClr val="0193C7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spcAft>
                <a:spcPts val="0"/>
              </a:spcAft>
              <a:buFont typeface="Wingdings" charset="2"/>
              <a:buNone/>
            </a:pPr>
            <a:r>
              <a:rPr lang="en-US" sz="900" dirty="0" smtClean="0">
                <a:solidFill>
                  <a:srgbClr val="0F0D65"/>
                </a:solidFill>
                <a:latin typeface="Times"/>
                <a:cs typeface="Times"/>
              </a:rPr>
              <a:t>Argonne National Lab, USA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Font typeface="Wingdings" charset="2"/>
              <a:buNone/>
            </a:pPr>
            <a:r>
              <a:rPr lang="en-US" sz="900" dirty="0" smtClean="0">
                <a:solidFill>
                  <a:srgbClr val="0F0D65"/>
                </a:solidFill>
                <a:latin typeface="Times"/>
                <a:cs typeface="Times"/>
              </a:rPr>
              <a:t>University of Bern, Switzerland</a:t>
            </a:r>
            <a:endParaRPr lang="en-US" sz="900" dirty="0">
              <a:solidFill>
                <a:srgbClr val="0F0D65"/>
              </a:solidFill>
              <a:latin typeface="Times"/>
              <a:cs typeface="Times"/>
            </a:endParaRPr>
          </a:p>
          <a:p>
            <a:pPr marL="0" indent="0">
              <a:lnSpc>
                <a:spcPct val="60000"/>
              </a:lnSpc>
              <a:spcAft>
                <a:spcPts val="0"/>
              </a:spcAft>
              <a:buFont typeface="Wingdings" charset="2"/>
              <a:buNone/>
            </a:pPr>
            <a:r>
              <a:rPr lang="en-US" sz="900" dirty="0" smtClean="0">
                <a:solidFill>
                  <a:srgbClr val="0F0D65"/>
                </a:solidFill>
                <a:latin typeface="Times"/>
                <a:cs typeface="Times"/>
              </a:rPr>
              <a:t>Brookhaven National Lab, USA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Font typeface="Wingdings" charset="2"/>
              <a:buNone/>
            </a:pPr>
            <a:r>
              <a:rPr lang="en-US" sz="900" dirty="0" smtClean="0">
                <a:solidFill>
                  <a:srgbClr val="0F0D65"/>
                </a:solidFill>
                <a:latin typeface="Times"/>
                <a:cs typeface="Times"/>
              </a:rPr>
              <a:t>University of Cambridge, UK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Font typeface="Wingdings" charset="2"/>
              <a:buNone/>
            </a:pPr>
            <a:r>
              <a:rPr lang="en-US" sz="900" dirty="0" smtClean="0">
                <a:solidFill>
                  <a:srgbClr val="0F0D65"/>
                </a:solidFill>
                <a:latin typeface="Times"/>
                <a:cs typeface="Times"/>
              </a:rPr>
              <a:t>University of Campinas – UNICAMP, Brazil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Font typeface="Wingdings" charset="2"/>
              <a:buNone/>
            </a:pPr>
            <a:r>
              <a:rPr lang="en-US" sz="900" dirty="0" smtClean="0">
                <a:solidFill>
                  <a:srgbClr val="0F0D65"/>
                </a:solidFill>
                <a:latin typeface="Times"/>
                <a:cs typeface="Times"/>
              </a:rPr>
              <a:t>CERN, Switzerland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Font typeface="Wingdings" charset="2"/>
              <a:buNone/>
            </a:pPr>
            <a:r>
              <a:rPr lang="en-US" sz="900" dirty="0" smtClean="0">
                <a:solidFill>
                  <a:srgbClr val="0F0D65"/>
                </a:solidFill>
                <a:latin typeface="Times"/>
                <a:cs typeface="Times"/>
              </a:rPr>
              <a:t>University of Chicago, USA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Font typeface="Wingdings" charset="2"/>
              <a:buNone/>
            </a:pPr>
            <a:r>
              <a:rPr lang="en-US" sz="900" dirty="0" smtClean="0">
                <a:solidFill>
                  <a:srgbClr val="0F0D65"/>
                </a:solidFill>
                <a:latin typeface="Times"/>
                <a:cs typeface="Times"/>
              </a:rPr>
              <a:t>Columbia University, USA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Font typeface="Wingdings" charset="2"/>
              <a:buNone/>
            </a:pPr>
            <a:r>
              <a:rPr lang="en-US" sz="900" dirty="0" smtClean="0">
                <a:solidFill>
                  <a:srgbClr val="0F0D65"/>
                </a:solidFill>
                <a:latin typeface="Times"/>
                <a:cs typeface="Times"/>
              </a:rPr>
              <a:t>Federal University of ABC – UFABC, Brazil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Font typeface="Wingdings" charset="2"/>
              <a:buNone/>
            </a:pPr>
            <a:r>
              <a:rPr lang="en-US" sz="900" dirty="0" smtClean="0">
                <a:solidFill>
                  <a:srgbClr val="0F0D65"/>
                </a:solidFill>
                <a:latin typeface="Times"/>
                <a:cs typeface="Times"/>
              </a:rPr>
              <a:t>Federal University of Alfenas – UFAL, Brazil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Font typeface="Wingdings" charset="2"/>
              <a:buNone/>
            </a:pPr>
            <a:r>
              <a:rPr lang="en-US" sz="900" dirty="0" smtClean="0">
                <a:solidFill>
                  <a:srgbClr val="0F0D65"/>
                </a:solidFill>
                <a:latin typeface="Times"/>
                <a:cs typeface="Times"/>
              </a:rPr>
              <a:t>Fermi National Laboratory, USA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Font typeface="Wingdings" charset="2"/>
              <a:buNone/>
            </a:pPr>
            <a:r>
              <a:rPr lang="en-US" sz="900" dirty="0" smtClean="0">
                <a:solidFill>
                  <a:srgbClr val="0F0D65"/>
                </a:solidFill>
                <a:latin typeface="Times"/>
                <a:cs typeface="Times"/>
              </a:rPr>
              <a:t>Illinois Institute of Technology, USA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Font typeface="Wingdings" charset="2"/>
              <a:buNone/>
            </a:pPr>
            <a:r>
              <a:rPr lang="en-US" sz="900" dirty="0" smtClean="0">
                <a:solidFill>
                  <a:srgbClr val="0F0D65"/>
                </a:solidFill>
                <a:latin typeface="Times"/>
                <a:cs typeface="Times"/>
              </a:rPr>
              <a:t>Indiana University, USA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Font typeface="Wingdings" charset="2"/>
              <a:buNone/>
            </a:pPr>
            <a:r>
              <a:rPr lang="en-US" sz="900" dirty="0" smtClean="0">
                <a:solidFill>
                  <a:srgbClr val="0F0D65"/>
                </a:solidFill>
                <a:latin typeface="Times"/>
                <a:cs typeface="Times"/>
              </a:rPr>
              <a:t>Kansas State University, USA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Font typeface="Wingdings" charset="2"/>
              <a:buNone/>
            </a:pPr>
            <a:r>
              <a:rPr lang="en-US" sz="900" dirty="0" smtClean="0">
                <a:solidFill>
                  <a:srgbClr val="0F0D65"/>
                </a:solidFill>
                <a:latin typeface="Times"/>
                <a:cs typeface="Times"/>
              </a:rPr>
              <a:t>Lancaster University, UK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None/>
            </a:pPr>
            <a:r>
              <a:rPr lang="en-US" sz="900" dirty="0">
                <a:solidFill>
                  <a:srgbClr val="0F0D65"/>
                </a:solidFill>
                <a:latin typeface="Times"/>
                <a:cs typeface="Times"/>
              </a:rPr>
              <a:t>University of Liverpool, UK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None/>
            </a:pPr>
            <a:r>
              <a:rPr lang="en-US" sz="900" dirty="0">
                <a:solidFill>
                  <a:srgbClr val="0F0D65"/>
                </a:solidFill>
                <a:latin typeface="Times"/>
                <a:cs typeface="Times"/>
              </a:rPr>
              <a:t>Los Alamos National Lab, USA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None/>
            </a:pPr>
            <a:r>
              <a:rPr lang="en-US" sz="900" dirty="0">
                <a:solidFill>
                  <a:srgbClr val="0F0D65"/>
                </a:solidFill>
                <a:latin typeface="Times"/>
                <a:cs typeface="Times"/>
              </a:rPr>
              <a:t>University of Manchester, UK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None/>
            </a:pPr>
            <a:r>
              <a:rPr lang="en-US" sz="900" dirty="0">
                <a:solidFill>
                  <a:srgbClr val="0F0D65"/>
                </a:solidFill>
                <a:latin typeface="Times"/>
                <a:cs typeface="Times"/>
              </a:rPr>
              <a:t>University of Michigan, USA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None/>
            </a:pPr>
            <a:r>
              <a:rPr lang="en-US" sz="900" dirty="0">
                <a:solidFill>
                  <a:srgbClr val="0F0D65"/>
                </a:solidFill>
                <a:latin typeface="Times"/>
                <a:cs typeface="Times"/>
              </a:rPr>
              <a:t>MIT, USA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None/>
            </a:pPr>
            <a:r>
              <a:rPr lang="en-US" sz="900" dirty="0">
                <a:solidFill>
                  <a:srgbClr val="0F0D65"/>
                </a:solidFill>
                <a:latin typeface="Times"/>
                <a:cs typeface="Times"/>
              </a:rPr>
              <a:t>University of Oxford, UKS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None/>
            </a:pPr>
            <a:r>
              <a:rPr lang="en-US" sz="900" dirty="0">
                <a:solidFill>
                  <a:srgbClr val="0F0D65"/>
                </a:solidFill>
                <a:latin typeface="Times"/>
                <a:cs typeface="Times"/>
              </a:rPr>
              <a:t>Pacific Northwest National Lab, USA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None/>
            </a:pPr>
            <a:r>
              <a:rPr lang="en-US" sz="900" dirty="0">
                <a:solidFill>
                  <a:srgbClr val="0F0D65"/>
                </a:solidFill>
                <a:latin typeface="Times"/>
                <a:cs typeface="Times"/>
              </a:rPr>
              <a:t>University of Pennsylvania, USA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None/>
            </a:pPr>
            <a:r>
              <a:rPr lang="en-US" sz="900" dirty="0">
                <a:solidFill>
                  <a:srgbClr val="0F0D65"/>
                </a:solidFill>
                <a:latin typeface="Times"/>
                <a:cs typeface="Times"/>
              </a:rPr>
              <a:t>University of Puerto Rico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None/>
            </a:pPr>
            <a:r>
              <a:rPr lang="en-US" sz="900" dirty="0">
                <a:solidFill>
                  <a:srgbClr val="0F0D65"/>
                </a:solidFill>
                <a:latin typeface="Times"/>
                <a:cs typeface="Times"/>
              </a:rPr>
              <a:t>University of Sheffield, UK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None/>
            </a:pPr>
            <a:r>
              <a:rPr lang="en-US" sz="900" dirty="0">
                <a:solidFill>
                  <a:srgbClr val="0F0D65"/>
                </a:solidFill>
                <a:latin typeface="Times"/>
                <a:cs typeface="Times"/>
              </a:rPr>
              <a:t>Syracuse University, USA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None/>
            </a:pPr>
            <a:r>
              <a:rPr lang="en-US" sz="900" dirty="0">
                <a:solidFill>
                  <a:srgbClr val="0F0D65"/>
                </a:solidFill>
                <a:latin typeface="Times"/>
                <a:cs typeface="Times"/>
              </a:rPr>
              <a:t>University of Texas, Arlington, USA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None/>
            </a:pPr>
            <a:r>
              <a:rPr lang="en-US" sz="900" dirty="0">
                <a:solidFill>
                  <a:srgbClr val="0F0D65"/>
                </a:solidFill>
                <a:latin typeface="Times"/>
                <a:cs typeface="Times"/>
              </a:rPr>
              <a:t>University College London, UK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None/>
            </a:pPr>
            <a:r>
              <a:rPr lang="en-US" sz="900" dirty="0">
                <a:solidFill>
                  <a:srgbClr val="0F0D65"/>
                </a:solidFill>
                <a:latin typeface="Times"/>
                <a:cs typeface="Times"/>
              </a:rPr>
              <a:t>Virginia Tech, USA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None/>
            </a:pPr>
            <a:r>
              <a:rPr lang="en-US" sz="900" dirty="0">
                <a:solidFill>
                  <a:srgbClr val="0F0D65"/>
                </a:solidFill>
                <a:latin typeface="Times"/>
                <a:cs typeface="Times"/>
              </a:rPr>
              <a:t>Yale University, USA</a:t>
            </a:r>
          </a:p>
          <a:p>
            <a:pPr marL="0" indent="0">
              <a:lnSpc>
                <a:spcPct val="60000"/>
              </a:lnSpc>
              <a:spcAft>
                <a:spcPts val="0"/>
              </a:spcAft>
              <a:buFont typeface="Wingdings" charset="2"/>
              <a:buNone/>
            </a:pPr>
            <a:endParaRPr lang="en-US" sz="900" dirty="0" smtClean="0">
              <a:solidFill>
                <a:srgbClr val="0F0D65"/>
              </a:solidFill>
              <a:latin typeface="Times"/>
              <a:cs typeface="Times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832411" y="727158"/>
            <a:ext cx="2235496" cy="500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University of Bern, Switzerland</a:t>
            </a: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Brookhaven National Lab, USA</a:t>
            </a: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University </a:t>
            </a:r>
            <a:r>
              <a:rPr lang="en-US" sz="900" dirty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of </a:t>
            </a: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Cambridge, UK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University </a:t>
            </a:r>
            <a:r>
              <a:rPr lang="en-US" sz="900" dirty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of </a:t>
            </a: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Chicago, USA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University </a:t>
            </a:r>
            <a:r>
              <a:rPr lang="en-US" sz="900" dirty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of </a:t>
            </a: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Cincinnati, USA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Columbia University, USA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Fermi National Lab, USA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Illinois Institute of Technology, USA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Kansas </a:t>
            </a:r>
            <a:r>
              <a:rPr lang="en-US" sz="900" dirty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State </a:t>
            </a: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University, USA</a:t>
            </a: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Lancaster University, UK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Los Alamos</a:t>
            </a:r>
            <a:r>
              <a:rPr lang="en-US" sz="900" dirty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 </a:t>
            </a: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National Lab, USA</a:t>
            </a: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University of Manchester, UK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MIT, USA</a:t>
            </a: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University of Michigan, USA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New </a:t>
            </a:r>
            <a:r>
              <a:rPr lang="en-US" sz="900" dirty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Mexico State </a:t>
            </a: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University, USA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Oregon State University, USA</a:t>
            </a: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Otterbein University, USA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University </a:t>
            </a:r>
            <a:r>
              <a:rPr lang="en-US" sz="900" dirty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of </a:t>
            </a: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Oxford, USA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University </a:t>
            </a:r>
            <a:r>
              <a:rPr lang="en-US" sz="900" dirty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of </a:t>
            </a: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Pittsburgh, USA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Pacific Northwest National Laboratory, USA</a:t>
            </a: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Princeton University, USA</a:t>
            </a:r>
          </a:p>
          <a:p>
            <a:pPr>
              <a:spcAft>
                <a:spcPts val="300"/>
              </a:spcAft>
            </a:pPr>
            <a:r>
              <a:rPr lang="en-US" sz="900" dirty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Saint Mary’s University of </a:t>
            </a: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Minnesota, USA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SLAC, USA</a:t>
            </a:r>
          </a:p>
          <a:p>
            <a:pPr>
              <a:spcAft>
                <a:spcPts val="300"/>
              </a:spcAft>
            </a:pPr>
            <a:r>
              <a:rPr lang="en-US" sz="900" dirty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Syracuse </a:t>
            </a: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University, USA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University of Texas at Arlington, USA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Tubitak Space Tech. Research Inst., Turkey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Virginia Tech, USA</a:t>
            </a:r>
          </a:p>
          <a:p>
            <a:pPr>
              <a:spcAft>
                <a:spcPts val="300"/>
              </a:spcAft>
            </a:pPr>
            <a:r>
              <a:rPr lang="en-US" sz="900" dirty="0" smtClean="0">
                <a:solidFill>
                  <a:srgbClr val="0F0D65"/>
                </a:solidFill>
                <a:latin typeface="Times" pitchFamily="-101" charset="0"/>
                <a:ea typeface="Times" pitchFamily="-101" charset="0"/>
                <a:cs typeface="Times" pitchFamily="-101" charset="0"/>
              </a:rPr>
              <a:t>Yale University, USA</a:t>
            </a:r>
            <a:endParaRPr lang="en-US" sz="900" dirty="0">
              <a:solidFill>
                <a:srgbClr val="0F0D65"/>
              </a:solidFill>
              <a:latin typeface="Times" pitchFamily="-101" charset="0"/>
              <a:ea typeface="Times" pitchFamily="-101" charset="0"/>
              <a:cs typeface="Times" pitchFamily="-101" charset="0"/>
            </a:endParaRPr>
          </a:p>
        </p:txBody>
      </p:sp>
      <p:pic>
        <p:nvPicPr>
          <p:cNvPr id="11" name="Picture 10" descr="SBND-colo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901" y="5613865"/>
            <a:ext cx="772288" cy="7722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90" y="5560503"/>
            <a:ext cx="559936" cy="79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3813" y="5758923"/>
            <a:ext cx="1484191" cy="5482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21223" y="5736202"/>
            <a:ext cx="1789629" cy="60016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/>
              <a:t>SBN Program has continued to grow: now </a:t>
            </a:r>
            <a:r>
              <a:rPr lang="en-US" sz="1100" b="1" i="1" dirty="0" smtClean="0"/>
              <a:t>27 US </a:t>
            </a:r>
            <a:r>
              <a:rPr lang="en-US" sz="1100" i="1" dirty="0" smtClean="0"/>
              <a:t>and </a:t>
            </a:r>
          </a:p>
          <a:p>
            <a:pPr algn="ctr"/>
            <a:r>
              <a:rPr lang="en-US" sz="1100" b="1" i="1" dirty="0" smtClean="0"/>
              <a:t>26 non-US </a:t>
            </a:r>
            <a:r>
              <a:rPr lang="en-US" sz="1100" i="1" dirty="0" smtClean="0"/>
              <a:t>institutions</a:t>
            </a:r>
            <a:endParaRPr lang="en-US" sz="11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124" y="711228"/>
            <a:ext cx="3451519" cy="60016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/>
              <a:t>Proposal submitted </a:t>
            </a:r>
            <a:r>
              <a:rPr lang="en-US" sz="1100" i="1" dirty="0"/>
              <a:t>jointly by </a:t>
            </a:r>
            <a:r>
              <a:rPr lang="en-US" sz="1100" i="1" dirty="0" smtClean="0"/>
              <a:t>ICARUS-WA104, MicroBooNE and LAr1</a:t>
            </a:r>
            <a:r>
              <a:rPr lang="en-US" sz="1100" i="1" dirty="0"/>
              <a:t>-</a:t>
            </a:r>
            <a:r>
              <a:rPr lang="en-US" sz="1100" i="1" dirty="0" smtClean="0"/>
              <a:t>ND</a:t>
            </a:r>
            <a:r>
              <a:rPr lang="en-US" sz="1100" i="1" dirty="0"/>
              <a:t> </a:t>
            </a:r>
            <a:r>
              <a:rPr lang="en-US" sz="1100" i="1" dirty="0" smtClean="0"/>
              <a:t>(now SBND) Collaborations</a:t>
            </a:r>
          </a:p>
          <a:p>
            <a:pPr algn="ctr"/>
            <a:r>
              <a:rPr lang="en-US" sz="1100" i="1" dirty="0" smtClean="0"/>
              <a:t>218 authors from 22 US and 23 non-US institutions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53092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2" y="715248"/>
            <a:ext cx="9047583" cy="561294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At the January 2014 meeting of the Fermilab Physics Advisory Committee (PAC), two new proposals were put forward:</a:t>
            </a:r>
          </a:p>
          <a:p>
            <a:r>
              <a:rPr lang="en-US" b="1" dirty="0" smtClean="0"/>
              <a:t>P-1052: ICARUS@FNAL</a:t>
            </a:r>
          </a:p>
          <a:p>
            <a:pPr lvl="1"/>
            <a:r>
              <a:rPr lang="en-US" dirty="0" smtClean="0"/>
              <a:t>Proposal to relocate the existing ICARUS-T600 LArTPC detector to the BNB and to construct a new one-fourth scale detector based on the same design to serve as a near detector for oscillation searches</a:t>
            </a:r>
          </a:p>
          <a:p>
            <a:r>
              <a:rPr lang="en-US" b="1" dirty="0" smtClean="0"/>
              <a:t>P-1053: LAr1-ND</a:t>
            </a:r>
          </a:p>
          <a:p>
            <a:pPr lvl="1">
              <a:spcAft>
                <a:spcPts val="8400"/>
              </a:spcAft>
            </a:pPr>
            <a:r>
              <a:rPr lang="en-US" dirty="0" smtClean="0"/>
              <a:t>Realizing the physics program enabled in a first phase with a near detector in combination with MicroBooNE, LAr1-ND was proposed as the next phase </a:t>
            </a:r>
            <a:r>
              <a:rPr lang="en-US" dirty="0"/>
              <a:t>in the BNB program (to possibly be followed by 1kton scale far </a:t>
            </a:r>
            <a:r>
              <a:rPr lang="en-US" dirty="0" smtClean="0"/>
              <a:t>detector later, LAr1).</a:t>
            </a:r>
          </a:p>
          <a:p>
            <a:r>
              <a:rPr lang="en-US" dirty="0"/>
              <a:t>Soon after, proponents of 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LAr1-ND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ICARUS</a:t>
            </a:r>
            <a:r>
              <a:rPr lang="en-US" dirty="0" smtClean="0"/>
              <a:t> proposals, members of the </a:t>
            </a:r>
            <a:r>
              <a:rPr lang="en-US" dirty="0" smtClean="0">
                <a:solidFill>
                  <a:srgbClr val="FF0000"/>
                </a:solidFill>
              </a:rPr>
              <a:t>MicroBooNE</a:t>
            </a:r>
            <a:r>
              <a:rPr lang="en-US" dirty="0" smtClean="0"/>
              <a:t> collaboration, as well as representatives from </a:t>
            </a:r>
            <a:r>
              <a:rPr lang="en-US" dirty="0" smtClean="0">
                <a:solidFill>
                  <a:srgbClr val="FF0000"/>
                </a:solidFill>
              </a:rPr>
              <a:t>Fermilab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INFN</a:t>
            </a:r>
            <a:r>
              <a:rPr lang="en-US" dirty="0" smtClean="0"/>
              <a:t>, and </a:t>
            </a:r>
            <a:r>
              <a:rPr lang="en-US" dirty="0" smtClean="0">
                <a:solidFill>
                  <a:srgbClr val="FF0000"/>
                </a:solidFill>
              </a:rPr>
              <a:t>CERN</a:t>
            </a:r>
            <a:r>
              <a:rPr lang="en-US" dirty="0" smtClean="0"/>
              <a:t> started working together to develop a plan for a coherent SBN physics program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SBN Program, A Brief History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8828" y="4046937"/>
            <a:ext cx="8541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“The PAC encourages the [groups] to formulate a common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Short-Baseline Neutrino Experimental program for FNAL.”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 Particle Physics Prioritization Report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98"/>
          <a:stretch/>
        </p:blipFill>
        <p:spPr>
          <a:xfrm>
            <a:off x="7109752" y="694851"/>
            <a:ext cx="1902190" cy="2601444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216351" y="3187741"/>
            <a:ext cx="1718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P5 Report, May 2014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84" y="1316961"/>
            <a:ext cx="6510072" cy="15002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52" y="3744240"/>
            <a:ext cx="7471785" cy="254859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303115" y="1784212"/>
            <a:ext cx="2348805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57593" y="4196695"/>
            <a:ext cx="2473822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45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SBN Proposal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715964"/>
            <a:ext cx="9040813" cy="1226566"/>
          </a:xfrm>
        </p:spPr>
        <p:txBody>
          <a:bodyPr>
            <a:normAutofit fontScale="92500"/>
          </a:bodyPr>
          <a:lstStyle/>
          <a:p>
            <a:r>
              <a:rPr lang="en-US" dirty="0"/>
              <a:t>C</a:t>
            </a:r>
            <a:r>
              <a:rPr lang="en-US" dirty="0" smtClean="0"/>
              <a:t>oordinated </a:t>
            </a:r>
            <a:r>
              <a:rPr lang="en-US" dirty="0"/>
              <a:t>effort </a:t>
            </a:r>
            <a:r>
              <a:rPr lang="en-US" dirty="0" smtClean="0"/>
              <a:t>between three collaborations took </a:t>
            </a:r>
            <a:r>
              <a:rPr lang="en-US" dirty="0"/>
              <a:t>more than nine </a:t>
            </a:r>
            <a:r>
              <a:rPr lang="en-US" dirty="0" smtClean="0"/>
              <a:t>months.  Resulting </a:t>
            </a:r>
            <a:r>
              <a:rPr lang="en-US" dirty="0"/>
              <a:t>scientific proposal and conceptual design report was submitted to the </a:t>
            </a:r>
            <a:r>
              <a:rPr lang="en-US" dirty="0" smtClean="0"/>
              <a:t>Fermilab PAC </a:t>
            </a:r>
            <a:r>
              <a:rPr lang="en-US" dirty="0"/>
              <a:t>in January </a:t>
            </a:r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151" y="1892720"/>
            <a:ext cx="5661003" cy="13199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715" y="4058739"/>
            <a:ext cx="457804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Part I:   SBN Physics Program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Part II:  Near Detector Conceptual Design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Part III: T600 Design and Refurbishing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Part IV: Infrastructure and Civil Construction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Part V:  Booster Neutrino Beam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Part VI: Coordination and Schedule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38629" y="4097932"/>
            <a:ext cx="2821980" cy="1200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218 authors from </a:t>
            </a:r>
          </a:p>
          <a:p>
            <a:pPr algn="ctr"/>
            <a:r>
              <a:rPr lang="en-US" sz="2400" dirty="0" smtClean="0"/>
              <a:t>22 US and 23 non-US institutions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838044" y="5384458"/>
            <a:ext cx="2646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Collaborations have continued to grow through 2015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685305" y="3117723"/>
            <a:ext cx="5678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Submitted jointly by ICARUS, MicroBooNE and SBND (LAr1-ND)</a:t>
            </a:r>
          </a:p>
          <a:p>
            <a:pPr algn="ctr"/>
            <a:r>
              <a:rPr lang="en-US" sz="1400" dirty="0">
                <a:hlinkClick r:id="rId3"/>
              </a:rPr>
              <a:t>http://arxiv.org/abs/</a:t>
            </a:r>
            <a:r>
              <a:rPr lang="en-US" sz="1400" dirty="0" smtClean="0">
                <a:hlinkClick r:id="rId3"/>
              </a:rPr>
              <a:t>1503.01520</a:t>
            </a:r>
            <a:r>
              <a:rPr lang="en-US" sz="1400" dirty="0" smtClean="0"/>
              <a:t> </a:t>
            </a:r>
            <a:endParaRPr lang="en-US" sz="1600"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05698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osc_prob_numu_nue_zoo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964" y="652168"/>
            <a:ext cx="4410204" cy="294013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85899" y="3842495"/>
            <a:ext cx="4842662" cy="2410465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Always </a:t>
            </a:r>
            <a:r>
              <a:rPr lang="en-US" sz="1800" b="1" u="sng" dirty="0" smtClean="0"/>
              <a:t>small rates</a:t>
            </a:r>
            <a:r>
              <a:rPr lang="en-US" sz="1800" dirty="0" smtClean="0"/>
              <a:t> (occupational hazard)</a:t>
            </a:r>
          </a:p>
          <a:p>
            <a:r>
              <a:rPr lang="en-US" sz="1800" dirty="0" smtClean="0"/>
              <a:t>Detect muons </a:t>
            </a:r>
            <a:r>
              <a:rPr lang="en-US" sz="1800" dirty="0" smtClean="0">
                <a:sym typeface="Wingdings"/>
              </a:rPr>
              <a:t></a:t>
            </a:r>
            <a:r>
              <a:rPr lang="en-US" sz="1800" dirty="0" smtClean="0"/>
              <a:t> </a:t>
            </a:r>
            <a:r>
              <a:rPr lang="en-US" sz="1800" b="1" u="sng" dirty="0" smtClean="0"/>
              <a:t>detect electrons</a:t>
            </a:r>
            <a:r>
              <a:rPr lang="en-US" sz="1800" b="1" dirty="0" smtClean="0"/>
              <a:t> </a:t>
            </a:r>
            <a:r>
              <a:rPr lang="en-US" sz="1800" dirty="0" smtClean="0"/>
              <a:t>(at GeV energy scales)</a:t>
            </a:r>
            <a:endParaRPr lang="en-US" sz="1800" b="1" u="sng" dirty="0" smtClean="0"/>
          </a:p>
          <a:p>
            <a:r>
              <a:rPr lang="en-US" sz="1800" dirty="0" smtClean="0"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 disappearance probability is “clean” </a:t>
            </a:r>
            <a:r>
              <a:rPr lang="en-US" sz="1800" dirty="0" smtClean="0">
                <a:sym typeface="Wingdings"/>
              </a:rPr>
              <a:t>        </a:t>
            </a:r>
            <a:r>
              <a:rPr lang="en-US" sz="1800" dirty="0" smtClean="0"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appearance </a:t>
            </a:r>
            <a:r>
              <a:rPr lang="en-US" sz="1800" b="1" u="sng" dirty="0" smtClean="0"/>
              <a:t>involves atmospheric and solar terms, </a:t>
            </a:r>
            <a:r>
              <a:rPr lang="en-US" sz="1800" b="1" u="sng" dirty="0" smtClean="0">
                <a:latin typeface="Symbol" charset="2"/>
                <a:cs typeface="Symbol" charset="2"/>
              </a:rPr>
              <a:t>d</a:t>
            </a:r>
            <a:r>
              <a:rPr lang="en-US" sz="1800" b="1" u="sng" dirty="0" smtClean="0"/>
              <a:t>-CP, and matter effects</a:t>
            </a:r>
          </a:p>
          <a:p>
            <a:r>
              <a:rPr lang="en-US" sz="1800" dirty="0" smtClean="0"/>
              <a:t>Neutrinos </a:t>
            </a:r>
            <a:r>
              <a:rPr lang="en-US" sz="1800" dirty="0" smtClean="0">
                <a:sym typeface="Wingdings"/>
              </a:rPr>
              <a:t> </a:t>
            </a:r>
            <a:r>
              <a:rPr lang="en-US" sz="1800" b="1" u="sng" dirty="0">
                <a:sym typeface="Wingdings"/>
              </a:rPr>
              <a:t>n</a:t>
            </a:r>
            <a:r>
              <a:rPr lang="en-US" sz="1800" b="1" u="sng" dirty="0" smtClean="0"/>
              <a:t>eutrinos AND antineutrinos</a:t>
            </a:r>
            <a:r>
              <a:rPr lang="en-US" sz="1800" dirty="0" smtClean="0"/>
              <a:t>  for CP violation</a:t>
            </a:r>
            <a:endParaRPr lang="en-US" sz="1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Challenge Ahead in 3-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Mixing</a:t>
            </a:r>
            <a:endParaRPr lang="en-US" dirty="0"/>
          </a:p>
        </p:txBody>
      </p:sp>
      <p:pic>
        <p:nvPicPr>
          <p:cNvPr id="8" name="Picture 7" descr="osc_prob_numu_nutau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4" y="758260"/>
            <a:ext cx="4325955" cy="2832100"/>
          </a:xfrm>
          <a:prstGeom prst="rect">
            <a:avLst/>
          </a:prstGeom>
        </p:spPr>
      </p:pic>
      <p:grpSp>
        <p:nvGrpSpPr>
          <p:cNvPr id="9" name="Group 22"/>
          <p:cNvGrpSpPr/>
          <p:nvPr/>
        </p:nvGrpSpPr>
        <p:grpSpPr>
          <a:xfrm>
            <a:off x="268072" y="3866409"/>
            <a:ext cx="3750439" cy="2362199"/>
            <a:chOff x="4707761" y="3962401"/>
            <a:chExt cx="3750439" cy="2362199"/>
          </a:xfrm>
        </p:grpSpPr>
        <p:sp>
          <p:nvSpPr>
            <p:cNvPr id="10" name="Curved Down Arrow 9"/>
            <p:cNvSpPr/>
            <p:nvPr/>
          </p:nvSpPr>
          <p:spPr>
            <a:xfrm>
              <a:off x="5296288" y="4587107"/>
              <a:ext cx="1143000" cy="289693"/>
            </a:xfrm>
            <a:prstGeom prst="curvedDownArrow">
              <a:avLst/>
            </a:prstGeom>
            <a:solidFill>
              <a:srgbClr val="FF0000"/>
            </a:solidFill>
            <a:ln w="31750">
              <a:solidFill>
                <a:srgbClr val="FF0000"/>
              </a:solidFill>
            </a:ln>
            <a:scene3d>
              <a:camera prst="orthographicFront">
                <a:rot lat="0" lon="10799977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1" name="Picture 10" descr="NP_mass_hierarchy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20537" y="6005155"/>
              <a:ext cx="3637663" cy="319445"/>
            </a:xfrm>
            <a:prstGeom prst="rect">
              <a:avLst/>
            </a:prstGeom>
          </p:spPr>
        </p:pic>
        <p:pic>
          <p:nvPicPr>
            <p:cNvPr id="12" name="Picture 8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737" y="5029200"/>
              <a:ext cx="2990351" cy="76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" name="Curved Down Arrow 12"/>
            <p:cNvSpPr/>
            <p:nvPr/>
          </p:nvSpPr>
          <p:spPr>
            <a:xfrm>
              <a:off x="6363088" y="3962401"/>
              <a:ext cx="1333112" cy="914400"/>
            </a:xfrm>
            <a:prstGeom prst="curvedDownArrow">
              <a:avLst>
                <a:gd name="adj1" fmla="val 42873"/>
                <a:gd name="adj2" fmla="val 72895"/>
                <a:gd name="adj3" fmla="val 26513"/>
              </a:avLst>
            </a:prstGeom>
            <a:solidFill>
              <a:srgbClr val="0000FF"/>
            </a:solidFill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07761" y="6005155"/>
              <a:ext cx="228600" cy="243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891784" y="5029200"/>
              <a:ext cx="990600" cy="762000"/>
            </a:xfrm>
            <a:prstGeom prst="rect">
              <a:avLst/>
            </a:prstGeom>
            <a:solidFill>
              <a:srgbClr val="0000FF">
                <a:alpha val="22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76800" y="5029200"/>
              <a:ext cx="932688" cy="762000"/>
            </a:xfrm>
            <a:prstGeom prst="rect">
              <a:avLst/>
            </a:prstGeom>
            <a:solidFill>
              <a:srgbClr val="660066">
                <a:alpha val="33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725539"/>
              </p:ext>
            </p:extLst>
          </p:nvPr>
        </p:nvGraphicFramePr>
        <p:xfrm>
          <a:off x="1116924" y="3866409"/>
          <a:ext cx="539387" cy="503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21" name="Equation" r:id="rId7" imgW="190500" imgH="177800" progId="Equation.3">
                  <p:embed/>
                </p:oleObj>
              </mc:Choice>
              <mc:Fallback>
                <p:oleObj name="Equation" r:id="rId7" imgW="1905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924" y="3866409"/>
                        <a:ext cx="539387" cy="5034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692157" y="3164385"/>
            <a:ext cx="3304299" cy="12039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990437" y="1352640"/>
            <a:ext cx="1378296" cy="1829803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74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Three Detectors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0" t="3929"/>
          <a:stretch/>
        </p:blipFill>
        <p:spPr>
          <a:xfrm>
            <a:off x="109910" y="805926"/>
            <a:ext cx="8973029" cy="42373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31151" y="1709539"/>
            <a:ext cx="2234858" cy="72652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57881" y="1636273"/>
            <a:ext cx="1893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Full SBN Program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SBND + T600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SBND + MicroBooNE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7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Cosmics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5927" y="4212793"/>
            <a:ext cx="1477694" cy="4884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9293" y="4127316"/>
            <a:ext cx="1466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Full SBN Program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SBND + T600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SBND + MicroBooNE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7"/>
          <a:stretch/>
        </p:blipFill>
        <p:spPr>
          <a:xfrm>
            <a:off x="48850" y="689739"/>
            <a:ext cx="9070545" cy="428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5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6049" y="2857614"/>
            <a:ext cx="2246023" cy="1839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6" t="4051"/>
          <a:stretch/>
        </p:blipFill>
        <p:spPr>
          <a:xfrm>
            <a:off x="4149735" y="716260"/>
            <a:ext cx="2748570" cy="2739507"/>
          </a:xfrm>
          <a:prstGeom prst="rect">
            <a:avLst/>
          </a:prstGeom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2" t="2702"/>
          <a:stretch/>
        </p:blipFill>
        <p:spPr bwMode="auto">
          <a:xfrm>
            <a:off x="29532" y="679340"/>
            <a:ext cx="3891302" cy="278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Really Beautiful Experimental History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45528" y="706212"/>
            <a:ext cx="967285" cy="769441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Reactor neutrinos at long-baseline in KamLAND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303" y="712403"/>
            <a:ext cx="2191408" cy="1902288"/>
          </a:xfrm>
          <a:prstGeom prst="roundRect">
            <a:avLst/>
          </a:prstGeom>
          <a:ln>
            <a:solidFill>
              <a:srgbClr val="0F0D65"/>
            </a:solidFill>
          </a:ln>
        </p:spPr>
      </p:pic>
      <p:pic>
        <p:nvPicPr>
          <p:cNvPr id="26" name="Picture 25" descr="minos_spectrum_fd_zoo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05" y="4186795"/>
            <a:ext cx="3020611" cy="228086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2861" y="3679344"/>
            <a:ext cx="873960" cy="600164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Accelerator neutrinos at MINOS</a:t>
            </a:r>
            <a:endParaRPr lang="en-US" sz="11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957" y="3606547"/>
            <a:ext cx="2162997" cy="2470580"/>
          </a:xfrm>
          <a:prstGeom prst="round2DiagRect">
            <a:avLst>
              <a:gd name="adj1" fmla="val 0"/>
              <a:gd name="adj2" fmla="val 15161"/>
            </a:avLst>
          </a:prstGeom>
          <a:ln>
            <a:solidFill>
              <a:srgbClr val="0F0D65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7533" y="4777525"/>
            <a:ext cx="2497939" cy="168087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146557" y="4585538"/>
            <a:ext cx="620245" cy="177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200303" y="4304327"/>
            <a:ext cx="832318" cy="430887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…and now at NOvA</a:t>
            </a:r>
            <a:endParaRPr lang="en-US" sz="1100" dirty="0"/>
          </a:p>
        </p:txBody>
      </p:sp>
      <p:sp>
        <p:nvSpPr>
          <p:cNvPr id="31" name="TextBox 30"/>
          <p:cNvSpPr txBox="1"/>
          <p:nvPr/>
        </p:nvSpPr>
        <p:spPr>
          <a:xfrm>
            <a:off x="6053192" y="3751675"/>
            <a:ext cx="783293" cy="261610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…and T2K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5933971" y="710928"/>
            <a:ext cx="1250534" cy="769441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…and at</a:t>
            </a:r>
          </a:p>
          <a:p>
            <a:pPr algn="ctr"/>
            <a:r>
              <a:rPr lang="en-US" sz="1100" dirty="0" smtClean="0"/>
              <a:t>short-baseline in Daya Bay, Reno, and Double Chooz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2625531" y="2646620"/>
            <a:ext cx="144223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/>
              <a:t>e</a:t>
            </a:r>
            <a:r>
              <a:rPr lang="en-US" sz="1400" dirty="0" smtClean="0"/>
              <a:t> disappearance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347763" y="3994267"/>
            <a:ext cx="14798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 disappearance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7631539" y="5982226"/>
            <a:ext cx="14798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 disappearance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7839270" y="4722242"/>
            <a:ext cx="110128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latin typeface="Symbol" charset="2"/>
                <a:cs typeface="Symbol" charset="2"/>
              </a:rPr>
              <a:t>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1400" baseline="-25000" dirty="0" smtClean="0">
                <a:sym typeface="Wingdings"/>
              </a:rPr>
              <a:t>e</a:t>
            </a:r>
            <a:r>
              <a:rPr lang="en-US" sz="1400" dirty="0" smtClean="0">
                <a:sym typeface="Wingdings"/>
              </a:rPr>
              <a:t> </a:t>
            </a:r>
          </a:p>
          <a:p>
            <a:r>
              <a:rPr lang="en-US" sz="1400" dirty="0" smtClean="0"/>
              <a:t>appearance!</a:t>
            </a:r>
            <a:endParaRPr lang="en-US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14719" y="3899257"/>
            <a:ext cx="364202" cy="276999"/>
            <a:chOff x="1646590" y="3548261"/>
            <a:chExt cx="364202" cy="276999"/>
          </a:xfrm>
        </p:grpSpPr>
        <p:sp>
          <p:nvSpPr>
            <p:cNvPr id="10" name="TextBox 9"/>
            <p:cNvSpPr txBox="1"/>
            <p:nvPr/>
          </p:nvSpPr>
          <p:spPr>
            <a:xfrm>
              <a:off x="1646590" y="3548261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/>
                <a:t>(        )</a:t>
              </a:r>
              <a:r>
                <a:rPr lang="en-US" sz="1200" dirty="0" smtClean="0"/>
                <a:t> </a:t>
              </a:r>
              <a:endParaRPr lang="en-US" sz="12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1769555" y="3738948"/>
              <a:ext cx="90304" cy="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7798193" y="4626017"/>
            <a:ext cx="364202" cy="276999"/>
            <a:chOff x="1646590" y="3548261"/>
            <a:chExt cx="364202" cy="276999"/>
          </a:xfrm>
        </p:grpSpPr>
        <p:sp>
          <p:nvSpPr>
            <p:cNvPr id="35" name="TextBox 34"/>
            <p:cNvSpPr txBox="1"/>
            <p:nvPr/>
          </p:nvSpPr>
          <p:spPr>
            <a:xfrm>
              <a:off x="1646590" y="3548261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/>
                <a:t>(        )</a:t>
              </a:r>
              <a:r>
                <a:rPr lang="en-US" sz="1200" dirty="0" smtClean="0"/>
                <a:t> </a:t>
              </a:r>
              <a:endParaRPr lang="en-US" sz="1200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1769555" y="3738948"/>
              <a:ext cx="90304" cy="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8225797" y="4626015"/>
            <a:ext cx="364202" cy="276999"/>
            <a:chOff x="1646590" y="3548261"/>
            <a:chExt cx="364202" cy="276999"/>
          </a:xfrm>
        </p:grpSpPr>
        <p:sp>
          <p:nvSpPr>
            <p:cNvPr id="38" name="TextBox 37"/>
            <p:cNvSpPr txBox="1"/>
            <p:nvPr/>
          </p:nvSpPr>
          <p:spPr>
            <a:xfrm>
              <a:off x="1646590" y="3548261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/>
                <a:t>(        )</a:t>
              </a:r>
              <a:r>
                <a:rPr lang="en-US" sz="1200" dirty="0" smtClean="0"/>
                <a:t> </a:t>
              </a:r>
              <a:endParaRPr lang="en-US" sz="1200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1769555" y="3738948"/>
              <a:ext cx="90304" cy="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7600348" y="5889604"/>
            <a:ext cx="364202" cy="276999"/>
            <a:chOff x="1646590" y="3548261"/>
            <a:chExt cx="364202" cy="276999"/>
          </a:xfrm>
        </p:grpSpPr>
        <p:sp>
          <p:nvSpPr>
            <p:cNvPr id="41" name="TextBox 40"/>
            <p:cNvSpPr txBox="1"/>
            <p:nvPr/>
          </p:nvSpPr>
          <p:spPr>
            <a:xfrm>
              <a:off x="1646590" y="3548261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 smtClean="0"/>
                <a:t>(        )</a:t>
              </a:r>
              <a:r>
                <a:rPr lang="en-US" sz="1200" dirty="0" smtClean="0"/>
                <a:t> </a:t>
              </a:r>
              <a:endParaRPr lang="en-US" sz="1200" dirty="0"/>
            </a:p>
          </p:txBody>
        </p:sp>
        <p:cxnSp>
          <p:nvCxnSpPr>
            <p:cNvPr id="42" name="Straight Connector 41"/>
            <p:cNvCxnSpPr/>
            <p:nvPr/>
          </p:nvCxnSpPr>
          <p:spPr>
            <a:xfrm flipV="1">
              <a:off x="1769555" y="3738948"/>
              <a:ext cx="90304" cy="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Connector 44"/>
          <p:cNvCxnSpPr/>
          <p:nvPr/>
        </p:nvCxnSpPr>
        <p:spPr>
          <a:xfrm flipV="1">
            <a:off x="2706957" y="2755394"/>
            <a:ext cx="90304" cy="0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48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Additional Beam Statistics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8" y="760928"/>
            <a:ext cx="9041253" cy="415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3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835" y="666688"/>
            <a:ext cx="3838610" cy="301441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2" y="715247"/>
            <a:ext cx="5397268" cy="57565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</a:t>
            </a:r>
            <a:r>
              <a:rPr lang="en-US" dirty="0" smtClean="0"/>
              <a:t>ar detector statistics are key to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appearance sensitivity </a:t>
            </a:r>
          </a:p>
          <a:p>
            <a:pPr lvl="1"/>
            <a:r>
              <a:rPr lang="en-US" dirty="0" smtClean="0"/>
              <a:t>(Detector mass)  x  (Neutrino flux)  x  (Time)</a:t>
            </a:r>
          </a:p>
          <a:p>
            <a:r>
              <a:rPr lang="en-US" dirty="0" smtClean="0"/>
              <a:t>Possible BNB upgrade paths:</a:t>
            </a:r>
          </a:p>
          <a:p>
            <a:pPr marL="886968" lvl="1" indent="-457200">
              <a:buFont typeface="+mj-lt"/>
              <a:buAutoNum type="arabicPeriod"/>
            </a:pPr>
            <a:r>
              <a:rPr lang="en-US" dirty="0" smtClean="0"/>
              <a:t>Increase focusing efficiency of target/horn system</a:t>
            </a:r>
          </a:p>
          <a:p>
            <a:pPr lvl="2"/>
            <a:r>
              <a:rPr lang="en-US" dirty="0" smtClean="0"/>
              <a:t>Optimize horn length, inner conductor,  and current</a:t>
            </a:r>
          </a:p>
          <a:p>
            <a:pPr marL="886968" lvl="1" indent="-457200">
              <a:buFont typeface="+mj-lt"/>
              <a:buAutoNum type="arabicPeriod"/>
            </a:pPr>
            <a:r>
              <a:rPr lang="en-US" dirty="0" smtClean="0"/>
              <a:t>Increase rate at which horn system is capable of running</a:t>
            </a:r>
          </a:p>
          <a:p>
            <a:pPr lvl="2"/>
            <a:r>
              <a:rPr lang="en-US" dirty="0" smtClean="0"/>
              <a:t>Booster can operate at 15 Hz, existing horn at 5 Hz (limited by mechanical integrity and power supply)</a:t>
            </a:r>
          </a:p>
          <a:p>
            <a:r>
              <a:rPr lang="en-US" dirty="0" smtClean="0"/>
              <a:t>Detailed study carried out by design team at FNAL; conclusion: gains up to ~</a:t>
            </a:r>
            <a:r>
              <a:rPr lang="en-US" b="1" dirty="0" smtClean="0"/>
              <a:t>1.8×</a:t>
            </a:r>
            <a:r>
              <a:rPr lang="en-US" dirty="0" smtClean="0"/>
              <a:t> </a:t>
            </a:r>
            <a:r>
              <a:rPr lang="en-US" b="1" dirty="0" smtClean="0"/>
              <a:t>in event rate </a:t>
            </a:r>
            <a:r>
              <a:rPr lang="en-US" dirty="0" smtClean="0"/>
              <a:t>possible with longer horn design and upgraded power supply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Neutrino Beam Improvements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1036" y="3626664"/>
            <a:ext cx="2686716" cy="2211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748" y="5102158"/>
            <a:ext cx="1645616" cy="13454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5754" y="1926032"/>
            <a:ext cx="648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ymbol" charset="2"/>
                <a:cs typeface="Symbol" charset="2"/>
              </a:rPr>
              <a:t>n</a:t>
            </a:r>
            <a:r>
              <a:rPr lang="en-US" sz="4000" baseline="-25000" dirty="0" smtClean="0">
                <a:latin typeface="Symbol" charset="2"/>
                <a:cs typeface="Symbol" charset="2"/>
              </a:rPr>
              <a:t>m</a:t>
            </a:r>
            <a:endParaRPr lang="en-US" sz="4000" baseline="-250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6900" y="4367339"/>
            <a:ext cx="509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charset="2"/>
                <a:cs typeface="Symbol" charset="2"/>
              </a:rPr>
              <a:t>n</a:t>
            </a:r>
            <a:r>
              <a:rPr lang="en-US" sz="2800" baseline="-25000" dirty="0" smtClean="0">
                <a:latin typeface="Symbol" charset="2"/>
                <a:cs typeface="Symbol" charset="2"/>
              </a:rPr>
              <a:t>m</a:t>
            </a:r>
            <a:endParaRPr lang="en-US" sz="2800" baseline="-25000" dirty="0"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50868" y="5469925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m</a:t>
            </a:r>
            <a:endParaRPr lang="en-US" sz="2400" baseline="-25000" dirty="0">
              <a:latin typeface="Symbol" charset="2"/>
              <a:cs typeface="Symbol" charset="2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507779" y="4563860"/>
            <a:ext cx="209802" cy="0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68102" y="5736223"/>
            <a:ext cx="1228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antineutrino mode running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00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0" y="715248"/>
            <a:ext cx="5262934" cy="5612942"/>
          </a:xfrm>
        </p:spPr>
        <p:txBody>
          <a:bodyPr>
            <a:normAutofit/>
          </a:bodyPr>
          <a:lstStyle/>
          <a:p>
            <a:r>
              <a:rPr lang="en-US" dirty="0" smtClean="0"/>
              <a:t>New PMT system deployment</a:t>
            </a:r>
          </a:p>
          <a:p>
            <a:r>
              <a:rPr lang="en-US" dirty="0" smtClean="0"/>
              <a:t>Cathode flattening</a:t>
            </a:r>
          </a:p>
          <a:p>
            <a:r>
              <a:rPr lang="en-US" dirty="0" smtClean="0"/>
              <a:t>Updated TPC electronics</a:t>
            </a:r>
          </a:p>
          <a:p>
            <a:r>
              <a:rPr lang="en-US" dirty="0" smtClean="0"/>
              <a:t>Detector re-cabling</a:t>
            </a:r>
          </a:p>
          <a:p>
            <a:r>
              <a:rPr lang="en-US" dirty="0" smtClean="0"/>
              <a:t>New cold vessel construction</a:t>
            </a:r>
          </a:p>
          <a:p>
            <a:r>
              <a:rPr lang="en-US" dirty="0" smtClean="0"/>
              <a:t>New thermal insulation</a:t>
            </a:r>
          </a:p>
          <a:p>
            <a:r>
              <a:rPr lang="en-US" dirty="0" smtClean="0"/>
              <a:t>Maintenance and partial replacement of cryogenics and purification systems</a:t>
            </a:r>
          </a:p>
          <a:p>
            <a:r>
              <a:rPr lang="en-US" dirty="0" smtClean="0"/>
              <a:t>Construction of Cosmic Ray Tagger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ICARUS Refurbishment Activities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03"/>
          <a:stretch/>
        </p:blipFill>
        <p:spPr>
          <a:xfrm>
            <a:off x="5041760" y="857079"/>
            <a:ext cx="4027774" cy="391482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847518" y="4975962"/>
            <a:ext cx="2129191" cy="646331"/>
          </a:xfrm>
          <a:prstGeom prst="rect">
            <a:avLst/>
          </a:prstGeom>
          <a:solidFill>
            <a:srgbClr val="EDF3F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One T-300 in the clean room at 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3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272413" y="3085975"/>
            <a:ext cx="6472333" cy="3140081"/>
            <a:chOff x="1322246" y="3098428"/>
            <a:chExt cx="6472333" cy="3140081"/>
          </a:xfrm>
        </p:grpSpPr>
        <p:pic>
          <p:nvPicPr>
            <p:cNvPr id="16" name="Picture 7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82106" y="3162837"/>
              <a:ext cx="6412473" cy="307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5410715" y="3299353"/>
              <a:ext cx="2143194" cy="80369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00" dirty="0"/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2359495" y="3433302"/>
              <a:ext cx="14528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solidFill>
                    <a:srgbClr val="008000"/>
                  </a:solidFill>
                  <a:latin typeface="+mn-lt"/>
                </a:rPr>
                <a:t>TPB absorption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2359495" y="4651301"/>
              <a:ext cx="92134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solidFill>
                    <a:srgbClr val="FF0000"/>
                  </a:solidFill>
                  <a:latin typeface="+mn-lt"/>
                </a:rPr>
                <a:t>LAr</a:t>
              </a:r>
            </a:p>
            <a:p>
              <a:r>
                <a:rPr lang="en-US" sz="1600" dirty="0" smtClean="0">
                  <a:solidFill>
                    <a:srgbClr val="FF0000"/>
                  </a:solidFill>
                  <a:latin typeface="+mn-lt"/>
                </a:rPr>
                <a:t>emission</a:t>
              </a:r>
            </a:p>
            <a:p>
              <a:r>
                <a:rPr lang="en-US" sz="1600" dirty="0" smtClean="0">
                  <a:solidFill>
                    <a:srgbClr val="FF0000"/>
                  </a:solidFill>
                  <a:latin typeface="+mn-lt"/>
                </a:rPr>
                <a:t>128 nm</a:t>
              </a:r>
              <a:endParaRPr lang="en-US" sz="16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>
              <a:off x="5074139" y="4551685"/>
              <a:ext cx="12853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solidFill>
                    <a:srgbClr val="008000"/>
                  </a:solidFill>
                  <a:latin typeface="+mn-lt"/>
                </a:rPr>
                <a:t>TPB emission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5561446" y="3860056"/>
              <a:ext cx="194316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  <a:latin typeface="+mn-lt"/>
                </a:rPr>
                <a:t>Transmission of glass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5273754" y="5321049"/>
              <a:ext cx="23391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Photocathode efficiencies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459201" y="3098428"/>
              <a:ext cx="267899" cy="274596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TextBox 9"/>
            <p:cNvSpPr txBox="1">
              <a:spLocks noChangeArrowheads="1"/>
            </p:cNvSpPr>
            <p:nvPr/>
          </p:nvSpPr>
          <p:spPr bwMode="auto">
            <a:xfrm rot="16200000">
              <a:off x="722082" y="4419998"/>
              <a:ext cx="15696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oudy Old Style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+mn-lt"/>
                </a:rPr>
                <a:t>Arbitrary Units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2" y="715249"/>
            <a:ext cx="9040102" cy="2410232"/>
          </a:xfrm>
        </p:spPr>
        <p:txBody>
          <a:bodyPr>
            <a:normAutofit/>
          </a:bodyPr>
          <a:lstStyle/>
          <a:p>
            <a:r>
              <a:rPr lang="en-US" dirty="0" smtClean="0"/>
              <a:t>Ionized LAr creates large amounts of scintillation light as well</a:t>
            </a:r>
          </a:p>
          <a:p>
            <a:pPr lvl="1"/>
            <a:r>
              <a:rPr lang="en-US" dirty="0" smtClean="0"/>
              <a:t>~40k photons/MeV at 0 electric field </a:t>
            </a:r>
          </a:p>
          <a:p>
            <a:r>
              <a:rPr lang="en-US" dirty="0" smtClean="0"/>
              <a:t>Valuable for fast-timing information</a:t>
            </a:r>
          </a:p>
          <a:p>
            <a:r>
              <a:rPr lang="en-US" dirty="0"/>
              <a:t>The problem is that the light is at 128 nm </a:t>
            </a:r>
            <a:r>
              <a:rPr lang="en-US" dirty="0" smtClean="0"/>
              <a:t>(</a:t>
            </a:r>
            <a:r>
              <a:rPr lang="en-US" dirty="0"/>
              <a:t>VUV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Shift the light from UV to Visible, </a:t>
            </a:r>
            <a:r>
              <a:rPr lang="en-US" dirty="0" smtClean="0"/>
              <a:t>typically using Tetraphenyl </a:t>
            </a:r>
            <a:r>
              <a:rPr lang="en-US" dirty="0"/>
              <a:t>Butadiene (TPB)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Scintillation Light in LArTPCs</a:t>
            </a:r>
          </a:p>
        </p:txBody>
      </p:sp>
    </p:spTree>
    <p:extLst>
      <p:ext uri="{BB962C8B-B14F-4D97-AF65-F5344CB8AC3E}">
        <p14:creationId xmlns:p14="http://schemas.microsoft.com/office/powerpoint/2010/main" val="98605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MicroBooNE Photon Detection</a:t>
            </a:r>
            <a:endParaRPr lang="en-US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47508"/>
            <a:ext cx="6606790" cy="585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3"/>
          <p:cNvSpPr txBox="1">
            <a:spLocks noChangeArrowheads="1"/>
          </p:cNvSpPr>
          <p:nvPr/>
        </p:nvSpPr>
        <p:spPr bwMode="auto">
          <a:xfrm>
            <a:off x="6656055" y="3631514"/>
            <a:ext cx="1243345" cy="6463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008000"/>
                </a:solidFill>
                <a:latin typeface="+mn-lt"/>
              </a:rPr>
              <a:t>TPB-coated acrylic </a:t>
            </a:r>
          </a:p>
        </p:txBody>
      </p:sp>
      <p:pic>
        <p:nvPicPr>
          <p:cNvPr id="11" name="Picture 3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978" r="-2071"/>
          <a:stretch>
            <a:fillRect/>
          </a:stretch>
        </p:blipFill>
        <p:spPr bwMode="auto">
          <a:xfrm rot="16200000">
            <a:off x="7106111" y="1635233"/>
            <a:ext cx="183991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7709740" y="1992086"/>
            <a:ext cx="0" cy="13589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37"/>
          <p:cNvSpPr txBox="1">
            <a:spLocks noChangeArrowheads="1"/>
          </p:cNvSpPr>
          <p:nvPr/>
        </p:nvSpPr>
        <p:spPr bwMode="auto">
          <a:xfrm>
            <a:off x="4574842" y="1853514"/>
            <a:ext cx="12925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128 nm light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713330" y="2134502"/>
            <a:ext cx="242887" cy="1143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713330" y="2248802"/>
            <a:ext cx="242887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713330" y="2248802"/>
            <a:ext cx="242887" cy="15081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41"/>
          <p:cNvSpPr txBox="1">
            <a:spLocks noChangeArrowheads="1"/>
          </p:cNvSpPr>
          <p:nvPr/>
        </p:nvSpPr>
        <p:spPr bwMode="auto">
          <a:xfrm>
            <a:off x="7302500" y="1436002"/>
            <a:ext cx="13998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3366FF"/>
                </a:solidFill>
                <a:latin typeface="+mn-lt"/>
              </a:rPr>
              <a:t>450 nm light</a:t>
            </a:r>
          </a:p>
        </p:txBody>
      </p:sp>
      <p:cxnSp>
        <p:nvCxnSpPr>
          <p:cNvPr id="18" name="Straight Arrow Connector 17"/>
          <p:cNvCxnSpPr>
            <a:stCxn id="10" idx="0"/>
          </p:cNvCxnSpPr>
          <p:nvPr/>
        </p:nvCxnSpPr>
        <p:spPr>
          <a:xfrm flipV="1">
            <a:off x="7277728" y="3118752"/>
            <a:ext cx="426077" cy="51276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 rot="19416231">
            <a:off x="5953152" y="1758800"/>
            <a:ext cx="1557615" cy="1057935"/>
          </a:xfrm>
          <a:custGeom>
            <a:avLst/>
            <a:gdLst>
              <a:gd name="connsiteX0" fmla="*/ 39333 w 864833"/>
              <a:gd name="connsiteY0" fmla="*/ 0 h 812800"/>
              <a:gd name="connsiteX1" fmla="*/ 13933 w 864833"/>
              <a:gd name="connsiteY1" fmla="*/ 215900 h 812800"/>
              <a:gd name="connsiteX2" fmla="*/ 229833 w 864833"/>
              <a:gd name="connsiteY2" fmla="*/ 152400 h 812800"/>
              <a:gd name="connsiteX3" fmla="*/ 217133 w 864833"/>
              <a:gd name="connsiteY3" fmla="*/ 381000 h 812800"/>
              <a:gd name="connsiteX4" fmla="*/ 433033 w 864833"/>
              <a:gd name="connsiteY4" fmla="*/ 342900 h 812800"/>
              <a:gd name="connsiteX5" fmla="*/ 420333 w 864833"/>
              <a:gd name="connsiteY5" fmla="*/ 546100 h 812800"/>
              <a:gd name="connsiteX6" fmla="*/ 610833 w 864833"/>
              <a:gd name="connsiteY6" fmla="*/ 495300 h 812800"/>
              <a:gd name="connsiteX7" fmla="*/ 585433 w 864833"/>
              <a:gd name="connsiteY7" fmla="*/ 711200 h 812800"/>
              <a:gd name="connsiteX8" fmla="*/ 801333 w 864833"/>
              <a:gd name="connsiteY8" fmla="*/ 660400 h 812800"/>
              <a:gd name="connsiteX9" fmla="*/ 864833 w 864833"/>
              <a:gd name="connsiteY9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4833" h="812800">
                <a:moveTo>
                  <a:pt x="39333" y="0"/>
                </a:moveTo>
                <a:cubicBezTo>
                  <a:pt x="10758" y="95250"/>
                  <a:pt x="-17817" y="190500"/>
                  <a:pt x="13933" y="215900"/>
                </a:cubicBezTo>
                <a:cubicBezTo>
                  <a:pt x="45683" y="241300"/>
                  <a:pt x="195966" y="124883"/>
                  <a:pt x="229833" y="152400"/>
                </a:cubicBezTo>
                <a:cubicBezTo>
                  <a:pt x="263700" y="179917"/>
                  <a:pt x="183266" y="349250"/>
                  <a:pt x="217133" y="381000"/>
                </a:cubicBezTo>
                <a:cubicBezTo>
                  <a:pt x="251000" y="412750"/>
                  <a:pt x="399166" y="315383"/>
                  <a:pt x="433033" y="342900"/>
                </a:cubicBezTo>
                <a:cubicBezTo>
                  <a:pt x="466900" y="370417"/>
                  <a:pt x="390700" y="520700"/>
                  <a:pt x="420333" y="546100"/>
                </a:cubicBezTo>
                <a:cubicBezTo>
                  <a:pt x="449966" y="571500"/>
                  <a:pt x="583316" y="467783"/>
                  <a:pt x="610833" y="495300"/>
                </a:cubicBezTo>
                <a:cubicBezTo>
                  <a:pt x="638350" y="522817"/>
                  <a:pt x="553683" y="683683"/>
                  <a:pt x="585433" y="711200"/>
                </a:cubicBezTo>
                <a:cubicBezTo>
                  <a:pt x="617183" y="738717"/>
                  <a:pt x="754766" y="643467"/>
                  <a:pt x="801333" y="660400"/>
                </a:cubicBezTo>
                <a:cubicBezTo>
                  <a:pt x="847900" y="677333"/>
                  <a:pt x="854250" y="785283"/>
                  <a:pt x="864833" y="812800"/>
                </a:cubicBezTo>
              </a:path>
            </a:pathLst>
          </a:custGeom>
          <a:ln>
            <a:solidFill>
              <a:srgbClr val="66006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TextBox 68"/>
          <p:cNvSpPr txBox="1">
            <a:spLocks noChangeArrowheads="1"/>
          </p:cNvSpPr>
          <p:nvPr/>
        </p:nvSpPr>
        <p:spPr bwMode="auto">
          <a:xfrm>
            <a:off x="8116888" y="3464827"/>
            <a:ext cx="900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latin typeface="+mn-lt"/>
              </a:rPr>
              <a:t>8” PMT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5049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Backgrounds &amp; Oscillation Signals in SBN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686736"/>
            <a:ext cx="8627228" cy="57656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6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309548" y="715247"/>
            <a:ext cx="5716496" cy="5658891"/>
          </a:xfrm>
        </p:spPr>
        <p:txBody>
          <a:bodyPr>
            <a:normAutofit/>
          </a:bodyPr>
          <a:lstStyle/>
          <a:p>
            <a:r>
              <a:rPr lang="en-US" sz="2200" dirty="0" smtClean="0"/>
              <a:t>For sensitivity calculations, datasets analyzed in a common framework to properly account for correlations between detectors</a:t>
            </a:r>
          </a:p>
          <a:p>
            <a:pPr lvl="1">
              <a:spcAft>
                <a:spcPts val="1800"/>
              </a:spcAft>
            </a:pPr>
            <a:r>
              <a:rPr lang="en-US" sz="1800" dirty="0" smtClean="0"/>
              <a:t>Correlations are the key to systematic uncertainty cancelations in oscillation searches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Take advantage of available simulation tools:</a:t>
            </a:r>
          </a:p>
          <a:p>
            <a:pPr marL="512064" lvl="1"/>
            <a:r>
              <a:rPr lang="en-US" sz="1800" dirty="0" smtClean="0"/>
              <a:t>Applied the full G4 simulation of BNB neutrino fluxes developed over ~10 years by MiniBooNE and based on dedicated hadron production data from HARP</a:t>
            </a:r>
          </a:p>
          <a:p>
            <a:pPr marL="768096" lvl="2"/>
            <a:r>
              <a:rPr lang="is-IS" sz="1800" b="1" dirty="0"/>
              <a:t>Phys. Rev. D79, 072002 (2009) </a:t>
            </a:r>
            <a:endParaRPr lang="en-US" sz="1800" dirty="0" smtClean="0"/>
          </a:p>
          <a:p>
            <a:pPr marL="512064" lvl="1"/>
            <a:r>
              <a:rPr lang="en-US" sz="1800" dirty="0" smtClean="0"/>
              <a:t>Used a</a:t>
            </a:r>
            <a:r>
              <a:rPr lang="en-US" sz="1800" dirty="0"/>
              <a:t> </a:t>
            </a:r>
            <a:r>
              <a:rPr lang="en-US" sz="1800" dirty="0" smtClean="0"/>
              <a:t>standard neutrino interaction event generator (GENIE) that several experiments are using to analyze and publish data (MINERvA, T2K, etc.) </a:t>
            </a:r>
          </a:p>
          <a:p>
            <a:pPr marL="768096" lvl="2">
              <a:spcAft>
                <a:spcPts val="1200"/>
              </a:spcAft>
            </a:pPr>
            <a:r>
              <a:rPr lang="is-IS" sz="1800" b="1" dirty="0" smtClean="0"/>
              <a:t>Nucl.Instrum.Meth</a:t>
            </a:r>
            <a:r>
              <a:rPr lang="is-IS" sz="1800" b="1" dirty="0"/>
              <a:t>. A614 (2010) 87-</a:t>
            </a:r>
            <a:r>
              <a:rPr lang="is-IS" sz="1800" b="1" dirty="0" smtClean="0"/>
              <a:t>104</a:t>
            </a:r>
          </a:p>
          <a:p>
            <a:pPr marL="512064" lvl="1">
              <a:spcAft>
                <a:spcPts val="1200"/>
              </a:spcAft>
            </a:pPr>
            <a:r>
              <a:rPr lang="is-IS" sz="1800" dirty="0" smtClean="0"/>
              <a:t>For cosmic backgrounds, compared standard generators like CRY, CORSIKA, FLUKA</a:t>
            </a:r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 Oscillation Sensitivity Analysis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686736"/>
            <a:ext cx="3098800" cy="576561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1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517900" y="715248"/>
            <a:ext cx="5508144" cy="2345452"/>
          </a:xfrm>
        </p:spPr>
        <p:txBody>
          <a:bodyPr>
            <a:normAutofit/>
          </a:bodyPr>
          <a:lstStyle/>
          <a:p>
            <a:r>
              <a:rPr lang="en-US" sz="2200" dirty="0" smtClean="0"/>
              <a:t>“Dirt” backgrounds</a:t>
            </a:r>
          </a:p>
          <a:p>
            <a:pPr lvl="1"/>
            <a:r>
              <a:rPr lang="en-US" sz="1800" dirty="0" smtClean="0"/>
              <a:t>Beam-induced backgrounds that sneak </a:t>
            </a:r>
            <a:r>
              <a:rPr lang="en-US" sz="1800" b="1" u="sng" dirty="0" smtClean="0"/>
              <a:t>into the active volume from outside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Beam Related Backgrounds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686736"/>
            <a:ext cx="3098800" cy="5765618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>
            <a:off x="3086100" y="1308100"/>
            <a:ext cx="330200" cy="889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2"/>
          <a:stretch/>
        </p:blipFill>
        <p:spPr>
          <a:xfrm>
            <a:off x="3194104" y="1773498"/>
            <a:ext cx="5046779" cy="30484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9" r="1"/>
          <a:stretch/>
        </p:blipFill>
        <p:spPr>
          <a:xfrm>
            <a:off x="6540500" y="3987800"/>
            <a:ext cx="2590800" cy="24511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45478" y="5255046"/>
            <a:ext cx="2844800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Applied a tight 25cm FV buffer to keep this background limited </a:t>
            </a:r>
            <a:endParaRPr lang="en-US" sz="16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7353300" y="4902200"/>
            <a:ext cx="92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Photon</a:t>
            </a:r>
          </a:p>
          <a:p>
            <a:pPr algn="ctr"/>
            <a:r>
              <a:rPr lang="en-US" sz="1200" dirty="0" smtClean="0"/>
              <a:t>Conversion</a:t>
            </a:r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96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baseline="-25000" dirty="0">
                <a:sym typeface="Wingdings"/>
              </a:rPr>
              <a:t>e</a:t>
            </a:r>
            <a:r>
              <a:rPr lang="en-US" dirty="0">
                <a:sym typeface="Wingdings"/>
              </a:rPr>
              <a:t> </a:t>
            </a:r>
            <a:r>
              <a:rPr lang="en-US" dirty="0"/>
              <a:t>Oscillation Sensitivity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947062" y="722449"/>
            <a:ext cx="3098800" cy="5711170"/>
            <a:chOff x="152400" y="711200"/>
            <a:chExt cx="3098800" cy="571117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" y="711200"/>
              <a:ext cx="3098800" cy="57111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35022" y="1083334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0458" y="2941674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28537" y="4775108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5-Point Star 29"/>
            <p:cNvSpPr>
              <a:spLocks noChangeAspect="1"/>
            </p:cNvSpPr>
            <p:nvPr/>
          </p:nvSpPr>
          <p:spPr>
            <a:xfrm>
              <a:off x="2929067" y="5170605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5-Point Star 30"/>
            <p:cNvSpPr>
              <a:spLocks noChangeAspect="1"/>
            </p:cNvSpPr>
            <p:nvPr/>
          </p:nvSpPr>
          <p:spPr>
            <a:xfrm>
              <a:off x="2929068" y="3315240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5-Point Star 31"/>
            <p:cNvSpPr>
              <a:spLocks noChangeAspect="1"/>
            </p:cNvSpPr>
            <p:nvPr/>
          </p:nvSpPr>
          <p:spPr>
            <a:xfrm>
              <a:off x="2916617" y="1472328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0" y="806384"/>
            <a:ext cx="5784329" cy="5341954"/>
            <a:chOff x="3237365" y="909005"/>
            <a:chExt cx="5784329" cy="534195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7365" y="909005"/>
              <a:ext cx="5784329" cy="5341954"/>
            </a:xfrm>
            <a:prstGeom prst="rect">
              <a:avLst/>
            </a:prstGeom>
          </p:spPr>
        </p:pic>
        <p:sp>
          <p:nvSpPr>
            <p:cNvPr id="35" name="5-Point Star 34"/>
            <p:cNvSpPr>
              <a:spLocks noChangeAspect="1"/>
            </p:cNvSpPr>
            <p:nvPr/>
          </p:nvSpPr>
          <p:spPr>
            <a:xfrm>
              <a:off x="6549441" y="3598664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5-Point Star 35"/>
            <p:cNvSpPr>
              <a:spLocks noChangeAspect="1"/>
            </p:cNvSpPr>
            <p:nvPr/>
          </p:nvSpPr>
          <p:spPr>
            <a:xfrm>
              <a:off x="4386368" y="4715887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63493" y="3732612"/>
            <a:ext cx="4411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899297" y="3271886"/>
            <a:ext cx="398445" cy="460727"/>
          </a:xfrm>
          <a:prstGeom prst="straightConnector1">
            <a:avLst/>
          </a:prstGeom>
          <a:ln>
            <a:solidFill>
              <a:srgbClr val="0F0D6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03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Disappearance </a:t>
            </a:r>
            <a:r>
              <a:rPr lang="en-US" dirty="0" smtClean="0"/>
              <a:t>Oscillation </a:t>
            </a:r>
            <a:r>
              <a:rPr lang="en-US" dirty="0"/>
              <a:t>Sensitivity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89" y="695111"/>
            <a:ext cx="8479406" cy="57458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04288" y="709770"/>
            <a:ext cx="635021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29579" y="3586210"/>
            <a:ext cx="734633" cy="1494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07408" y="1855365"/>
            <a:ext cx="821793" cy="1743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69665" y="5802684"/>
            <a:ext cx="3872387" cy="485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7221814" y="2801725"/>
            <a:ext cx="0" cy="2228928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5-Point Star 15"/>
          <p:cNvSpPr>
            <a:spLocks noChangeAspect="1"/>
          </p:cNvSpPr>
          <p:nvPr/>
        </p:nvSpPr>
        <p:spPr>
          <a:xfrm>
            <a:off x="7159540" y="3312268"/>
            <a:ext cx="139293" cy="139293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7159540" y="2764380"/>
            <a:ext cx="139293" cy="139293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80129" y="913905"/>
            <a:ext cx="973302" cy="5756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72290" y="3796152"/>
            <a:ext cx="973302" cy="5756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777452" y="2191571"/>
            <a:ext cx="120778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79999" y="5780342"/>
            <a:ext cx="490991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Very little background.  Near detector key to controlling flux and cross-section uncertainties.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5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652" y="2070064"/>
            <a:ext cx="5932695" cy="417716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Things We Know and Don’t Know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850122"/>
              </p:ext>
            </p:extLst>
          </p:nvPr>
        </p:nvGraphicFramePr>
        <p:xfrm>
          <a:off x="119063" y="4962525"/>
          <a:ext cx="3114675" cy="125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23" name="Equation" r:id="rId4" imgW="1828800" imgH="736600" progId="Equation.3">
                  <p:embed/>
                </p:oleObj>
              </mc:Choice>
              <mc:Fallback>
                <p:oleObj name="Equation" r:id="rId4" imgW="18288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4962525"/>
                        <a:ext cx="3114675" cy="1255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Arrow Connector 16"/>
          <p:cNvCxnSpPr/>
          <p:nvPr/>
        </p:nvCxnSpPr>
        <p:spPr>
          <a:xfrm flipH="1">
            <a:off x="5391960" y="1625042"/>
            <a:ext cx="1248438" cy="77485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006319" y="1678851"/>
            <a:ext cx="387446" cy="67799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673528" y="1182004"/>
            <a:ext cx="3873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Chalkduster"/>
                <a:cs typeface="Chalkduster"/>
              </a:rPr>
              <a:t>?</a:t>
            </a:r>
            <a:endParaRPr lang="en-US" sz="3200" dirty="0">
              <a:solidFill>
                <a:srgbClr val="FF6600"/>
              </a:solidFill>
              <a:latin typeface="Chalkduster"/>
              <a:cs typeface="Chalkduste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2374" y="5245675"/>
            <a:ext cx="3873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Chalkduster"/>
                <a:cs typeface="Chalkduster"/>
              </a:rPr>
              <a:t>?</a:t>
            </a:r>
            <a:endParaRPr lang="en-US" sz="3200" dirty="0">
              <a:solidFill>
                <a:srgbClr val="FF6600"/>
              </a:solidFill>
              <a:latin typeface="Chalkduster"/>
              <a:cs typeface="Chalkduster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49092" y="4191702"/>
            <a:ext cx="387352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Chalkduster"/>
                <a:cs typeface="Chalkduster"/>
              </a:rPr>
              <a:t>?</a:t>
            </a:r>
            <a:endParaRPr lang="en-US" sz="3200" dirty="0">
              <a:solidFill>
                <a:srgbClr val="FF6600"/>
              </a:solidFill>
              <a:latin typeface="Chalkduster"/>
              <a:cs typeface="Chalkduster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1818604"/>
              </p:ext>
            </p:extLst>
          </p:nvPr>
        </p:nvGraphicFramePr>
        <p:xfrm>
          <a:off x="62593" y="714746"/>
          <a:ext cx="5721350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24" name="Equation" r:id="rId6" imgW="4902200" imgH="850900" progId="Equation.3">
                  <p:embed/>
                </p:oleObj>
              </mc:Choice>
              <mc:Fallback>
                <p:oleObj name="Equation" r:id="rId6" imgW="4902200" imgH="850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3" y="714746"/>
                        <a:ext cx="5721350" cy="9921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80487" y="4983540"/>
            <a:ext cx="3873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Chalkduster"/>
                <a:cs typeface="Chalkduster"/>
              </a:rPr>
              <a:t>?</a:t>
            </a:r>
            <a:endParaRPr lang="en-US" sz="3200" dirty="0">
              <a:solidFill>
                <a:srgbClr val="FF6600"/>
              </a:solidFill>
              <a:latin typeface="Chalkduster"/>
              <a:cs typeface="Chalkduster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31435" y="2216945"/>
            <a:ext cx="613457" cy="2152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383835" y="2369345"/>
            <a:ext cx="2760165" cy="354693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899449" y="2453706"/>
            <a:ext cx="1707760" cy="2895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35" y="2712839"/>
            <a:ext cx="2819400" cy="241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8015" y="1754976"/>
            <a:ext cx="1992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“atmospheric mass-splitting”</a:t>
            </a:r>
            <a:endParaRPr lang="en-US" sz="12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7854" y="2430684"/>
            <a:ext cx="1518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</a:rPr>
              <a:t>“solar mass-splitting”</a:t>
            </a:r>
            <a:endParaRPr lang="en-US" sz="1200" dirty="0">
              <a:solidFill>
                <a:srgbClr val="FF6600"/>
              </a:solidFill>
            </a:endParaRP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02" y="3950777"/>
            <a:ext cx="863600" cy="19050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06" y="3542344"/>
            <a:ext cx="825500" cy="1905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98" y="4397499"/>
            <a:ext cx="1257300" cy="1905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229360" y="5339513"/>
            <a:ext cx="2750698" cy="53808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335864" y="5338751"/>
            <a:ext cx="2750698" cy="53808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4588" y="4882045"/>
            <a:ext cx="2080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  <a:latin typeface="Abadi MT Condensed Extra Bold"/>
                <a:cs typeface="Abadi MT Condensed Extra Bold"/>
              </a:rPr>
              <a:t>Do neutrinos violate CP symmetry?</a:t>
            </a:r>
            <a:endParaRPr lang="en-US" dirty="0">
              <a:solidFill>
                <a:srgbClr val="FF66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523" y="6215072"/>
            <a:ext cx="328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  <a:latin typeface="Abadi MT Condensed Extra Bold"/>
                <a:cs typeface="Abadi MT Condensed Extra Bold"/>
              </a:rPr>
              <a:t>why such large mixing? unitarity? </a:t>
            </a:r>
            <a:endParaRPr lang="en-US" dirty="0">
              <a:solidFill>
                <a:srgbClr val="FF66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33728" y="1274825"/>
            <a:ext cx="194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  <a:latin typeface="Abadi MT Condensed Extra Bold"/>
                <a:cs typeface="Abadi MT Condensed Extra Bold"/>
              </a:rPr>
              <a:t>mass hierarchy</a:t>
            </a:r>
            <a:endParaRPr lang="en-US" dirty="0">
              <a:solidFill>
                <a:srgbClr val="FF66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45952" y="5371153"/>
            <a:ext cx="241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  <a:latin typeface="Abadi MT Condensed Extra Bold"/>
                <a:cs typeface="Abadi MT Condensed Extra Bold"/>
              </a:rPr>
              <a:t>absolute mass scale</a:t>
            </a:r>
            <a:endParaRPr lang="en-US" dirty="0">
              <a:solidFill>
                <a:srgbClr val="FF6600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40" y="2049138"/>
            <a:ext cx="3098800" cy="2413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03" y="3177384"/>
            <a:ext cx="809285" cy="18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1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  <p:bldP spid="23" grpId="0"/>
      <p:bldP spid="31" grpId="0" animBg="1"/>
      <p:bldP spid="32" grpId="0" animBg="1"/>
      <p:bldP spid="35" grpId="0" animBg="1"/>
      <p:bldP spid="36" grpId="0" animBg="1"/>
      <p:bldP spid="6" grpId="0"/>
      <p:bldP spid="6" grpId="1"/>
      <p:bldP spid="37" grpId="0"/>
      <p:bldP spid="37" grpId="1"/>
      <p:bldP spid="37" grpId="2"/>
      <p:bldP spid="37" grpId="3"/>
      <p:bldP spid="38" grpId="0"/>
      <p:bldP spid="38" grpId="1"/>
      <p:bldP spid="38" grpId="2"/>
      <p:bldP spid="38" grpId="3"/>
      <p:bldP spid="38" grpId="4"/>
      <p:bldP spid="38" grpId="5"/>
      <p:bldP spid="39" grpId="0"/>
      <p:bldP spid="39" grpId="1"/>
      <p:bldP spid="39" grpId="2"/>
      <p:bldP spid="39" grpId="3"/>
      <p:bldP spid="39" grpId="4"/>
      <p:bldP spid="39" grpId="5"/>
      <p:bldP spid="39" grpId="6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Booster Neutrino Beam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092232" y="709770"/>
            <a:ext cx="5016649" cy="136973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187247" y="2339510"/>
            <a:ext cx="4793418" cy="4123135"/>
            <a:chOff x="4187247" y="2339510"/>
            <a:chExt cx="4793418" cy="41231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333" r="8134" b="20501"/>
            <a:stretch/>
          </p:blipFill>
          <p:spPr>
            <a:xfrm>
              <a:off x="4187247" y="2602488"/>
              <a:ext cx="4793418" cy="386015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68826" y="5541684"/>
              <a:ext cx="1343441" cy="307777"/>
            </a:xfrm>
            <a:prstGeom prst="rect">
              <a:avLst/>
            </a:prstGeom>
            <a:solidFill>
              <a:srgbClr val="EDF3F8"/>
            </a:solidFill>
            <a:ln>
              <a:solidFill>
                <a:srgbClr val="0F0D65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0.5% </a:t>
              </a:r>
              <a:r>
                <a:rPr lang="en-US" sz="1400" dirty="0" smtClean="0">
                  <a:latin typeface="Symbol" charset="2"/>
                  <a:cs typeface="Symbol" charset="2"/>
                </a:rPr>
                <a:t>n</a:t>
              </a:r>
              <a:r>
                <a:rPr lang="en-US" sz="1400" baseline="-25000" dirty="0" smtClean="0"/>
                <a:t>e</a:t>
              </a:r>
              <a:r>
                <a:rPr lang="en-US" sz="1400" dirty="0" smtClean="0"/>
                <a:t> content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59573" y="2339510"/>
              <a:ext cx="109202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700 MeV peak energy</a:t>
              </a:r>
              <a:endParaRPr lang="en-US" sz="14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900148" y="1875063"/>
            <a:ext cx="1193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beam near the surface, parallel</a:t>
            </a:r>
            <a:endParaRPr lang="en-US" sz="1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451" y="656552"/>
            <a:ext cx="4225131" cy="5806093"/>
            <a:chOff x="12451" y="656552"/>
            <a:chExt cx="4225131" cy="58060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51" y="656552"/>
              <a:ext cx="4034255" cy="58060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27074">
              <a:off x="1969219" y="4671129"/>
              <a:ext cx="2268363" cy="634924"/>
            </a:xfrm>
            <a:prstGeom prst="snip2DiagRect">
              <a:avLst>
                <a:gd name="adj1" fmla="val 0"/>
                <a:gd name="adj2" fmla="val 50000"/>
              </a:avLst>
            </a:prstGeom>
            <a:ln>
              <a:noFill/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27074">
              <a:off x="2751605" y="4343193"/>
              <a:ext cx="604128" cy="235731"/>
            </a:xfrm>
            <a:prstGeom prst="snip2DiagRect">
              <a:avLst>
                <a:gd name="adj1" fmla="val 0"/>
                <a:gd name="adj2" fmla="val 50000"/>
              </a:avLst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3563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David Schmitz, UChicago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SBN Program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Cosmic Tracks </a:t>
            </a:r>
            <a:r>
              <a:rPr lang="en-US" dirty="0"/>
              <a:t>(</a:t>
            </a:r>
            <a:r>
              <a:rPr lang="en-US" dirty="0" smtClean="0"/>
              <a:t>August 2015)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3" y="750599"/>
            <a:ext cx="4535553" cy="2721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1" y="3552269"/>
            <a:ext cx="4535554" cy="2721333"/>
          </a:xfrm>
          <a:prstGeom prst="rect">
            <a:avLst/>
          </a:prstGeom>
        </p:spPr>
      </p:pic>
      <p:pic>
        <p:nvPicPr>
          <p:cNvPr id="10" name="Picture 4" descr="run1153_ev40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1761" y="742254"/>
            <a:ext cx="4415312" cy="273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281" y="3548850"/>
            <a:ext cx="4419792" cy="27242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80940" y="3673373"/>
            <a:ext cx="254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Candidate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 e decay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55908" y="986691"/>
            <a:ext cx="1842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Cosmic muons with delta rays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5045" y="1469348"/>
            <a:ext cx="179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Electromagnetic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shower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9714" y="4208813"/>
            <a:ext cx="157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UV laser track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931545" y="4582377"/>
            <a:ext cx="298833" cy="56034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578100" y="1016000"/>
            <a:ext cx="1600200" cy="647700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1701800" y="3695700"/>
            <a:ext cx="2298700" cy="381000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7112000" y="1511300"/>
            <a:ext cx="1625600" cy="584200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7241926" y="4267200"/>
            <a:ext cx="1495674" cy="304800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2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8" descr="google_map_midwest.jpg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46352"/>
            <a:ext cx="9144000" cy="551164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9" name="Curved Up Arrow 18"/>
          <p:cNvSpPr/>
          <p:nvPr/>
        </p:nvSpPr>
        <p:spPr>
          <a:xfrm>
            <a:off x="4236720" y="1371600"/>
            <a:ext cx="2011680" cy="838200"/>
          </a:xfrm>
          <a:prstGeom prst="curvedUpArrow">
            <a:avLst>
              <a:gd name="adj1" fmla="val 57554"/>
              <a:gd name="adj2" fmla="val 128571"/>
              <a:gd name="adj3" fmla="val 33267"/>
            </a:avLst>
          </a:prstGeom>
          <a:ln w="476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32"/>
          <p:cNvGrpSpPr/>
          <p:nvPr/>
        </p:nvGrpSpPr>
        <p:grpSpPr>
          <a:xfrm>
            <a:off x="5181600" y="304800"/>
            <a:ext cx="1066800" cy="1066800"/>
            <a:chOff x="1524000" y="5105400"/>
            <a:chExt cx="1066800" cy="1066800"/>
          </a:xfrm>
        </p:grpSpPr>
        <p:sp>
          <p:nvSpPr>
            <p:cNvPr id="12" name="Rounded Rectangle 11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4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02728" y="5105400"/>
              <a:ext cx="7481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t</a:t>
              </a:r>
            </a:p>
          </p:txBody>
        </p:sp>
      </p:grpSp>
      <p:grpSp>
        <p:nvGrpSpPr>
          <p:cNvPr id="14" name="Group 32"/>
          <p:cNvGrpSpPr/>
          <p:nvPr/>
        </p:nvGrpSpPr>
        <p:grpSpPr>
          <a:xfrm>
            <a:off x="2743200" y="304800"/>
            <a:ext cx="1066800" cy="1066800"/>
            <a:chOff x="1524000" y="5105400"/>
            <a:chExt cx="1066800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4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89072" y="5105400"/>
              <a:ext cx="7615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solidFill>
                    <a:prstClr val="black"/>
                  </a:solidFill>
                  <a:latin typeface="Apple Casual"/>
                  <a:cs typeface="Apple Casual"/>
                </a:rPr>
                <a:t>e</a:t>
              </a:r>
            </a:p>
          </p:txBody>
        </p:sp>
      </p:grpSp>
      <p:grpSp>
        <p:nvGrpSpPr>
          <p:cNvPr id="8" name="Group 32"/>
          <p:cNvGrpSpPr/>
          <p:nvPr/>
        </p:nvGrpSpPr>
        <p:grpSpPr>
          <a:xfrm>
            <a:off x="3962400" y="304800"/>
            <a:ext cx="1066800" cy="1066800"/>
            <a:chOff x="1524000" y="5105400"/>
            <a:chExt cx="1066800" cy="1066800"/>
          </a:xfrm>
        </p:grpSpPr>
        <p:sp>
          <p:nvSpPr>
            <p:cNvPr id="9" name="Rounded Rectangle 8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4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82244" y="5105400"/>
              <a:ext cx="8130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m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54" y="5739864"/>
            <a:ext cx="1504878" cy="321668"/>
          </a:xfrm>
          <a:prstGeom prst="rect">
            <a:avLst/>
          </a:prstGeom>
        </p:spPr>
      </p:pic>
      <p:sp>
        <p:nvSpPr>
          <p:cNvPr id="27" name="Curved Up Arrow 26"/>
          <p:cNvSpPr/>
          <p:nvPr/>
        </p:nvSpPr>
        <p:spPr>
          <a:xfrm flipH="1">
            <a:off x="3200400" y="1371600"/>
            <a:ext cx="1295400" cy="533400"/>
          </a:xfrm>
          <a:prstGeom prst="curvedUpArrow">
            <a:avLst>
              <a:gd name="adj1" fmla="val 5054"/>
              <a:gd name="adj2" fmla="val 50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067289" y="1846231"/>
            <a:ext cx="437589" cy="6509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8" y="1354020"/>
            <a:ext cx="2800754" cy="45745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 rot="2307815">
            <a:off x="4439409" y="4718919"/>
            <a:ext cx="1194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 = 1300 km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Schmitz, UChicago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The SBN Program at Fermilab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625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3 Theme">
  <a:themeElements>
    <a:clrScheme name="TriadPalette">
      <a:dk1>
        <a:srgbClr val="0F0D65"/>
      </a:dk1>
      <a:lt1>
        <a:srgbClr val="EDF3F8"/>
      </a:lt1>
      <a:dk2>
        <a:srgbClr val="1B197A"/>
      </a:dk2>
      <a:lt2>
        <a:srgbClr val="6C9FCA"/>
      </a:lt2>
      <a:accent1>
        <a:srgbClr val="0E4471"/>
      </a:accent1>
      <a:accent2>
        <a:srgbClr val="07774A"/>
      </a:accent2>
      <a:accent3>
        <a:srgbClr val="42AC89"/>
      </a:accent3>
      <a:accent4>
        <a:srgbClr val="AF6A0B"/>
      </a:accent4>
      <a:accent5>
        <a:srgbClr val="06365D"/>
      </a:accent5>
      <a:accent6>
        <a:srgbClr val="5514AC"/>
      </a:accent6>
      <a:hlink>
        <a:srgbClr val="915400"/>
      </a:hlink>
      <a:folHlink>
        <a:srgbClr val="00623A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15913</TotalTime>
  <Words>5280</Words>
  <Application>Microsoft Macintosh PowerPoint</Application>
  <PresentationFormat>On-screen Show (4:3)</PresentationFormat>
  <Paragraphs>1035</Paragraphs>
  <Slides>81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4" baseType="lpstr">
      <vt:lpstr>Simple3 Theme</vt:lpstr>
      <vt:lpstr>1_Office Theme</vt:lpstr>
      <vt:lpstr>Equation</vt:lpstr>
      <vt:lpstr>The Short-Baseline Neutrino (SBN) Physics Program at Fermilab</vt:lpstr>
      <vt:lpstr>Outline: The SBN Program</vt:lpstr>
      <vt:lpstr>Neutrino Masses and Mixing</vt:lpstr>
      <vt:lpstr>Neutrino Masses and Mixing</vt:lpstr>
      <vt:lpstr>Disappearance vs. Appearance</vt:lpstr>
      <vt:lpstr>A Really Beautiful Experimental History</vt:lpstr>
      <vt:lpstr>A Really Beautiful Experimental History</vt:lpstr>
      <vt:lpstr>The Things We Know and Don’t Know</vt:lpstr>
      <vt:lpstr>PowerPoint Presentation</vt:lpstr>
      <vt:lpstr>The Deep Underground Neutrino Experiment</vt:lpstr>
      <vt:lpstr>The Deep Underground Neutrino Experiment</vt:lpstr>
      <vt:lpstr>Physics of DUNE</vt:lpstr>
      <vt:lpstr>What About Physics Beyond the 3-n SM?</vt:lpstr>
      <vt:lpstr>What About Physics Beyond the 3-n SM?</vt:lpstr>
      <vt:lpstr>What About Physics Beyond the 3-n SM?</vt:lpstr>
      <vt:lpstr>What About Physics Beyond the 3-n SM?</vt:lpstr>
      <vt:lpstr>What About Physics Beyond the 3-n SM?</vt:lpstr>
      <vt:lpstr>The Oscillation Picture</vt:lpstr>
      <vt:lpstr>Hints of Physics Beyond the 3-n SM?</vt:lpstr>
      <vt:lpstr>The LSND Appearance Signal</vt:lpstr>
      <vt:lpstr>The MiniBooNE Appearance Signals</vt:lpstr>
      <vt:lpstr>The MiniBooNE Appearance Signals</vt:lpstr>
      <vt:lpstr>A Multi-Faceted Attack!</vt:lpstr>
      <vt:lpstr>Global Data Analysis</vt:lpstr>
      <vt:lpstr>The Three Detector SBN Program</vt:lpstr>
      <vt:lpstr>The Three Detector SBN Program</vt:lpstr>
      <vt:lpstr>The Three Detector SBN Program</vt:lpstr>
      <vt:lpstr>Liquid Argon TPCs: Operating Principle</vt:lpstr>
      <vt:lpstr>PowerPoint Presentation</vt:lpstr>
      <vt:lpstr>Liquid Argon TPCs: The Real Thing</vt:lpstr>
      <vt:lpstr>LArTPC Development for Particle Physics</vt:lpstr>
      <vt:lpstr>Cherenkov Detector vs. LArTPC  e/g ID</vt:lpstr>
      <vt:lpstr>The SBN LArTPCs</vt:lpstr>
      <vt:lpstr>SBN Oscillation Sensitivity Analysis</vt:lpstr>
      <vt:lpstr>Cosmogenic Backgrounds</vt:lpstr>
      <vt:lpstr>Cosmogenic Backgrounds</vt:lpstr>
      <vt:lpstr>Mitigation of Cosmogenic Backgrounds</vt:lpstr>
      <vt:lpstr>SBN nm  ne Oscillation Sensitivity</vt:lpstr>
      <vt:lpstr>SBN nm  nx Oscillation Sensitivity</vt:lpstr>
      <vt:lpstr>n-N Cross-Sections in Neutrino Physics</vt:lpstr>
      <vt:lpstr>n-N Cross-Sections in Neutrino Physics</vt:lpstr>
      <vt:lpstr>Present Status of the SBN Program</vt:lpstr>
      <vt:lpstr>Phase I: MicroBooNE</vt:lpstr>
      <vt:lpstr>MicroBooNE Installation at LArTF (June 2014)</vt:lpstr>
      <vt:lpstr>MicroBooNE LAr Fill (June 2015)</vt:lpstr>
      <vt:lpstr>Neutrino ID and Reconstruction</vt:lpstr>
      <vt:lpstr>Data Analysis at MicroBooNE</vt:lpstr>
      <vt:lpstr>TPC Noise Studies and Mitigation</vt:lpstr>
      <vt:lpstr>Michel Electrons in MicroBooNE</vt:lpstr>
      <vt:lpstr>Michel Electrons in MicroBooNE</vt:lpstr>
      <vt:lpstr>Deep Learning Algorithms for TPCs</vt:lpstr>
      <vt:lpstr>Deep Learning Algorithms for TPCs</vt:lpstr>
      <vt:lpstr>Deep Learning Algorithms for TPCs</vt:lpstr>
      <vt:lpstr>Phase II: ICARUS &amp; SBND</vt:lpstr>
      <vt:lpstr>SBN Far Detector Ready for Transport</vt:lpstr>
      <vt:lpstr>Far Detector Building @ Fermilab</vt:lpstr>
      <vt:lpstr>Short-Baseline Near Detector</vt:lpstr>
      <vt:lpstr>SBND: TPC Construction Is Ongoing</vt:lpstr>
      <vt:lpstr>Near Detector Building @ Fermilab</vt:lpstr>
      <vt:lpstr>SBN Detectors ⟺ DUNE, Is it really helpful?</vt:lpstr>
      <vt:lpstr>The SBN Program @ Fermilab: Summary</vt:lpstr>
      <vt:lpstr>Extras</vt:lpstr>
      <vt:lpstr>The SBN Collaborations</vt:lpstr>
      <vt:lpstr>Full SBN Program, A Brief History</vt:lpstr>
      <vt:lpstr>US Particle Physics Prioritization Report</vt:lpstr>
      <vt:lpstr>The SBN Proposal</vt:lpstr>
      <vt:lpstr>The Challenge Ahead in 3-n Mixing</vt:lpstr>
      <vt:lpstr>Impact of Three Detectors</vt:lpstr>
      <vt:lpstr>Impact of Cosmics</vt:lpstr>
      <vt:lpstr>Impact of Additional Beam Statistics</vt:lpstr>
      <vt:lpstr>Booster Neutrino Beam Improvements</vt:lpstr>
      <vt:lpstr>ICARUS Refurbishment Activities</vt:lpstr>
      <vt:lpstr>Scintillation Light in LArTPCs</vt:lpstr>
      <vt:lpstr>MicroBooNE Photon Detection</vt:lpstr>
      <vt:lpstr>Backgrounds &amp; Oscillation Signals in SBN</vt:lpstr>
      <vt:lpstr>SBN Oscillation Sensitivity Analysis</vt:lpstr>
      <vt:lpstr>Other Beam Related Backgrounds</vt:lpstr>
      <vt:lpstr>SBN nm  ne Oscillation Sensitivity</vt:lpstr>
      <vt:lpstr>SBN nm Disappearance Oscillation Sensitivity</vt:lpstr>
      <vt:lpstr>The Booster Neutrino Beam</vt:lpstr>
      <vt:lpstr>First Cosmic Tracks (August 2015)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 Stand-alone readout setup</dc:title>
  <dc:creator>CatJames</dc:creator>
  <cp:lastModifiedBy>David Schmitz</cp:lastModifiedBy>
  <cp:revision>1828</cp:revision>
  <dcterms:created xsi:type="dcterms:W3CDTF">2011-11-17T14:34:31Z</dcterms:created>
  <dcterms:modified xsi:type="dcterms:W3CDTF">2017-05-05T20:25:18Z</dcterms:modified>
</cp:coreProperties>
</file>