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9144000" cy="6858000"/>
  <p:notesSz cx="6858000" cy="9144000"/>
  <p:defaultTextStyle>
    <a:lvl1pPr algn="ctr" defTabSz="457200">
      <a:defRPr>
        <a:uFill>
          <a:solidFill/>
        </a:uFill>
        <a:latin typeface="Calibri"/>
        <a:ea typeface="Calibri"/>
        <a:cs typeface="Calibri"/>
        <a:sym typeface="Calibri"/>
      </a:defRPr>
    </a:lvl1pPr>
    <a:lvl2pPr indent="456892" algn="ctr" defTabSz="457200">
      <a:defRPr>
        <a:uFill>
          <a:solidFill/>
        </a:uFill>
        <a:latin typeface="Calibri"/>
        <a:ea typeface="Calibri"/>
        <a:cs typeface="Calibri"/>
        <a:sym typeface="Calibri"/>
      </a:defRPr>
    </a:lvl2pPr>
    <a:lvl3pPr indent="913789" algn="ctr" defTabSz="457200">
      <a:defRPr>
        <a:uFill>
          <a:solidFill/>
        </a:uFill>
        <a:latin typeface="Calibri"/>
        <a:ea typeface="Calibri"/>
        <a:cs typeface="Calibri"/>
        <a:sym typeface="Calibri"/>
      </a:defRPr>
    </a:lvl3pPr>
    <a:lvl4pPr indent="1370689" algn="ctr" defTabSz="457200">
      <a:defRPr>
        <a:uFill>
          <a:solidFill/>
        </a:uFill>
        <a:latin typeface="Calibri"/>
        <a:ea typeface="Calibri"/>
        <a:cs typeface="Calibri"/>
        <a:sym typeface="Calibri"/>
      </a:defRPr>
    </a:lvl4pPr>
    <a:lvl5pPr indent="1827584" algn="ctr" defTabSz="457200">
      <a:defRPr>
        <a:uFill>
          <a:solidFill/>
        </a:uFill>
        <a:latin typeface="Calibri"/>
        <a:ea typeface="Calibri"/>
        <a:cs typeface="Calibri"/>
        <a:sym typeface="Calibri"/>
      </a:defRPr>
    </a:lvl5pPr>
    <a:lvl6pPr indent="2284478" algn="ctr" defTabSz="457200">
      <a:defRPr>
        <a:uFill>
          <a:solidFill/>
        </a:uFill>
        <a:latin typeface="Calibri"/>
        <a:ea typeface="Calibri"/>
        <a:cs typeface="Calibri"/>
        <a:sym typeface="Calibri"/>
      </a:defRPr>
    </a:lvl6pPr>
    <a:lvl7pPr indent="2741378" algn="ctr" defTabSz="457200">
      <a:defRPr>
        <a:uFill>
          <a:solidFill/>
        </a:uFill>
        <a:latin typeface="Calibri"/>
        <a:ea typeface="Calibri"/>
        <a:cs typeface="Calibri"/>
        <a:sym typeface="Calibri"/>
      </a:defRPr>
    </a:lvl7pPr>
    <a:lvl8pPr indent="3198267" algn="ctr" defTabSz="457200">
      <a:defRPr>
        <a:uFill>
          <a:solidFill/>
        </a:uFill>
        <a:latin typeface="Calibri"/>
        <a:ea typeface="Calibri"/>
        <a:cs typeface="Calibri"/>
        <a:sym typeface="Calibri"/>
      </a:defRPr>
    </a:lvl8pPr>
    <a:lvl9pPr indent="3655169" algn="ctr" defTabSz="457200">
      <a:defRPr>
        <a:uFill>
          <a:solidFill/>
        </a:uFill>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ph type="sldImg"/>
          </p:nvPr>
        </p:nvSpPr>
        <p:spPr>
          <a:xfrm>
            <a:off x="1143000" y="685800"/>
            <a:ext cx="4572000" cy="3429000"/>
          </a:xfrm>
          <a:prstGeom prst="rect">
            <a:avLst/>
          </a:prstGeom>
        </p:spPr>
        <p:txBody>
          <a:bodyPr/>
          <a:lstStyle/>
          <a:p>
            <a:pPr lvl="0"/>
          </a:p>
        </p:txBody>
      </p:sp>
      <p:sp>
        <p:nvSpPr>
          <p:cNvPr id="80" name="Shape 8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6" name="Shape 6"/>
          <p:cNvSpPr/>
          <p:nvPr>
            <p:ph type="title"/>
          </p:nvPr>
        </p:nvSpPr>
        <p:spPr>
          <a:xfrm>
            <a:off x="685800" y="1844676"/>
            <a:ext cx="7772400" cy="2041525"/>
          </a:xfrm>
          <a:prstGeom prst="rect">
            <a:avLst/>
          </a:prstGeom>
        </p:spPr>
        <p:txBody>
          <a:bodyPr/>
          <a:lstStyle>
            <a:lvl1pPr>
              <a:defRPr b="1">
                <a:solidFill>
                  <a:srgbClr val="953735"/>
                </a:solidFill>
              </a:defRPr>
            </a:lvl1pPr>
          </a:lstStyle>
          <a:p>
            <a:pPr lvl="0">
              <a:defRPr b="0" sz="1800">
                <a:solidFill>
                  <a:srgbClr val="000000"/>
                </a:solidFill>
                <a:uFillTx/>
              </a:defRPr>
            </a:pPr>
            <a:r>
              <a:rPr b="1" sz="4800">
                <a:solidFill>
                  <a:srgbClr val="953735"/>
                </a:solidFill>
                <a:uFill>
                  <a:solidFill>
                    <a:srgbClr val="953735"/>
                  </a:solidFill>
                </a:uFill>
              </a:rPr>
              <a:t>Title Text</a:t>
            </a:r>
          </a:p>
        </p:txBody>
      </p:sp>
      <p:sp>
        <p:nvSpPr>
          <p:cNvPr id="7" name="Shape 7"/>
          <p:cNvSpPr/>
          <p:nvPr>
            <p:ph type="body" idx="1"/>
          </p:nvPr>
        </p:nvSpPr>
        <p:spPr>
          <a:xfrm>
            <a:off x="1371600" y="3886200"/>
            <a:ext cx="6400800" cy="2971800"/>
          </a:xfrm>
          <a:prstGeom prst="rect">
            <a:avLst/>
          </a:prstGeom>
        </p:spPr>
        <p:txBody>
          <a:bodyPr/>
          <a:lstStyle>
            <a:lvl1pPr marL="0" indent="0" algn="ctr">
              <a:buSzTx/>
              <a:buFontTx/>
              <a:buNone/>
              <a:defRPr>
                <a:solidFill>
                  <a:srgbClr val="595959"/>
                </a:solidFill>
                <a:uFill>
                  <a:solidFill>
                    <a:srgbClr val="595959"/>
                  </a:solidFill>
                </a:uFill>
              </a:defRPr>
            </a:lvl1pPr>
            <a:lvl2pPr marL="0" indent="456892" algn="ctr">
              <a:buSzTx/>
              <a:buFontTx/>
              <a:buNone/>
              <a:defRPr>
                <a:solidFill>
                  <a:srgbClr val="595959"/>
                </a:solidFill>
                <a:uFill>
                  <a:solidFill>
                    <a:srgbClr val="595959"/>
                  </a:solidFill>
                </a:uFill>
              </a:defRPr>
            </a:lvl2pPr>
            <a:lvl3pPr marL="0" indent="913789" algn="ctr">
              <a:buSzTx/>
              <a:buFontTx/>
              <a:buNone/>
              <a:defRPr>
                <a:solidFill>
                  <a:srgbClr val="595959"/>
                </a:solidFill>
                <a:uFill>
                  <a:solidFill>
                    <a:srgbClr val="595959"/>
                  </a:solidFill>
                </a:uFill>
              </a:defRPr>
            </a:lvl3pPr>
            <a:lvl4pPr marL="0" indent="1370689" algn="ctr">
              <a:buSzTx/>
              <a:buFontTx/>
              <a:buNone/>
              <a:defRPr>
                <a:solidFill>
                  <a:srgbClr val="595959"/>
                </a:solidFill>
                <a:uFill>
                  <a:solidFill>
                    <a:srgbClr val="595959"/>
                  </a:solidFill>
                </a:uFill>
              </a:defRPr>
            </a:lvl4pPr>
            <a:lvl5pPr marL="0" indent="1827584" algn="ctr">
              <a:buSzTx/>
              <a:buFontTx/>
              <a:buNone/>
              <a:defRPr>
                <a:solidFill>
                  <a:srgbClr val="595959"/>
                </a:solidFill>
                <a:uFill>
                  <a:solidFill>
                    <a:srgbClr val="595959"/>
                  </a:solidFill>
                </a:uFill>
              </a:defRPr>
            </a:lvl5pPr>
          </a:lstStyle>
          <a:p>
            <a:pPr lvl="0">
              <a:defRPr sz="1800">
                <a:solidFill>
                  <a:srgbClr val="000000"/>
                </a:solidFill>
                <a:uFillTx/>
              </a:defRPr>
            </a:pPr>
            <a:r>
              <a:rPr sz="2000">
                <a:solidFill>
                  <a:srgbClr val="595959"/>
                </a:solidFill>
                <a:uFill>
                  <a:solidFill>
                    <a:srgbClr val="595959"/>
                  </a:solidFill>
                </a:uFill>
              </a:rPr>
              <a:t>Body Level One</a:t>
            </a:r>
            <a:endParaRPr sz="2000">
              <a:solidFill>
                <a:srgbClr val="595959"/>
              </a:solidFill>
              <a:uFill>
                <a:solidFill>
                  <a:srgbClr val="595959"/>
                </a:solidFill>
              </a:uFill>
            </a:endParaRPr>
          </a:p>
          <a:p>
            <a:pPr lvl="1">
              <a:defRPr sz="1800">
                <a:solidFill>
                  <a:srgbClr val="000000"/>
                </a:solidFill>
                <a:uFillTx/>
              </a:defRPr>
            </a:pPr>
            <a:r>
              <a:rPr sz="2000">
                <a:solidFill>
                  <a:srgbClr val="595959"/>
                </a:solidFill>
                <a:uFill>
                  <a:solidFill>
                    <a:srgbClr val="595959"/>
                  </a:solidFill>
                </a:uFill>
              </a:rPr>
              <a:t>Body Level Two</a:t>
            </a:r>
            <a:endParaRPr sz="2000">
              <a:solidFill>
                <a:srgbClr val="595959"/>
              </a:solidFill>
              <a:uFill>
                <a:solidFill>
                  <a:srgbClr val="595959"/>
                </a:solidFill>
              </a:uFill>
            </a:endParaRPr>
          </a:p>
          <a:p>
            <a:pPr lvl="2">
              <a:defRPr sz="1800">
                <a:solidFill>
                  <a:srgbClr val="000000"/>
                </a:solidFill>
                <a:uFillTx/>
              </a:defRPr>
            </a:pPr>
            <a:r>
              <a:rPr sz="2000">
                <a:solidFill>
                  <a:srgbClr val="595959"/>
                </a:solidFill>
                <a:uFill>
                  <a:solidFill>
                    <a:srgbClr val="595959"/>
                  </a:solidFill>
                </a:uFill>
              </a:rPr>
              <a:t>Body Level Three</a:t>
            </a:r>
            <a:endParaRPr sz="2000">
              <a:solidFill>
                <a:srgbClr val="595959"/>
              </a:solidFill>
              <a:uFill>
                <a:solidFill>
                  <a:srgbClr val="595959"/>
                </a:solidFill>
              </a:uFill>
            </a:endParaRPr>
          </a:p>
          <a:p>
            <a:pPr lvl="3">
              <a:defRPr sz="1800">
                <a:solidFill>
                  <a:srgbClr val="000000"/>
                </a:solidFill>
                <a:uFillTx/>
              </a:defRPr>
            </a:pPr>
            <a:r>
              <a:rPr sz="2000">
                <a:solidFill>
                  <a:srgbClr val="595959"/>
                </a:solidFill>
                <a:uFill>
                  <a:solidFill>
                    <a:srgbClr val="595959"/>
                  </a:solidFill>
                </a:uFill>
              </a:rPr>
              <a:t>Body Level Four</a:t>
            </a:r>
            <a:endParaRPr sz="2000">
              <a:solidFill>
                <a:srgbClr val="595959"/>
              </a:solidFill>
              <a:uFill>
                <a:solidFill>
                  <a:srgbClr val="595959"/>
                </a:solidFill>
              </a:uFill>
            </a:endParaRPr>
          </a:p>
          <a:p>
            <a:pPr lvl="4">
              <a:defRPr sz="1800">
                <a:solidFill>
                  <a:srgbClr val="000000"/>
                </a:solidFill>
                <a:uFillTx/>
              </a:defRPr>
            </a:pPr>
            <a:r>
              <a:rPr sz="2000">
                <a:solidFill>
                  <a:srgbClr val="595959"/>
                </a:solidFill>
                <a:uFill>
                  <a:solidFill>
                    <a:srgbClr val="595959"/>
                  </a:solidFill>
                </a:u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34" name="Shape 34"/>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35" name="Shape 35"/>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Default - Section Header">
    <p:spTree>
      <p:nvGrpSpPr>
        <p:cNvPr id="1" name=""/>
        <p:cNvGrpSpPr/>
        <p:nvPr/>
      </p:nvGrpSpPr>
      <p:grpSpPr>
        <a:xfrm>
          <a:off x="0" y="0"/>
          <a:ext cx="0" cy="0"/>
          <a:chOff x="0" y="0"/>
          <a:chExt cx="0" cy="0"/>
        </a:xfrm>
      </p:grpSpPr>
      <p:sp>
        <p:nvSpPr>
          <p:cNvPr id="38" name="Shape 38"/>
          <p:cNvSpPr/>
          <p:nvPr>
            <p:ph type="title"/>
          </p:nvPr>
        </p:nvSpPr>
        <p:spPr>
          <a:xfrm>
            <a:off x="722312" y="4406900"/>
            <a:ext cx="7772401" cy="1362075"/>
          </a:xfrm>
          <a:prstGeom prst="rect">
            <a:avLst/>
          </a:prstGeom>
        </p:spPr>
        <p:txBody>
          <a:bodyPr lIns="45719" tIns="45719" rIns="45719" bIns="45719" anchor="t">
            <a:normAutofit fontScale="100000" lnSpcReduction="0"/>
          </a:bodyPr>
          <a:lstStyle>
            <a:lvl1pPr algn="l" defTabSz="457200">
              <a:defRPr b="1" cap="all" sz="4000">
                <a:solidFill>
                  <a:srgbClr val="000000"/>
                </a:solidFill>
                <a:uFill>
                  <a:solidFill>
                    <a:srgbClr val="000000"/>
                  </a:solidFill>
                </a:uFill>
              </a:defRPr>
            </a:lvl1pPr>
          </a:lstStyle>
          <a:p>
            <a:pPr lvl="0">
              <a:defRPr b="0" cap="none" sz="1800">
                <a:uFillTx/>
              </a:defRPr>
            </a:pPr>
            <a:r>
              <a:rPr b="1" cap="all" sz="4000">
                <a:uFill>
                  <a:solidFill/>
                </a:uFill>
              </a:rPr>
              <a:t>Title Text</a:t>
            </a:r>
          </a:p>
        </p:txBody>
      </p:sp>
      <p:sp>
        <p:nvSpPr>
          <p:cNvPr id="39" name="Shape 39"/>
          <p:cNvSpPr/>
          <p:nvPr>
            <p:ph type="body" idx="1"/>
          </p:nvPr>
        </p:nvSpPr>
        <p:spPr>
          <a:xfrm>
            <a:off x="722312" y="2906713"/>
            <a:ext cx="7772401" cy="1500188"/>
          </a:xfrm>
          <a:prstGeom prst="rect">
            <a:avLst/>
          </a:prstGeom>
        </p:spPr>
        <p:txBody>
          <a:bodyPr lIns="45719" tIns="45719" rIns="45719" bIns="45719" anchor="b"/>
          <a:lstStyle>
            <a:lvl1pPr marL="0" indent="0" defTabSz="457200">
              <a:spcBef>
                <a:spcPts val="400"/>
              </a:spcBef>
              <a:buSzTx/>
              <a:buFontTx/>
              <a:buNone/>
              <a:defRPr>
                <a:solidFill>
                  <a:srgbClr val="888888"/>
                </a:solidFill>
                <a:uFill>
                  <a:solidFill>
                    <a:srgbClr val="888888"/>
                  </a:solidFill>
                </a:uFill>
                <a:latin typeface="Calibri"/>
                <a:ea typeface="Calibri"/>
                <a:cs typeface="Calibri"/>
                <a:sym typeface="Calibri"/>
              </a:defRPr>
            </a:lvl1pPr>
            <a:lvl2pPr marL="0" indent="457200" defTabSz="457200">
              <a:spcBef>
                <a:spcPts val="400"/>
              </a:spcBef>
              <a:buSzTx/>
              <a:buFontTx/>
              <a:buNone/>
              <a:defRPr>
                <a:solidFill>
                  <a:srgbClr val="888888"/>
                </a:solidFill>
                <a:uFill>
                  <a:solidFill>
                    <a:srgbClr val="888888"/>
                  </a:solidFill>
                </a:uFill>
                <a:latin typeface="Calibri"/>
                <a:ea typeface="Calibri"/>
                <a:cs typeface="Calibri"/>
                <a:sym typeface="Calibri"/>
              </a:defRPr>
            </a:lvl2pPr>
            <a:lvl3pPr marL="0" indent="914400" defTabSz="457200">
              <a:spcBef>
                <a:spcPts val="400"/>
              </a:spcBef>
              <a:buSzTx/>
              <a:buFontTx/>
              <a:buNone/>
              <a:defRPr>
                <a:solidFill>
                  <a:srgbClr val="888888"/>
                </a:solidFill>
                <a:uFill>
                  <a:solidFill>
                    <a:srgbClr val="888888"/>
                  </a:solidFill>
                </a:uFill>
                <a:latin typeface="Calibri"/>
                <a:ea typeface="Calibri"/>
                <a:cs typeface="Calibri"/>
                <a:sym typeface="Calibri"/>
              </a:defRPr>
            </a:lvl3pPr>
            <a:lvl4pPr marL="0" indent="1371600" defTabSz="457200">
              <a:spcBef>
                <a:spcPts val="400"/>
              </a:spcBef>
              <a:buSzTx/>
              <a:buFontTx/>
              <a:buNone/>
              <a:defRPr>
                <a:solidFill>
                  <a:srgbClr val="888888"/>
                </a:solidFill>
                <a:uFill>
                  <a:solidFill>
                    <a:srgbClr val="888888"/>
                  </a:solidFill>
                </a:uFill>
                <a:latin typeface="Calibri"/>
                <a:ea typeface="Calibri"/>
                <a:cs typeface="Calibri"/>
                <a:sym typeface="Calibri"/>
              </a:defRPr>
            </a:lvl4pPr>
            <a:lvl5pPr marL="0" indent="1828800" defTabSz="457200">
              <a:spcBef>
                <a:spcPts val="400"/>
              </a:spcBef>
              <a:buSzTx/>
              <a:buFontTx/>
              <a:buNone/>
              <a:defRPr>
                <a:solidFill>
                  <a:srgbClr val="888888"/>
                </a:solidFill>
                <a:uFill>
                  <a:solidFill>
                    <a:srgbClr val="888888"/>
                  </a:solidFill>
                </a:uFill>
                <a:latin typeface="Calibri"/>
                <a:ea typeface="Calibri"/>
                <a:cs typeface="Calibri"/>
                <a:sym typeface="Calibri"/>
              </a:defRPr>
            </a:lvl5pPr>
          </a:lstStyle>
          <a:p>
            <a:pPr lvl="0">
              <a:defRPr sz="1800">
                <a:solidFill>
                  <a:srgbClr val="000000"/>
                </a:solidFill>
                <a:uFillTx/>
              </a:defRPr>
            </a:pPr>
            <a:r>
              <a:rPr sz="2000">
                <a:solidFill>
                  <a:srgbClr val="888888"/>
                </a:solidFill>
                <a:uFill>
                  <a:solidFill>
                    <a:srgbClr val="888888"/>
                  </a:solidFill>
                </a:uFill>
              </a:rPr>
              <a:t>Body Level One</a:t>
            </a:r>
            <a:endParaRPr sz="2000">
              <a:solidFill>
                <a:srgbClr val="888888"/>
              </a:solidFill>
              <a:uFill>
                <a:solidFill>
                  <a:srgbClr val="888888"/>
                </a:solidFill>
              </a:uFill>
            </a:endParaRPr>
          </a:p>
          <a:p>
            <a:pPr lvl="1">
              <a:defRPr sz="1800">
                <a:solidFill>
                  <a:srgbClr val="000000"/>
                </a:solidFill>
                <a:uFillTx/>
              </a:defRPr>
            </a:pPr>
            <a:r>
              <a:rPr sz="2000">
                <a:solidFill>
                  <a:srgbClr val="888888"/>
                </a:solidFill>
                <a:uFill>
                  <a:solidFill>
                    <a:srgbClr val="888888"/>
                  </a:solidFill>
                </a:uFill>
              </a:rPr>
              <a:t>Body Level Two</a:t>
            </a:r>
            <a:endParaRPr sz="2000">
              <a:solidFill>
                <a:srgbClr val="888888"/>
              </a:solidFill>
              <a:uFill>
                <a:solidFill>
                  <a:srgbClr val="888888"/>
                </a:solidFill>
              </a:uFill>
            </a:endParaRPr>
          </a:p>
          <a:p>
            <a:pPr lvl="2">
              <a:defRPr sz="1800">
                <a:solidFill>
                  <a:srgbClr val="000000"/>
                </a:solidFill>
                <a:uFillTx/>
              </a:defRPr>
            </a:pPr>
            <a:r>
              <a:rPr sz="2000">
                <a:solidFill>
                  <a:srgbClr val="888888"/>
                </a:solidFill>
                <a:uFill>
                  <a:solidFill>
                    <a:srgbClr val="888888"/>
                  </a:solidFill>
                </a:uFill>
              </a:rPr>
              <a:t>Body Level Three</a:t>
            </a:r>
            <a:endParaRPr sz="2000">
              <a:solidFill>
                <a:srgbClr val="888888"/>
              </a:solidFill>
              <a:uFill>
                <a:solidFill>
                  <a:srgbClr val="888888"/>
                </a:solidFill>
              </a:uFill>
            </a:endParaRPr>
          </a:p>
          <a:p>
            <a:pPr lvl="3">
              <a:defRPr sz="1800">
                <a:solidFill>
                  <a:srgbClr val="000000"/>
                </a:solidFill>
                <a:uFillTx/>
              </a:defRPr>
            </a:pPr>
            <a:r>
              <a:rPr sz="2000">
                <a:solidFill>
                  <a:srgbClr val="888888"/>
                </a:solidFill>
                <a:uFill>
                  <a:solidFill>
                    <a:srgbClr val="888888"/>
                  </a:solidFill>
                </a:uFill>
              </a:rPr>
              <a:t>Body Level Four</a:t>
            </a:r>
            <a:endParaRPr sz="2000">
              <a:solidFill>
                <a:srgbClr val="888888"/>
              </a:solidFill>
              <a:uFill>
                <a:solidFill>
                  <a:srgbClr val="888888"/>
                </a:solidFill>
              </a:uFill>
            </a:endParaRPr>
          </a:p>
          <a:p>
            <a:pPr lvl="4">
              <a:defRPr sz="1800">
                <a:solidFill>
                  <a:srgbClr val="000000"/>
                </a:solidFill>
                <a:uFillTx/>
              </a:defRPr>
            </a:pPr>
            <a:r>
              <a:rPr sz="2000">
                <a:solidFill>
                  <a:srgbClr val="888888"/>
                </a:solidFill>
                <a:uFill>
                  <a:solidFill>
                    <a:srgbClr val="888888"/>
                  </a:solidFill>
                </a:uFill>
              </a:rPr>
              <a:t>Body Level Five</a:t>
            </a:r>
          </a:p>
        </p:txBody>
      </p:sp>
      <p:sp>
        <p:nvSpPr>
          <p:cNvPr id="40" name="Shape 4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 Two Content">
    <p:spTree>
      <p:nvGrpSpPr>
        <p:cNvPr id="1" name=""/>
        <p:cNvGrpSpPr/>
        <p:nvPr/>
      </p:nvGrpSpPr>
      <p:grpSpPr>
        <a:xfrm>
          <a:off x="0" y="0"/>
          <a:ext cx="0" cy="0"/>
          <a:chOff x="0" y="0"/>
          <a:chExt cx="0" cy="0"/>
        </a:xfrm>
      </p:grpSpPr>
      <p:sp>
        <p:nvSpPr>
          <p:cNvPr id="42" name="Shape 42"/>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43" name="Shape 43"/>
          <p:cNvSpPr/>
          <p:nvPr>
            <p:ph type="body" idx="1"/>
          </p:nvPr>
        </p:nvSpPr>
        <p:spPr>
          <a:xfrm>
            <a:off x="457200" y="1600200"/>
            <a:ext cx="4038600" cy="5257800"/>
          </a:xfrm>
          <a:prstGeom prst="rect">
            <a:avLst/>
          </a:prstGeom>
        </p:spPr>
        <p:txBody>
          <a:bodyPr lIns="45719" tIns="45719" rIns="45719" bIns="45719"/>
          <a:lstStyle>
            <a:lvl1pPr marL="342900" indent="-342900" defTabSz="457200">
              <a:defRPr sz="2800">
                <a:latin typeface="Calibri"/>
                <a:ea typeface="Calibri"/>
                <a:cs typeface="Calibri"/>
                <a:sym typeface="Calibri"/>
              </a:defRPr>
            </a:lvl1pPr>
            <a:lvl2pPr marL="790575" indent="-333375" defTabSz="457200">
              <a:defRPr sz="2800">
                <a:latin typeface="Calibri"/>
                <a:ea typeface="Calibri"/>
                <a:cs typeface="Calibri"/>
                <a:sym typeface="Calibri"/>
              </a:defRPr>
            </a:lvl2pPr>
            <a:lvl3pPr marL="1234439" indent="-320039" defTabSz="457200">
              <a:defRPr sz="2800">
                <a:latin typeface="Calibri"/>
                <a:ea typeface="Calibri"/>
                <a:cs typeface="Calibri"/>
                <a:sym typeface="Calibri"/>
              </a:defRPr>
            </a:lvl3pPr>
            <a:lvl4pPr marL="1727200" indent="-355600" defTabSz="457200">
              <a:defRPr sz="2800">
                <a:latin typeface="Calibri"/>
                <a:ea typeface="Calibri"/>
                <a:cs typeface="Calibri"/>
                <a:sym typeface="Calibri"/>
              </a:defRPr>
            </a:lvl4pPr>
            <a:lvl5pPr marL="2184400" indent="-355600" defTabSz="457200">
              <a:defRPr sz="2800">
                <a:latin typeface="Calibri"/>
                <a:ea typeface="Calibri"/>
                <a:cs typeface="Calibri"/>
                <a:sym typeface="Calibri"/>
              </a:defRPr>
            </a:lvl5pPr>
          </a:lstStyle>
          <a:p>
            <a:pPr lvl="0">
              <a:defRPr sz="1800">
                <a:uFillTx/>
              </a:defRPr>
            </a:pPr>
            <a:r>
              <a:rPr sz="2800">
                <a:uFill>
                  <a:solidFill/>
                </a:uFill>
              </a:rPr>
              <a:t>Body Level One</a:t>
            </a:r>
            <a:endParaRPr sz="28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800">
                <a:uFill>
                  <a:solidFill/>
                </a:uFill>
              </a:rPr>
              <a:t>Body Level Four</a:t>
            </a:r>
            <a:endParaRPr sz="2800">
              <a:uFill>
                <a:solidFill/>
              </a:uFill>
            </a:endParaRPr>
          </a:p>
          <a:p>
            <a:pPr lvl="4">
              <a:defRPr sz="1800">
                <a:uFillTx/>
              </a:defRPr>
            </a:pPr>
            <a:r>
              <a:rPr sz="2800">
                <a:uFill>
                  <a:solidFill/>
                </a:uFill>
              </a:rPr>
              <a:t>Body Level Five</a:t>
            </a:r>
          </a:p>
        </p:txBody>
      </p:sp>
      <p:sp>
        <p:nvSpPr>
          <p:cNvPr id="44" name="Shape 4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 Comparison">
    <p:spTree>
      <p:nvGrpSpPr>
        <p:cNvPr id="1" name=""/>
        <p:cNvGrpSpPr/>
        <p:nvPr/>
      </p:nvGrpSpPr>
      <p:grpSpPr>
        <a:xfrm>
          <a:off x="0" y="0"/>
          <a:ext cx="0" cy="0"/>
          <a:chOff x="0" y="0"/>
          <a:chExt cx="0" cy="0"/>
        </a:xfrm>
      </p:grpSpPr>
      <p:sp>
        <p:nvSpPr>
          <p:cNvPr id="46" name="Shape 46"/>
          <p:cNvSpPr/>
          <p:nvPr>
            <p:ph type="title"/>
          </p:nvPr>
        </p:nvSpPr>
        <p:spPr>
          <a:xfrm>
            <a:off x="457200" y="256810"/>
            <a:ext cx="8229600" cy="1178656"/>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47" name="Shape 47"/>
          <p:cNvSpPr/>
          <p:nvPr>
            <p:ph type="body" idx="1"/>
          </p:nvPr>
        </p:nvSpPr>
        <p:spPr>
          <a:xfrm>
            <a:off x="457200" y="1435465"/>
            <a:ext cx="4040188" cy="739411"/>
          </a:xfrm>
          <a:prstGeom prst="rect">
            <a:avLst/>
          </a:prstGeom>
        </p:spPr>
        <p:txBody>
          <a:bodyPr lIns="45719" tIns="45719" rIns="45719" bIns="45719" anchor="b"/>
          <a:lstStyle>
            <a:lvl1pPr marL="0" indent="0" defTabSz="457200">
              <a:spcBef>
                <a:spcPts val="500"/>
              </a:spcBef>
              <a:buSzTx/>
              <a:buFontTx/>
              <a:buNone/>
              <a:defRPr b="1" sz="2400">
                <a:latin typeface="Calibri"/>
                <a:ea typeface="Calibri"/>
                <a:cs typeface="Calibri"/>
                <a:sym typeface="Calibri"/>
              </a:defRPr>
            </a:lvl1pPr>
            <a:lvl2pPr marL="0" indent="457200" defTabSz="457200">
              <a:spcBef>
                <a:spcPts val="500"/>
              </a:spcBef>
              <a:buSzTx/>
              <a:buFontTx/>
              <a:buNone/>
              <a:defRPr b="1" sz="2400">
                <a:latin typeface="Calibri"/>
                <a:ea typeface="Calibri"/>
                <a:cs typeface="Calibri"/>
                <a:sym typeface="Calibri"/>
              </a:defRPr>
            </a:lvl2pPr>
            <a:lvl3pPr marL="0" indent="914400" defTabSz="457200">
              <a:spcBef>
                <a:spcPts val="500"/>
              </a:spcBef>
              <a:buSzTx/>
              <a:buFontTx/>
              <a:buNone/>
              <a:defRPr b="1" sz="2400">
                <a:latin typeface="Calibri"/>
                <a:ea typeface="Calibri"/>
                <a:cs typeface="Calibri"/>
                <a:sym typeface="Calibri"/>
              </a:defRPr>
            </a:lvl3pPr>
            <a:lvl4pPr marL="0" indent="1371600" defTabSz="457200">
              <a:spcBef>
                <a:spcPts val="500"/>
              </a:spcBef>
              <a:buSzTx/>
              <a:buFontTx/>
              <a:buNone/>
              <a:defRPr b="1" sz="2400">
                <a:latin typeface="Calibri"/>
                <a:ea typeface="Calibri"/>
                <a:cs typeface="Calibri"/>
                <a:sym typeface="Calibri"/>
              </a:defRPr>
            </a:lvl4pPr>
            <a:lvl5pPr marL="0" indent="1828800" defTabSz="457200">
              <a:spcBef>
                <a:spcPts val="500"/>
              </a:spcBef>
              <a:buSzTx/>
              <a:buFontTx/>
              <a:buNone/>
              <a:defRPr b="1" sz="2400">
                <a:latin typeface="Calibri"/>
                <a:ea typeface="Calibri"/>
                <a:cs typeface="Calibri"/>
                <a:sym typeface="Calibri"/>
              </a:defRPr>
            </a:lvl5pPr>
          </a:lstStyle>
          <a:p>
            <a:pPr lvl="0">
              <a:defRPr b="0" sz="1800">
                <a:uFillTx/>
              </a:defRPr>
            </a:pPr>
            <a:r>
              <a:rPr b="1" sz="2400">
                <a:uFill>
                  <a:solidFill/>
                </a:uFill>
              </a:rPr>
              <a:t>Body Level One</a:t>
            </a:r>
            <a:endParaRPr b="1" sz="2400">
              <a:uFill>
                <a:solidFill/>
              </a:uFill>
            </a:endParaRPr>
          </a:p>
          <a:p>
            <a:pPr lvl="1">
              <a:defRPr b="0" sz="1800">
                <a:uFillTx/>
              </a:defRPr>
            </a:pPr>
            <a:r>
              <a:rPr b="1" sz="2400">
                <a:uFill>
                  <a:solidFill/>
                </a:uFill>
              </a:rPr>
              <a:t>Body Level Two</a:t>
            </a:r>
            <a:endParaRPr b="1" sz="2400">
              <a:uFill>
                <a:solidFill/>
              </a:uFill>
            </a:endParaRPr>
          </a:p>
          <a:p>
            <a:pPr lvl="2">
              <a:defRPr b="0" sz="1800">
                <a:uFillTx/>
              </a:defRPr>
            </a:pPr>
            <a:r>
              <a:rPr b="1" sz="2400">
                <a:uFill>
                  <a:solidFill/>
                </a:uFill>
              </a:rPr>
              <a:t>Body Level Three</a:t>
            </a:r>
            <a:endParaRPr b="1" sz="2400">
              <a:uFill>
                <a:solidFill/>
              </a:uFill>
            </a:endParaRPr>
          </a:p>
          <a:p>
            <a:pPr lvl="3">
              <a:defRPr b="0" sz="1800">
                <a:uFillTx/>
              </a:defRPr>
            </a:pPr>
            <a:r>
              <a:rPr b="1" sz="2400">
                <a:uFill>
                  <a:solidFill/>
                </a:uFill>
              </a:rPr>
              <a:t>Body Level Four</a:t>
            </a:r>
            <a:endParaRPr b="1" sz="2400">
              <a:uFill>
                <a:solidFill/>
              </a:uFill>
            </a:endParaRPr>
          </a:p>
          <a:p>
            <a:pPr lvl="4">
              <a:defRPr b="0" sz="1800">
                <a:uFillTx/>
              </a:defRPr>
            </a:pPr>
            <a:r>
              <a:rPr b="1" sz="2400">
                <a:uFill>
                  <a:solidFill/>
                </a:uFill>
              </a:rPr>
              <a:t>Body Level Five</a:t>
            </a:r>
          </a:p>
        </p:txBody>
      </p:sp>
      <p:sp>
        <p:nvSpPr>
          <p:cNvPr id="48" name="Shape 4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50" name="Shape 50"/>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51" name="Shape 5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53" name="Shape 5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Content with Caption">
    <p:spTree>
      <p:nvGrpSpPr>
        <p:cNvPr id="1" name=""/>
        <p:cNvGrpSpPr/>
        <p:nvPr/>
      </p:nvGrpSpPr>
      <p:grpSpPr>
        <a:xfrm>
          <a:off x="0" y="0"/>
          <a:ext cx="0" cy="0"/>
          <a:chOff x="0" y="0"/>
          <a:chExt cx="0" cy="0"/>
        </a:xfrm>
      </p:grpSpPr>
      <p:sp>
        <p:nvSpPr>
          <p:cNvPr id="55" name="Shape 55"/>
          <p:cNvSpPr/>
          <p:nvPr>
            <p:ph type="title"/>
          </p:nvPr>
        </p:nvSpPr>
        <p:spPr>
          <a:xfrm>
            <a:off x="457200" y="0"/>
            <a:ext cx="3008314" cy="1435100"/>
          </a:xfrm>
          <a:prstGeom prst="rect">
            <a:avLst/>
          </a:prstGeom>
        </p:spPr>
        <p:txBody>
          <a:bodyPr lIns="45719" tIns="45719" rIns="45719" bIns="45719" anchor="b">
            <a:normAutofit fontScale="100000" lnSpcReduction="0"/>
          </a:bodyPr>
          <a:lstStyle>
            <a:lvl1pPr algn="l" defTabSz="457200">
              <a:defRPr b="1" sz="2000">
                <a:solidFill>
                  <a:srgbClr val="000000"/>
                </a:solidFill>
                <a:uFill>
                  <a:solidFill>
                    <a:srgbClr val="000000"/>
                  </a:solidFill>
                </a:uFill>
              </a:defRPr>
            </a:lvl1pPr>
          </a:lstStyle>
          <a:p>
            <a:pPr lvl="0">
              <a:defRPr b="0" sz="1800">
                <a:uFillTx/>
              </a:defRPr>
            </a:pPr>
            <a:r>
              <a:rPr b="1" sz="2000">
                <a:uFill>
                  <a:solidFill/>
                </a:uFill>
              </a:rPr>
              <a:t>Title Text</a:t>
            </a:r>
          </a:p>
        </p:txBody>
      </p:sp>
      <p:sp>
        <p:nvSpPr>
          <p:cNvPr id="56" name="Shape 56"/>
          <p:cNvSpPr/>
          <p:nvPr>
            <p:ph type="body" idx="1"/>
          </p:nvPr>
        </p:nvSpPr>
        <p:spPr>
          <a:xfrm>
            <a:off x="3575050" y="273050"/>
            <a:ext cx="5111750" cy="658495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57" name="Shape 5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 Picture with Caption">
    <p:spTree>
      <p:nvGrpSpPr>
        <p:cNvPr id="1" name=""/>
        <p:cNvGrpSpPr/>
        <p:nvPr/>
      </p:nvGrpSpPr>
      <p:grpSpPr>
        <a:xfrm>
          <a:off x="0" y="0"/>
          <a:ext cx="0" cy="0"/>
          <a:chOff x="0" y="0"/>
          <a:chExt cx="0" cy="0"/>
        </a:xfrm>
      </p:grpSpPr>
      <p:sp>
        <p:nvSpPr>
          <p:cNvPr id="59" name="Shape 59"/>
          <p:cNvSpPr/>
          <p:nvPr>
            <p:ph type="title"/>
          </p:nvPr>
        </p:nvSpPr>
        <p:spPr>
          <a:xfrm>
            <a:off x="1792288" y="4800600"/>
            <a:ext cx="5486401" cy="566738"/>
          </a:xfrm>
          <a:prstGeom prst="rect">
            <a:avLst/>
          </a:prstGeom>
        </p:spPr>
        <p:txBody>
          <a:bodyPr lIns="45719" tIns="45719" rIns="45719" bIns="45719" anchor="b">
            <a:normAutofit fontScale="100000" lnSpcReduction="0"/>
          </a:bodyPr>
          <a:lstStyle>
            <a:lvl1pPr algn="l" defTabSz="457200">
              <a:defRPr b="1" sz="2000">
                <a:solidFill>
                  <a:srgbClr val="000000"/>
                </a:solidFill>
                <a:uFill>
                  <a:solidFill>
                    <a:srgbClr val="000000"/>
                  </a:solidFill>
                </a:uFill>
              </a:defRPr>
            </a:lvl1pPr>
          </a:lstStyle>
          <a:p>
            <a:pPr lvl="0">
              <a:defRPr b="0" sz="1800">
                <a:uFillTx/>
              </a:defRPr>
            </a:pPr>
            <a:r>
              <a:rPr b="1" sz="2000">
                <a:uFill>
                  <a:solidFill/>
                </a:uFill>
              </a:rPr>
              <a:t>Title Text</a:t>
            </a:r>
          </a:p>
        </p:txBody>
      </p:sp>
      <p:sp>
        <p:nvSpPr>
          <p:cNvPr id="60" name="Shape 60"/>
          <p:cNvSpPr/>
          <p:nvPr>
            <p:ph type="body" idx="1"/>
          </p:nvPr>
        </p:nvSpPr>
        <p:spPr>
          <a:xfrm>
            <a:off x="1792288" y="5367337"/>
            <a:ext cx="5486401" cy="804863"/>
          </a:xfrm>
          <a:prstGeom prst="rect">
            <a:avLst/>
          </a:prstGeom>
        </p:spPr>
        <p:txBody>
          <a:bodyPr lIns="45719" tIns="45719" rIns="45719" bIns="45719"/>
          <a:lstStyle>
            <a:lvl1pPr marL="0" indent="0" defTabSz="457200">
              <a:spcBef>
                <a:spcPts val="300"/>
              </a:spcBef>
              <a:buSzTx/>
              <a:buFontTx/>
              <a:buNone/>
              <a:defRPr sz="1400">
                <a:latin typeface="Calibri"/>
                <a:ea typeface="Calibri"/>
                <a:cs typeface="Calibri"/>
                <a:sym typeface="Calibri"/>
              </a:defRPr>
            </a:lvl1pPr>
            <a:lvl2pPr marL="0" indent="457200" defTabSz="457200">
              <a:spcBef>
                <a:spcPts val="300"/>
              </a:spcBef>
              <a:buSzTx/>
              <a:buFontTx/>
              <a:buNone/>
              <a:defRPr sz="1400">
                <a:latin typeface="Calibri"/>
                <a:ea typeface="Calibri"/>
                <a:cs typeface="Calibri"/>
                <a:sym typeface="Calibri"/>
              </a:defRPr>
            </a:lvl2pPr>
            <a:lvl3pPr marL="0" indent="914400" defTabSz="457200">
              <a:spcBef>
                <a:spcPts val="300"/>
              </a:spcBef>
              <a:buSzTx/>
              <a:buFontTx/>
              <a:buNone/>
              <a:defRPr sz="1400">
                <a:latin typeface="Calibri"/>
                <a:ea typeface="Calibri"/>
                <a:cs typeface="Calibri"/>
                <a:sym typeface="Calibri"/>
              </a:defRPr>
            </a:lvl3pPr>
            <a:lvl4pPr marL="0" indent="1371600" defTabSz="457200">
              <a:spcBef>
                <a:spcPts val="300"/>
              </a:spcBef>
              <a:buSzTx/>
              <a:buFontTx/>
              <a:buNone/>
              <a:defRPr sz="1400">
                <a:latin typeface="Calibri"/>
                <a:ea typeface="Calibri"/>
                <a:cs typeface="Calibri"/>
                <a:sym typeface="Calibri"/>
              </a:defRPr>
            </a:lvl4pPr>
            <a:lvl5pPr marL="0" indent="1828800" defTabSz="457200">
              <a:spcBef>
                <a:spcPts val="300"/>
              </a:spcBef>
              <a:buSzTx/>
              <a:buFontTx/>
              <a:buNone/>
              <a:defRPr sz="1400">
                <a:latin typeface="Calibri"/>
                <a:ea typeface="Calibri"/>
                <a:cs typeface="Calibri"/>
                <a:sym typeface="Calibri"/>
              </a:defRPr>
            </a:lvl5pPr>
          </a:lstStyle>
          <a:p>
            <a:pPr lvl="0">
              <a:defRPr sz="1800">
                <a:uFillTx/>
              </a:defRPr>
            </a:pPr>
            <a:r>
              <a:rPr sz="1400">
                <a:uFill>
                  <a:solidFill/>
                </a:uFill>
              </a:rPr>
              <a:t>Body Level One</a:t>
            </a:r>
            <a:endParaRPr sz="1400">
              <a:uFill>
                <a:solidFill/>
              </a:uFill>
            </a:endParaRPr>
          </a:p>
          <a:p>
            <a:pPr lvl="1">
              <a:defRPr sz="1800">
                <a:uFillTx/>
              </a:defRPr>
            </a:pPr>
            <a:r>
              <a:rPr sz="1400">
                <a:uFill>
                  <a:solidFill/>
                </a:uFill>
              </a:rPr>
              <a:t>Body Level Two</a:t>
            </a:r>
            <a:endParaRPr sz="1400">
              <a:uFill>
                <a:solidFill/>
              </a:uFill>
            </a:endParaRPr>
          </a:p>
          <a:p>
            <a:pPr lvl="2">
              <a:defRPr sz="1800">
                <a:uFillTx/>
              </a:defRPr>
            </a:pPr>
            <a:r>
              <a:rPr sz="1400">
                <a:uFill>
                  <a:solidFill/>
                </a:uFill>
              </a:rPr>
              <a:t>Body Level Three</a:t>
            </a:r>
            <a:endParaRPr sz="1400">
              <a:uFill>
                <a:solidFill/>
              </a:uFill>
            </a:endParaRPr>
          </a:p>
          <a:p>
            <a:pPr lvl="3">
              <a:defRPr sz="1800">
                <a:uFillTx/>
              </a:defRPr>
            </a:pPr>
            <a:r>
              <a:rPr sz="1400">
                <a:uFill>
                  <a:solidFill/>
                </a:uFill>
              </a:rPr>
              <a:t>Body Level Four</a:t>
            </a:r>
            <a:endParaRPr sz="1400">
              <a:uFill>
                <a:solidFill/>
              </a:uFill>
            </a:endParaRPr>
          </a:p>
          <a:p>
            <a:pPr lvl="4">
              <a:defRPr sz="1800">
                <a:uFillTx/>
              </a:defRPr>
            </a:pPr>
            <a:r>
              <a:rPr sz="1400">
                <a:uFill>
                  <a:solidFill/>
                </a:uFill>
              </a:rPr>
              <a:t>Body Level Five</a:t>
            </a:r>
          </a:p>
        </p:txBody>
      </p:sp>
      <p:sp>
        <p:nvSpPr>
          <p:cNvPr id="61" name="Shape 6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Vertical Text">
    <p:spTree>
      <p:nvGrpSpPr>
        <p:cNvPr id="1" name=""/>
        <p:cNvGrpSpPr/>
        <p:nvPr/>
      </p:nvGrpSpPr>
      <p:grpSpPr>
        <a:xfrm>
          <a:off x="0" y="0"/>
          <a:ext cx="0" cy="0"/>
          <a:chOff x="0" y="0"/>
          <a:chExt cx="0" cy="0"/>
        </a:xfrm>
      </p:grpSpPr>
      <p:sp>
        <p:nvSpPr>
          <p:cNvPr id="63" name="Shape 63"/>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64" name="Shape 64"/>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65" name="Shape 6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67" name="Shape 67"/>
          <p:cNvSpPr/>
          <p:nvPr>
            <p:ph type="title"/>
          </p:nvPr>
        </p:nvSpPr>
        <p:spPr>
          <a:xfrm>
            <a:off x="685800" y="1844675"/>
            <a:ext cx="7772400" cy="20415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68" name="Shape 68"/>
          <p:cNvSpPr/>
          <p:nvPr>
            <p:ph type="body" idx="1"/>
          </p:nvPr>
        </p:nvSpPr>
        <p:spPr>
          <a:xfrm>
            <a:off x="1371600" y="3886200"/>
            <a:ext cx="6400800" cy="2971800"/>
          </a:xfrm>
          <a:prstGeom prst="rect">
            <a:avLst/>
          </a:prstGeom>
        </p:spPr>
        <p:txBody>
          <a:bodyPr lIns="45719" tIns="45719" rIns="45719" bIns="45719"/>
          <a:lstStyle>
            <a:lvl1pPr marL="0" indent="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1pPr>
            <a:lvl2pPr marL="0" indent="4572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2pPr>
            <a:lvl3pPr marL="0" indent="9144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3pPr>
            <a:lvl4pPr marL="0" indent="13716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4pPr>
            <a:lvl5pPr marL="0" indent="18288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5pPr>
          </a:lstStyle>
          <a:p>
            <a:pPr lvl="0">
              <a:defRPr sz="1800">
                <a:solidFill>
                  <a:srgbClr val="000000"/>
                </a:solidFill>
                <a:uFillTx/>
              </a:defRPr>
            </a:pPr>
            <a:r>
              <a:rPr sz="3200">
                <a:solidFill>
                  <a:srgbClr val="888888"/>
                </a:solidFill>
                <a:uFill>
                  <a:solidFill>
                    <a:srgbClr val="888888"/>
                  </a:solidFill>
                </a:uFill>
              </a:rPr>
              <a:t>Body Level One</a:t>
            </a:r>
            <a:endParaRPr sz="3200">
              <a:solidFill>
                <a:srgbClr val="888888"/>
              </a:solidFill>
              <a:uFill>
                <a:solidFill>
                  <a:srgbClr val="888888"/>
                </a:solidFill>
              </a:uFill>
            </a:endParaRPr>
          </a:p>
          <a:p>
            <a:pPr lvl="1">
              <a:defRPr sz="1800">
                <a:solidFill>
                  <a:srgbClr val="000000"/>
                </a:solidFill>
                <a:uFillTx/>
              </a:defRPr>
            </a:pPr>
            <a:r>
              <a:rPr sz="3200">
                <a:solidFill>
                  <a:srgbClr val="888888"/>
                </a:solidFill>
                <a:uFill>
                  <a:solidFill>
                    <a:srgbClr val="888888"/>
                  </a:solidFill>
                </a:uFill>
              </a:rPr>
              <a:t>Body Level Two</a:t>
            </a:r>
            <a:endParaRPr sz="3200">
              <a:solidFill>
                <a:srgbClr val="888888"/>
              </a:solidFill>
              <a:uFill>
                <a:solidFill>
                  <a:srgbClr val="888888"/>
                </a:solidFill>
              </a:uFill>
            </a:endParaRPr>
          </a:p>
          <a:p>
            <a:pPr lvl="2">
              <a:defRPr sz="1800">
                <a:solidFill>
                  <a:srgbClr val="000000"/>
                </a:solidFill>
                <a:uFillTx/>
              </a:defRPr>
            </a:pPr>
            <a:r>
              <a:rPr sz="3200">
                <a:solidFill>
                  <a:srgbClr val="888888"/>
                </a:solidFill>
                <a:uFill>
                  <a:solidFill>
                    <a:srgbClr val="888888"/>
                  </a:solidFill>
                </a:uFill>
              </a:rPr>
              <a:t>Body Level Three</a:t>
            </a:r>
            <a:endParaRPr sz="3200">
              <a:solidFill>
                <a:srgbClr val="888888"/>
              </a:solidFill>
              <a:uFill>
                <a:solidFill>
                  <a:srgbClr val="888888"/>
                </a:solidFill>
              </a:uFill>
            </a:endParaRPr>
          </a:p>
          <a:p>
            <a:pPr lvl="3">
              <a:defRPr sz="1800">
                <a:solidFill>
                  <a:srgbClr val="000000"/>
                </a:solidFill>
                <a:uFillTx/>
              </a:defRPr>
            </a:pPr>
            <a:r>
              <a:rPr sz="3200">
                <a:solidFill>
                  <a:srgbClr val="888888"/>
                </a:solidFill>
                <a:uFill>
                  <a:solidFill>
                    <a:srgbClr val="888888"/>
                  </a:solidFill>
                </a:uFill>
              </a:rPr>
              <a:t>Body Level Four</a:t>
            </a:r>
            <a:endParaRPr sz="3200">
              <a:solidFill>
                <a:srgbClr val="888888"/>
              </a:solidFill>
              <a:uFill>
                <a:solidFill>
                  <a:srgbClr val="888888"/>
                </a:solidFill>
              </a:uFill>
            </a:endParaRPr>
          </a:p>
          <a:p>
            <a:pPr lvl="4">
              <a:defRPr sz="1800">
                <a:solidFill>
                  <a:srgbClr val="000000"/>
                </a:solidFill>
                <a:uFillTx/>
              </a:defRPr>
            </a:pPr>
            <a:r>
              <a:rPr sz="3200">
                <a:solidFill>
                  <a:srgbClr val="888888"/>
                </a:solidFill>
                <a:uFill>
                  <a:solidFill>
                    <a:srgbClr val="888888"/>
                  </a:solidFill>
                </a:uFill>
              </a:rPr>
              <a:t>Body Level Five</a:t>
            </a:r>
          </a:p>
        </p:txBody>
      </p:sp>
      <p:sp>
        <p:nvSpPr>
          <p:cNvPr id="69" name="Shape 6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9" name="Shape 9"/>
          <p:cNvSpPr/>
          <p:nvPr>
            <p:ph type="title"/>
          </p:nvPr>
        </p:nvSpPr>
        <p:spPr>
          <a:prstGeom prst="rect">
            <a:avLst/>
          </a:prstGeom>
        </p:spPr>
        <p:txBody>
          <a:bodyPr/>
          <a:lstStyle/>
          <a:p>
            <a:pPr lvl="0">
              <a:defRPr sz="1800">
                <a:solidFill>
                  <a:srgbClr val="000000"/>
                </a:solidFill>
                <a:uFillTx/>
              </a:defRPr>
            </a:pPr>
            <a:r>
              <a:rPr sz="4800">
                <a:solidFill>
                  <a:srgbClr val="9A403E"/>
                </a:solidFill>
                <a:uFill>
                  <a:solidFill>
                    <a:srgbClr val="953735"/>
                  </a:solidFill>
                </a:uFill>
              </a:rPr>
              <a:t>Title Text</a:t>
            </a:r>
          </a:p>
        </p:txBody>
      </p:sp>
      <p:sp>
        <p:nvSpPr>
          <p:cNvPr id="10" name="Shape 10"/>
          <p:cNvSpPr/>
          <p:nvPr>
            <p:ph type="body" idx="1"/>
          </p:nvPr>
        </p:nvSpPr>
        <p:spPr>
          <a:prstGeom prst="rect">
            <a:avLst/>
          </a:prstGeom>
        </p:spPr>
        <p:txBody>
          <a:bodyPr/>
          <a:lstStyle>
            <a:lvl2pPr>
              <a:defRPr sz="1500"/>
            </a:lvl2pPr>
            <a:lvl3pPr>
              <a:defRPr sz="1500"/>
            </a:lvl3pPr>
            <a:lvl4pPr>
              <a:defRPr sz="1500"/>
            </a:lvl4pPr>
            <a:lvl5pPr>
              <a:defRPr sz="1500"/>
            </a:lvl5pPr>
          </a:lstStyle>
          <a:p>
            <a:pPr lvl="0">
              <a:defRPr sz="1800">
                <a:uFillTx/>
              </a:defRPr>
            </a:pPr>
            <a:r>
              <a:rPr sz="2000">
                <a:uFill>
                  <a:solidFill/>
                </a:uFill>
              </a:rPr>
              <a:t>Body Level One</a:t>
            </a:r>
            <a:endParaRPr sz="2000">
              <a:uFill>
                <a:solidFill/>
              </a:uFill>
            </a:endParaRPr>
          </a:p>
          <a:p>
            <a:pPr lvl="1">
              <a:defRPr sz="1800">
                <a:uFillTx/>
              </a:defRPr>
            </a:pPr>
            <a:r>
              <a:rPr sz="1500">
                <a:uFill>
                  <a:solidFill/>
                </a:uFill>
              </a:rPr>
              <a:t>Body Level Two</a:t>
            </a:r>
            <a:endParaRPr sz="1500">
              <a:uFill>
                <a:solidFill/>
              </a:uFill>
            </a:endParaRPr>
          </a:p>
          <a:p>
            <a:pPr lvl="2">
              <a:defRPr sz="1800">
                <a:uFillTx/>
              </a:defRPr>
            </a:pPr>
            <a:r>
              <a:rPr sz="1500">
                <a:uFill>
                  <a:solidFill/>
                </a:uFill>
              </a:rPr>
              <a:t>Body Level Three</a:t>
            </a:r>
            <a:endParaRPr sz="1500">
              <a:uFill>
                <a:solidFill/>
              </a:uFill>
            </a:endParaRPr>
          </a:p>
          <a:p>
            <a:pPr lvl="3">
              <a:defRPr sz="1800">
                <a:uFillTx/>
              </a:defRPr>
            </a:pPr>
            <a:r>
              <a:rPr sz="1500">
                <a:uFill>
                  <a:solidFill/>
                </a:uFill>
              </a:rPr>
              <a:t>Body Level Four</a:t>
            </a:r>
            <a:endParaRPr sz="1500">
              <a:uFill>
                <a:solidFill/>
              </a:uFill>
            </a:endParaRPr>
          </a:p>
          <a:p>
            <a:pPr lvl="4">
              <a:defRPr sz="1800">
                <a:uFillTx/>
              </a:defRPr>
            </a:pPr>
            <a:r>
              <a:rPr sz="1500">
                <a:uFill>
                  <a:solidFill/>
                </a:uFill>
              </a:rPr>
              <a:t>Body Level Five</a:t>
            </a:r>
          </a:p>
        </p:txBody>
      </p:sp>
      <p:sp>
        <p:nvSpPr>
          <p:cNvPr id="11" name="Shape 1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71" name="Shape 71"/>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72" name="Shape 72"/>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73" name="Shape 7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75" name="Shape 75"/>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76" name="Shape 7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78" name="Shape 7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 2_Title and Content">
    <p:spTree>
      <p:nvGrpSpPr>
        <p:cNvPr id="1" name=""/>
        <p:cNvGrpSpPr/>
        <p:nvPr/>
      </p:nvGrpSpPr>
      <p:grpSpPr>
        <a:xfrm>
          <a:off x="0" y="0"/>
          <a:ext cx="0" cy="0"/>
          <a:chOff x="0" y="0"/>
          <a:chExt cx="0" cy="0"/>
        </a:xfrm>
      </p:grpSpPr>
      <p:sp>
        <p:nvSpPr>
          <p:cNvPr id="13" name="Shape 13"/>
          <p:cNvSpPr/>
          <p:nvPr>
            <p:ph type="title"/>
          </p:nvPr>
        </p:nvSpPr>
        <p:spPr>
          <a:xfrm>
            <a:off x="72312" y="-15337"/>
            <a:ext cx="8991601" cy="639764"/>
          </a:xfrm>
          <a:prstGeom prst="rect">
            <a:avLst/>
          </a:prstGeom>
        </p:spPr>
        <p:txBody>
          <a:bodyPr/>
          <a:lstStyle>
            <a:lvl1pPr>
              <a:defRPr b="1" sz="4000">
                <a:solidFill>
                  <a:srgbClr val="953735"/>
                </a:solidFill>
                <a:latin typeface="+mn-lt"/>
                <a:ea typeface="+mn-ea"/>
                <a:cs typeface="+mn-cs"/>
                <a:sym typeface="Courier"/>
              </a:defRPr>
            </a:lvl1pPr>
          </a:lstStyle>
          <a:p>
            <a:pPr lvl="0">
              <a:defRPr b="0" sz="1800">
                <a:solidFill>
                  <a:srgbClr val="000000"/>
                </a:solidFill>
                <a:uFillTx/>
              </a:defRPr>
            </a:pPr>
            <a:r>
              <a:rPr b="1" sz="4000">
                <a:solidFill>
                  <a:srgbClr val="953735"/>
                </a:solidFill>
                <a:uFill>
                  <a:solidFill>
                    <a:srgbClr val="953735"/>
                  </a:solidFill>
                </a:uFill>
              </a:rPr>
              <a:t>Title Text</a:t>
            </a:r>
          </a:p>
        </p:txBody>
      </p:sp>
      <p:sp>
        <p:nvSpPr>
          <p:cNvPr id="14" name="Shape 14"/>
          <p:cNvSpPr/>
          <p:nvPr>
            <p:ph type="body" idx="1"/>
          </p:nvPr>
        </p:nvSpPr>
        <p:spPr>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lvl="0">
              <a:defRPr sz="1800">
                <a:uFillTx/>
              </a:defRPr>
            </a:pPr>
            <a:r>
              <a:rPr sz="2000">
                <a:uFill>
                  <a:solidFill/>
                </a:uFill>
              </a:rPr>
              <a:t>Body Level One</a:t>
            </a:r>
            <a:endParaRPr sz="2000">
              <a:uFill>
                <a:solidFill/>
              </a:uFill>
            </a:endParaRPr>
          </a:p>
          <a:p>
            <a:pPr lvl="1">
              <a:defRPr sz="1800">
                <a:uFillTx/>
              </a:defRPr>
            </a:pPr>
            <a:r>
              <a:rPr sz="2000">
                <a:uFill>
                  <a:solidFill/>
                </a:uFill>
              </a:rPr>
              <a:t>Body Level Two</a:t>
            </a:r>
            <a:endParaRPr sz="2000">
              <a:uFill>
                <a:solidFill/>
              </a:uFill>
            </a:endParaRPr>
          </a:p>
          <a:p>
            <a:pPr lvl="2">
              <a:defRPr sz="1800">
                <a:uFillTx/>
              </a:defRPr>
            </a:pPr>
            <a:r>
              <a:rPr sz="2000">
                <a:uFill>
                  <a:solidFill/>
                </a:uFill>
              </a:rPr>
              <a:t>Body Level Three</a:t>
            </a:r>
            <a:endParaRPr sz="20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
        <p:nvSpPr>
          <p:cNvPr id="15" name="Shape 1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 1_Title and Content">
    <p:spTree>
      <p:nvGrpSpPr>
        <p:cNvPr id="1" name=""/>
        <p:cNvGrpSpPr/>
        <p:nvPr/>
      </p:nvGrpSpPr>
      <p:grpSpPr>
        <a:xfrm>
          <a:off x="0" y="0"/>
          <a:ext cx="0" cy="0"/>
          <a:chOff x="0" y="0"/>
          <a:chExt cx="0" cy="0"/>
        </a:xfrm>
      </p:grpSpPr>
      <p:sp>
        <p:nvSpPr>
          <p:cNvPr id="17" name="Shape 17"/>
          <p:cNvSpPr/>
          <p:nvPr>
            <p:ph type="sldNum" sz="quarter" idx="2"/>
          </p:nvPr>
        </p:nvSpPr>
        <p:spPr>
          <a:prstGeom prst="rect">
            <a:avLst/>
          </a:prstGeom>
        </p:spPr>
        <p:txBody>
          <a:bodyPr/>
          <a:lstStyle/>
          <a:p>
            <a:pPr lvl="0"/>
            <a:fld id="{86CB4B4D-7CA3-9044-876B-883B54F8677D}" type="slidenum"/>
          </a:p>
        </p:txBody>
      </p:sp>
      <p:sp>
        <p:nvSpPr>
          <p:cNvPr id="18" name="Shape 18"/>
          <p:cNvSpPr/>
          <p:nvPr>
            <p:ph type="body" idx="1"/>
          </p:nvPr>
        </p:nvSpPr>
        <p:spPr>
          <a:xfrm>
            <a:off x="76200" y="274638"/>
            <a:ext cx="8891104" cy="5059363"/>
          </a:xfrm>
          <a:prstGeom prst="rect">
            <a:avLst/>
          </a:prstGeom>
        </p:spPr>
        <p:txBody>
          <a:bodyPr/>
          <a:lstStyle/>
          <a:p>
            <a:pPr lvl="0">
              <a:defRPr sz="1800">
                <a:uFillTx/>
              </a:defRPr>
            </a:pPr>
            <a:r>
              <a:rPr sz="2000">
                <a:uFill>
                  <a:solidFill/>
                </a:uFill>
              </a:rPr>
              <a:t>Body Level One</a:t>
            </a:r>
            <a:endParaRPr sz="2000">
              <a:uFill>
                <a:solidFill/>
              </a:uFill>
            </a:endParaRPr>
          </a:p>
          <a:p>
            <a:pPr lvl="1">
              <a:defRPr sz="1800">
                <a:uFillTx/>
              </a:defRPr>
            </a:pPr>
            <a:r>
              <a:rPr sz="2000">
                <a:uFill>
                  <a:solidFill/>
                </a:uFill>
              </a:rPr>
              <a:t>Body Level Two</a:t>
            </a:r>
            <a:endParaRPr sz="2000">
              <a:uFill>
                <a:solidFill/>
              </a:uFill>
            </a:endParaRPr>
          </a:p>
          <a:p>
            <a:pPr lvl="2">
              <a:defRPr sz="1800">
                <a:uFillTx/>
              </a:defRPr>
            </a:pPr>
            <a:r>
              <a:rPr sz="2000">
                <a:uFill>
                  <a:solidFill/>
                </a:uFill>
              </a:rPr>
              <a:t>Body Level Three</a:t>
            </a:r>
            <a:endParaRPr sz="20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20" name="Shape 20"/>
          <p:cNvSpPr/>
          <p:nvPr>
            <p:ph type="title"/>
          </p:nvPr>
        </p:nvSpPr>
        <p:spPr>
          <a:xfrm>
            <a:off x="72312" y="-15337"/>
            <a:ext cx="8991601" cy="639764"/>
          </a:xfrm>
          <a:prstGeom prst="rect">
            <a:avLst/>
          </a:prstGeom>
        </p:spPr>
        <p:txBody>
          <a:bodyPr/>
          <a:lstStyle>
            <a:lvl1pPr>
              <a:defRPr b="1" sz="4000">
                <a:solidFill>
                  <a:srgbClr val="953735"/>
                </a:solidFill>
                <a:latin typeface="+mn-lt"/>
                <a:ea typeface="+mn-ea"/>
                <a:cs typeface="+mn-cs"/>
                <a:sym typeface="Courier"/>
              </a:defRPr>
            </a:lvl1pPr>
          </a:lstStyle>
          <a:p>
            <a:pPr lvl="0">
              <a:defRPr b="0" sz="1800">
                <a:solidFill>
                  <a:srgbClr val="000000"/>
                </a:solidFill>
                <a:uFillTx/>
              </a:defRPr>
            </a:pPr>
            <a:r>
              <a:rPr b="1" sz="4000">
                <a:solidFill>
                  <a:srgbClr val="953735"/>
                </a:solidFill>
                <a:uFill>
                  <a:solidFill>
                    <a:srgbClr val="953735"/>
                  </a:solidFill>
                </a:uFill>
              </a:rPr>
              <a:t>Title Text</a:t>
            </a:r>
          </a:p>
        </p:txBody>
      </p:sp>
      <p:sp>
        <p:nvSpPr>
          <p:cNvPr id="21" name="Shape 2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Default - Custom Layout">
    <p:spTree>
      <p:nvGrpSpPr>
        <p:cNvPr id="1" name=""/>
        <p:cNvGrpSpPr/>
        <p:nvPr/>
      </p:nvGrpSpPr>
      <p:grpSpPr>
        <a:xfrm>
          <a:off x="0" y="0"/>
          <a:ext cx="0" cy="0"/>
          <a:chOff x="0" y="0"/>
          <a:chExt cx="0" cy="0"/>
        </a:xfrm>
      </p:grpSpPr>
      <p:sp>
        <p:nvSpPr>
          <p:cNvPr id="23" name="Shape 23"/>
          <p:cNvSpPr/>
          <p:nvPr>
            <p:ph type="title"/>
          </p:nvPr>
        </p:nvSpPr>
        <p:spPr>
          <a:xfrm>
            <a:off x="533401" y="2590800"/>
            <a:ext cx="8077201" cy="639763"/>
          </a:xfrm>
          <a:prstGeom prst="rect">
            <a:avLst/>
          </a:prstGeom>
        </p:spPr>
        <p:txBody>
          <a:bodyPr/>
          <a:lstStyle>
            <a:lvl1pPr>
              <a:defRPr b="1" sz="4400">
                <a:solidFill>
                  <a:srgbClr val="953735"/>
                </a:solidFill>
                <a:latin typeface="+mn-lt"/>
                <a:ea typeface="+mn-ea"/>
                <a:cs typeface="+mn-cs"/>
                <a:sym typeface="Courier"/>
              </a:defRPr>
            </a:lvl1pPr>
          </a:lstStyle>
          <a:p>
            <a:pPr lvl="0">
              <a:defRPr b="0" sz="1800">
                <a:solidFill>
                  <a:srgbClr val="000000"/>
                </a:solidFill>
                <a:uFillTx/>
              </a:defRPr>
            </a:pPr>
            <a:r>
              <a:rPr b="1" sz="4400">
                <a:solidFill>
                  <a:srgbClr val="953735"/>
                </a:solidFill>
                <a:uFill>
                  <a:solidFill>
                    <a:srgbClr val="953735"/>
                  </a:solidFill>
                </a:uFill>
              </a:rPr>
              <a:t>Title Text</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Default - 1_Custom Layout">
    <p:spTree>
      <p:nvGrpSpPr>
        <p:cNvPr id="1" name=""/>
        <p:cNvGrpSpPr/>
        <p:nvPr/>
      </p:nvGrpSpPr>
      <p:grpSpPr>
        <a:xfrm>
          <a:off x="0" y="0"/>
          <a:ext cx="0" cy="0"/>
          <a:chOff x="0" y="0"/>
          <a:chExt cx="0" cy="0"/>
        </a:xfrm>
      </p:grpSpPr>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 2_Custom Layout">
    <p:spTree>
      <p:nvGrpSpPr>
        <p:cNvPr id="1" name=""/>
        <p:cNvGrpSpPr/>
        <p:nvPr/>
      </p:nvGrpSpPr>
      <p:grpSpPr>
        <a:xfrm>
          <a:off x="0" y="0"/>
          <a:ext cx="0" cy="0"/>
          <a:chOff x="0" y="0"/>
          <a:chExt cx="0" cy="0"/>
        </a:xfrm>
      </p:grpSpPr>
      <p:sp>
        <p:nvSpPr>
          <p:cNvPr id="28" name="Shape 2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30" name="Shape 30"/>
          <p:cNvSpPr/>
          <p:nvPr>
            <p:ph type="title"/>
          </p:nvPr>
        </p:nvSpPr>
        <p:spPr>
          <a:xfrm>
            <a:off x="685800" y="1844675"/>
            <a:ext cx="7772400" cy="20415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31" name="Shape 31"/>
          <p:cNvSpPr/>
          <p:nvPr>
            <p:ph type="body" idx="1"/>
          </p:nvPr>
        </p:nvSpPr>
        <p:spPr>
          <a:xfrm>
            <a:off x="1371600" y="3886200"/>
            <a:ext cx="6400800" cy="2971800"/>
          </a:xfrm>
          <a:prstGeom prst="rect">
            <a:avLst/>
          </a:prstGeom>
        </p:spPr>
        <p:txBody>
          <a:bodyPr lIns="45719" tIns="45719" rIns="45719" bIns="45719"/>
          <a:lstStyle>
            <a:lvl1pPr marL="0" indent="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1pPr>
            <a:lvl2pPr marL="0" indent="4572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2pPr>
            <a:lvl3pPr marL="0" indent="9144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3pPr>
            <a:lvl4pPr marL="0" indent="13716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4pPr>
            <a:lvl5pPr marL="0" indent="18288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5pPr>
          </a:lstStyle>
          <a:p>
            <a:pPr lvl="0">
              <a:defRPr sz="1800">
                <a:solidFill>
                  <a:srgbClr val="000000"/>
                </a:solidFill>
                <a:uFillTx/>
              </a:defRPr>
            </a:pPr>
            <a:r>
              <a:rPr sz="3200">
                <a:solidFill>
                  <a:srgbClr val="888888"/>
                </a:solidFill>
                <a:uFill>
                  <a:solidFill>
                    <a:srgbClr val="888888"/>
                  </a:solidFill>
                </a:uFill>
              </a:rPr>
              <a:t>Body Level One</a:t>
            </a:r>
            <a:endParaRPr sz="3200">
              <a:solidFill>
                <a:srgbClr val="888888"/>
              </a:solidFill>
              <a:uFill>
                <a:solidFill>
                  <a:srgbClr val="888888"/>
                </a:solidFill>
              </a:uFill>
            </a:endParaRPr>
          </a:p>
          <a:p>
            <a:pPr lvl="1">
              <a:defRPr sz="1800">
                <a:solidFill>
                  <a:srgbClr val="000000"/>
                </a:solidFill>
                <a:uFillTx/>
              </a:defRPr>
            </a:pPr>
            <a:r>
              <a:rPr sz="3200">
                <a:solidFill>
                  <a:srgbClr val="888888"/>
                </a:solidFill>
                <a:uFill>
                  <a:solidFill>
                    <a:srgbClr val="888888"/>
                  </a:solidFill>
                </a:uFill>
              </a:rPr>
              <a:t>Body Level Two</a:t>
            </a:r>
            <a:endParaRPr sz="3200">
              <a:solidFill>
                <a:srgbClr val="888888"/>
              </a:solidFill>
              <a:uFill>
                <a:solidFill>
                  <a:srgbClr val="888888"/>
                </a:solidFill>
              </a:uFill>
            </a:endParaRPr>
          </a:p>
          <a:p>
            <a:pPr lvl="2">
              <a:defRPr sz="1800">
                <a:solidFill>
                  <a:srgbClr val="000000"/>
                </a:solidFill>
                <a:uFillTx/>
              </a:defRPr>
            </a:pPr>
            <a:r>
              <a:rPr sz="3200">
                <a:solidFill>
                  <a:srgbClr val="888888"/>
                </a:solidFill>
                <a:uFill>
                  <a:solidFill>
                    <a:srgbClr val="888888"/>
                  </a:solidFill>
                </a:uFill>
              </a:rPr>
              <a:t>Body Level Three</a:t>
            </a:r>
            <a:endParaRPr sz="3200">
              <a:solidFill>
                <a:srgbClr val="888888"/>
              </a:solidFill>
              <a:uFill>
                <a:solidFill>
                  <a:srgbClr val="888888"/>
                </a:solidFill>
              </a:uFill>
            </a:endParaRPr>
          </a:p>
          <a:p>
            <a:pPr lvl="3">
              <a:defRPr sz="1800">
                <a:solidFill>
                  <a:srgbClr val="000000"/>
                </a:solidFill>
                <a:uFillTx/>
              </a:defRPr>
            </a:pPr>
            <a:r>
              <a:rPr sz="3200">
                <a:solidFill>
                  <a:srgbClr val="888888"/>
                </a:solidFill>
                <a:uFill>
                  <a:solidFill>
                    <a:srgbClr val="888888"/>
                  </a:solidFill>
                </a:uFill>
              </a:rPr>
              <a:t>Body Level Four</a:t>
            </a:r>
            <a:endParaRPr sz="3200">
              <a:solidFill>
                <a:srgbClr val="888888"/>
              </a:solidFill>
              <a:uFill>
                <a:solidFill>
                  <a:srgbClr val="888888"/>
                </a:solidFill>
              </a:uFill>
            </a:endParaRPr>
          </a:p>
          <a:p>
            <a:pPr lvl="4">
              <a:defRPr sz="1800">
                <a:solidFill>
                  <a:srgbClr val="000000"/>
                </a:solidFill>
                <a:uFillTx/>
              </a:defRPr>
            </a:pPr>
            <a:r>
              <a:rPr sz="3200">
                <a:solidFill>
                  <a:srgbClr val="888888"/>
                </a:solidFill>
                <a:uFill>
                  <a:solidFill>
                    <a:srgbClr val="888888"/>
                  </a:solidFill>
                </a:uFill>
              </a:rPr>
              <a:t>Body Level Five</a:t>
            </a:r>
          </a:p>
        </p:txBody>
      </p:sp>
      <p:sp>
        <p:nvSpPr>
          <p:cNvPr id="32" name="Shape 3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72312" y="86263"/>
            <a:ext cx="8991601" cy="818517"/>
          </a:xfrm>
          <a:prstGeom prst="rect">
            <a:avLst/>
          </a:prstGeom>
          <a:ln w="12700">
            <a:miter lim="400000"/>
          </a:ln>
          <a:extLst>
            <a:ext uri="{C572A759-6A51-4108-AA02-DFA0A04FC94B}">
              <ma14:wrappingTextBoxFlag xmlns:ma14="http://schemas.microsoft.com/office/mac/drawingml/2011/main" val="1"/>
            </a:ext>
          </a:extLst>
        </p:spPr>
        <p:txBody>
          <a:bodyPr lIns="45690" tIns="45690" rIns="45690" bIns="45690" anchor="ctr"/>
          <a:lstStyle/>
          <a:p>
            <a:pPr lvl="0">
              <a:defRPr sz="1800">
                <a:solidFill>
                  <a:srgbClr val="000000"/>
                </a:solidFill>
                <a:uFillTx/>
              </a:defRPr>
            </a:pPr>
            <a:r>
              <a:rPr sz="4800">
                <a:solidFill>
                  <a:srgbClr val="9A403E"/>
                </a:solidFill>
                <a:uFill>
                  <a:solidFill>
                    <a:srgbClr val="953735"/>
                  </a:solidFill>
                </a:uFill>
              </a:rPr>
              <a:t>Title Text</a:t>
            </a:r>
          </a:p>
        </p:txBody>
      </p:sp>
      <p:sp>
        <p:nvSpPr>
          <p:cNvPr id="3" name="Shape 3"/>
          <p:cNvSpPr/>
          <p:nvPr>
            <p:ph type="body" idx="1"/>
          </p:nvPr>
        </p:nvSpPr>
        <p:spPr>
          <a:xfrm>
            <a:off x="76200" y="914400"/>
            <a:ext cx="8891104" cy="5943600"/>
          </a:xfrm>
          <a:prstGeom prst="rect">
            <a:avLst/>
          </a:prstGeom>
          <a:ln w="12700">
            <a:miter lim="400000"/>
          </a:ln>
          <a:extLst>
            <a:ext uri="{C572A759-6A51-4108-AA02-DFA0A04FC94B}">
              <ma14:wrappingTextBoxFlag xmlns:ma14="http://schemas.microsoft.com/office/mac/drawingml/2011/main" val="1"/>
            </a:ext>
          </a:extLst>
        </p:spPr>
        <p:txBody>
          <a:bodyPr lIns="45690" tIns="45690" rIns="45690" bIns="45690">
            <a:normAutofit fontScale="100000" lnSpcReduction="0"/>
          </a:bodyPr>
          <a:lstStyle>
            <a:lvl2pPr>
              <a:defRPr sz="1500"/>
            </a:lvl2pPr>
            <a:lvl3pPr>
              <a:defRPr sz="1500"/>
            </a:lvl3pPr>
            <a:lvl4pPr>
              <a:defRPr sz="1500"/>
            </a:lvl4pPr>
            <a:lvl5pPr>
              <a:defRPr sz="1500"/>
            </a:lvl5pPr>
          </a:lstStyle>
          <a:p>
            <a:pPr lvl="0">
              <a:defRPr sz="1800">
                <a:uFillTx/>
              </a:defRPr>
            </a:pPr>
            <a:r>
              <a:rPr sz="2000">
                <a:uFill>
                  <a:solidFill/>
                </a:uFill>
              </a:rPr>
              <a:t>Body Level One</a:t>
            </a:r>
            <a:endParaRPr sz="2000">
              <a:uFill>
                <a:solidFill/>
              </a:uFill>
            </a:endParaRPr>
          </a:p>
          <a:p>
            <a:pPr lvl="1">
              <a:defRPr sz="1800">
                <a:uFillTx/>
              </a:defRPr>
            </a:pPr>
            <a:r>
              <a:rPr sz="1500">
                <a:uFill>
                  <a:solidFill/>
                </a:uFill>
              </a:rPr>
              <a:t>Body Level Two</a:t>
            </a:r>
            <a:endParaRPr sz="1500">
              <a:uFill>
                <a:solidFill/>
              </a:uFill>
            </a:endParaRPr>
          </a:p>
          <a:p>
            <a:pPr lvl="2">
              <a:defRPr sz="1800">
                <a:uFillTx/>
              </a:defRPr>
            </a:pPr>
            <a:r>
              <a:rPr sz="1500">
                <a:uFill>
                  <a:solidFill/>
                </a:uFill>
              </a:rPr>
              <a:t>Body Level Three</a:t>
            </a:r>
            <a:endParaRPr sz="1500">
              <a:uFill>
                <a:solidFill/>
              </a:uFill>
            </a:endParaRPr>
          </a:p>
          <a:p>
            <a:pPr lvl="3">
              <a:defRPr sz="1800">
                <a:uFillTx/>
              </a:defRPr>
            </a:pPr>
            <a:r>
              <a:rPr sz="1500">
                <a:uFill>
                  <a:solidFill/>
                </a:uFill>
              </a:rPr>
              <a:t>Body Level Four</a:t>
            </a:r>
            <a:endParaRPr sz="1500">
              <a:uFill>
                <a:solidFill/>
              </a:uFill>
            </a:endParaRPr>
          </a:p>
          <a:p>
            <a:pPr lvl="4">
              <a:defRPr sz="1800">
                <a:uFillTx/>
              </a:defRPr>
            </a:pPr>
            <a:r>
              <a:rPr sz="1500">
                <a:uFill>
                  <a:solidFill/>
                </a:uFill>
              </a:rPr>
              <a:t>Body Level Five</a:t>
            </a:r>
          </a:p>
        </p:txBody>
      </p:sp>
      <p:sp>
        <p:nvSpPr>
          <p:cNvPr id="4" name="Shape 4"/>
          <p:cNvSpPr/>
          <p:nvPr>
            <p:ph type="sldNum" sz="quarter" idx="2"/>
          </p:nvPr>
        </p:nvSpPr>
        <p:spPr>
          <a:xfrm>
            <a:off x="7010400" y="6490060"/>
            <a:ext cx="2133600" cy="370781"/>
          </a:xfrm>
          <a:prstGeom prst="rect">
            <a:avLst/>
          </a:prstGeom>
          <a:ln w="12700">
            <a:miter lim="400000"/>
          </a:ln>
        </p:spPr>
        <p:txBody>
          <a:bodyPr lIns="45690" tIns="45690" rIns="45690" bIns="45690" anchor="ctr">
            <a:spAutoFit/>
          </a:bodyPr>
          <a:lstStyle>
            <a:lvl1pPr algn="r" defTabSz="456892"/>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spd="med" advClick="1"/>
  <p:txStyles>
    <p:titleStyle>
      <a:lvl1pPr algn="ctr" defTabSz="456892">
        <a:defRPr sz="4800">
          <a:solidFill>
            <a:srgbClr val="9A403E"/>
          </a:solidFill>
          <a:uFill>
            <a:solidFill>
              <a:srgbClr val="953735"/>
            </a:solidFill>
          </a:uFill>
          <a:latin typeface="Calibri"/>
          <a:ea typeface="Calibri"/>
          <a:cs typeface="Calibri"/>
          <a:sym typeface="Calibri"/>
        </a:defRPr>
      </a:lvl1pPr>
      <a:lvl2pPr algn="ctr" defTabSz="456892">
        <a:defRPr sz="4800">
          <a:solidFill>
            <a:srgbClr val="9A403E"/>
          </a:solidFill>
          <a:uFill>
            <a:solidFill>
              <a:srgbClr val="953735"/>
            </a:solidFill>
          </a:uFill>
          <a:latin typeface="Calibri"/>
          <a:ea typeface="Calibri"/>
          <a:cs typeface="Calibri"/>
          <a:sym typeface="Calibri"/>
        </a:defRPr>
      </a:lvl2pPr>
      <a:lvl3pPr algn="ctr" defTabSz="456892">
        <a:defRPr sz="4800">
          <a:solidFill>
            <a:srgbClr val="9A403E"/>
          </a:solidFill>
          <a:uFill>
            <a:solidFill>
              <a:srgbClr val="953735"/>
            </a:solidFill>
          </a:uFill>
          <a:latin typeface="Calibri"/>
          <a:ea typeface="Calibri"/>
          <a:cs typeface="Calibri"/>
          <a:sym typeface="Calibri"/>
        </a:defRPr>
      </a:lvl3pPr>
      <a:lvl4pPr algn="ctr" defTabSz="456892">
        <a:defRPr sz="4800">
          <a:solidFill>
            <a:srgbClr val="9A403E"/>
          </a:solidFill>
          <a:uFill>
            <a:solidFill>
              <a:srgbClr val="953735"/>
            </a:solidFill>
          </a:uFill>
          <a:latin typeface="Calibri"/>
          <a:ea typeface="Calibri"/>
          <a:cs typeface="Calibri"/>
          <a:sym typeface="Calibri"/>
        </a:defRPr>
      </a:lvl4pPr>
      <a:lvl5pPr algn="ctr" defTabSz="456892">
        <a:defRPr sz="4800">
          <a:solidFill>
            <a:srgbClr val="9A403E"/>
          </a:solidFill>
          <a:uFill>
            <a:solidFill>
              <a:srgbClr val="953735"/>
            </a:solidFill>
          </a:uFill>
          <a:latin typeface="Calibri"/>
          <a:ea typeface="Calibri"/>
          <a:cs typeface="Calibri"/>
          <a:sym typeface="Calibri"/>
        </a:defRPr>
      </a:lvl5pPr>
      <a:lvl6pPr algn="ctr" defTabSz="456892">
        <a:defRPr sz="4800">
          <a:solidFill>
            <a:srgbClr val="9A403E"/>
          </a:solidFill>
          <a:uFill>
            <a:solidFill>
              <a:srgbClr val="953735"/>
            </a:solidFill>
          </a:uFill>
          <a:latin typeface="Calibri"/>
          <a:ea typeface="Calibri"/>
          <a:cs typeface="Calibri"/>
          <a:sym typeface="Calibri"/>
        </a:defRPr>
      </a:lvl6pPr>
      <a:lvl7pPr algn="ctr" defTabSz="456892">
        <a:defRPr sz="4800">
          <a:solidFill>
            <a:srgbClr val="9A403E"/>
          </a:solidFill>
          <a:uFill>
            <a:solidFill>
              <a:srgbClr val="953735"/>
            </a:solidFill>
          </a:uFill>
          <a:latin typeface="Calibri"/>
          <a:ea typeface="Calibri"/>
          <a:cs typeface="Calibri"/>
          <a:sym typeface="Calibri"/>
        </a:defRPr>
      </a:lvl7pPr>
      <a:lvl8pPr algn="ctr" defTabSz="456892">
        <a:defRPr sz="4800">
          <a:solidFill>
            <a:srgbClr val="9A403E"/>
          </a:solidFill>
          <a:uFill>
            <a:solidFill>
              <a:srgbClr val="953735"/>
            </a:solidFill>
          </a:uFill>
          <a:latin typeface="Calibri"/>
          <a:ea typeface="Calibri"/>
          <a:cs typeface="Calibri"/>
          <a:sym typeface="Calibri"/>
        </a:defRPr>
      </a:lvl8pPr>
      <a:lvl9pPr algn="ctr" defTabSz="456892">
        <a:defRPr sz="4800">
          <a:solidFill>
            <a:srgbClr val="9A403E"/>
          </a:solidFill>
          <a:uFill>
            <a:solidFill>
              <a:srgbClr val="953735"/>
            </a:solidFill>
          </a:uFill>
          <a:latin typeface="Calibri"/>
          <a:ea typeface="Calibri"/>
          <a:cs typeface="Calibri"/>
          <a:sym typeface="Calibri"/>
        </a:defRPr>
      </a:lvl9pPr>
    </p:titleStyle>
    <p:bodyStyle>
      <a:lvl1pPr marL="342675" indent="-342675" defTabSz="456892">
        <a:spcBef>
          <a:spcPts val="600"/>
        </a:spcBef>
        <a:buSzPct val="100000"/>
        <a:buFont typeface="Arial"/>
        <a:buChar char="•"/>
        <a:defRPr sz="2000">
          <a:uFill>
            <a:solidFill/>
          </a:uFill>
          <a:latin typeface="Arial Unicode MS"/>
          <a:ea typeface="Arial Unicode MS"/>
          <a:cs typeface="Arial Unicode MS"/>
          <a:sym typeface="Arial Unicode MS"/>
        </a:defRPr>
      </a:lvl1pPr>
      <a:lvl2pPr marL="813846" indent="-356951" defTabSz="456892">
        <a:spcBef>
          <a:spcPts val="600"/>
        </a:spcBef>
        <a:buSzPct val="100000"/>
        <a:buFont typeface="Arial"/>
        <a:buChar char="–"/>
        <a:defRPr sz="2000">
          <a:uFill>
            <a:solidFill/>
          </a:uFill>
          <a:latin typeface="Arial Unicode MS"/>
          <a:ea typeface="Arial Unicode MS"/>
          <a:cs typeface="Arial Unicode MS"/>
          <a:sym typeface="Arial Unicode MS"/>
        </a:defRPr>
      </a:lvl2pPr>
      <a:lvl3pPr marL="1240141" indent="-326351" defTabSz="456892">
        <a:spcBef>
          <a:spcPts val="600"/>
        </a:spcBef>
        <a:buSzPct val="100000"/>
        <a:buFont typeface="Arial"/>
        <a:buChar char="•"/>
        <a:defRPr sz="2000">
          <a:uFill>
            <a:solidFill/>
          </a:uFill>
          <a:latin typeface="Arial Unicode MS"/>
          <a:ea typeface="Arial Unicode MS"/>
          <a:cs typeface="Arial Unicode MS"/>
          <a:sym typeface="Arial Unicode MS"/>
        </a:defRPr>
      </a:lvl3pPr>
      <a:lvl4pPr marL="1751431" indent="-380743" defTabSz="456892">
        <a:spcBef>
          <a:spcPts val="600"/>
        </a:spcBef>
        <a:buSzPct val="100000"/>
        <a:buFont typeface="Arial"/>
        <a:buChar char="–"/>
        <a:defRPr sz="2000">
          <a:uFill>
            <a:solidFill/>
          </a:uFill>
          <a:latin typeface="Arial Unicode MS"/>
          <a:ea typeface="Arial Unicode MS"/>
          <a:cs typeface="Arial Unicode MS"/>
          <a:sym typeface="Arial Unicode MS"/>
        </a:defRPr>
      </a:lvl4pPr>
      <a:lvl5pPr marL="2208332" indent="-380743" defTabSz="456892">
        <a:spcBef>
          <a:spcPts val="600"/>
        </a:spcBef>
        <a:buSzPct val="100000"/>
        <a:buFont typeface="Arial"/>
        <a:buChar char="»"/>
        <a:defRPr sz="2000">
          <a:uFill>
            <a:solidFill/>
          </a:uFill>
          <a:latin typeface="Arial Unicode MS"/>
          <a:ea typeface="Arial Unicode MS"/>
          <a:cs typeface="Arial Unicode MS"/>
          <a:sym typeface="Arial Unicode MS"/>
        </a:defRPr>
      </a:lvl5pPr>
      <a:lvl6pPr marL="2512930" indent="-228445" defTabSz="456892">
        <a:spcBef>
          <a:spcPts val="600"/>
        </a:spcBef>
        <a:buSzPct val="100000"/>
        <a:buFont typeface="Arial"/>
        <a:buChar char="•"/>
        <a:defRPr sz="2000">
          <a:uFill>
            <a:solidFill/>
          </a:uFill>
          <a:latin typeface="Arial Unicode MS"/>
          <a:ea typeface="Arial Unicode MS"/>
          <a:cs typeface="Arial Unicode MS"/>
          <a:sym typeface="Arial Unicode MS"/>
        </a:defRPr>
      </a:lvl6pPr>
      <a:lvl7pPr marL="2969823" indent="-228445" defTabSz="456892">
        <a:spcBef>
          <a:spcPts val="600"/>
        </a:spcBef>
        <a:buSzPct val="100000"/>
        <a:buFont typeface="Arial"/>
        <a:buChar char="•"/>
        <a:defRPr sz="2000">
          <a:uFill>
            <a:solidFill/>
          </a:uFill>
          <a:latin typeface="Arial Unicode MS"/>
          <a:ea typeface="Arial Unicode MS"/>
          <a:cs typeface="Arial Unicode MS"/>
          <a:sym typeface="Arial Unicode MS"/>
        </a:defRPr>
      </a:lvl7pPr>
      <a:lvl8pPr marL="3426721" indent="-228445" defTabSz="456892">
        <a:spcBef>
          <a:spcPts val="600"/>
        </a:spcBef>
        <a:buSzPct val="100000"/>
        <a:buFont typeface="Arial"/>
        <a:buChar char="•"/>
        <a:defRPr sz="2000">
          <a:uFill>
            <a:solidFill/>
          </a:uFill>
          <a:latin typeface="Arial Unicode MS"/>
          <a:ea typeface="Arial Unicode MS"/>
          <a:cs typeface="Arial Unicode MS"/>
          <a:sym typeface="Arial Unicode MS"/>
        </a:defRPr>
      </a:lvl8pPr>
      <a:lvl9pPr marL="3883614" indent="-228446" defTabSz="456892">
        <a:spcBef>
          <a:spcPts val="600"/>
        </a:spcBef>
        <a:buSzPct val="100000"/>
        <a:buFont typeface="Arial"/>
        <a:buChar char="•"/>
        <a:defRPr sz="2000">
          <a:uFill>
            <a:solidFill/>
          </a:uFill>
          <a:latin typeface="Arial Unicode MS"/>
          <a:ea typeface="Arial Unicode MS"/>
          <a:cs typeface="Arial Unicode MS"/>
          <a:sym typeface="Arial Unicode MS"/>
        </a:defRPr>
      </a:lvl9pPr>
    </p:bodyStyle>
    <p:otherStyle>
      <a:lvl1pPr algn="r" defTabSz="456892">
        <a:defRPr>
          <a:solidFill>
            <a:schemeClr val="tx1"/>
          </a:solidFill>
          <a:uFill>
            <a:solidFill/>
          </a:uFill>
          <a:latin typeface="+mn-lt"/>
          <a:ea typeface="+mn-ea"/>
          <a:cs typeface="+mn-cs"/>
          <a:sym typeface="Calibri"/>
        </a:defRPr>
      </a:lvl1pPr>
      <a:lvl2pPr indent="456892" algn="r" defTabSz="456892">
        <a:defRPr>
          <a:solidFill>
            <a:schemeClr val="tx1"/>
          </a:solidFill>
          <a:uFill>
            <a:solidFill/>
          </a:uFill>
          <a:latin typeface="+mn-lt"/>
          <a:ea typeface="+mn-ea"/>
          <a:cs typeface="+mn-cs"/>
          <a:sym typeface="Calibri"/>
        </a:defRPr>
      </a:lvl2pPr>
      <a:lvl3pPr indent="913789" algn="r" defTabSz="456892">
        <a:defRPr>
          <a:solidFill>
            <a:schemeClr val="tx1"/>
          </a:solidFill>
          <a:uFill>
            <a:solidFill/>
          </a:uFill>
          <a:latin typeface="+mn-lt"/>
          <a:ea typeface="+mn-ea"/>
          <a:cs typeface="+mn-cs"/>
          <a:sym typeface="Calibri"/>
        </a:defRPr>
      </a:lvl3pPr>
      <a:lvl4pPr indent="1370689" algn="r" defTabSz="456892">
        <a:defRPr>
          <a:solidFill>
            <a:schemeClr val="tx1"/>
          </a:solidFill>
          <a:uFill>
            <a:solidFill/>
          </a:uFill>
          <a:latin typeface="+mn-lt"/>
          <a:ea typeface="+mn-ea"/>
          <a:cs typeface="+mn-cs"/>
          <a:sym typeface="Calibri"/>
        </a:defRPr>
      </a:lvl4pPr>
      <a:lvl5pPr indent="1827584" algn="r" defTabSz="456892">
        <a:defRPr>
          <a:solidFill>
            <a:schemeClr val="tx1"/>
          </a:solidFill>
          <a:uFill>
            <a:solidFill/>
          </a:uFill>
          <a:latin typeface="+mn-lt"/>
          <a:ea typeface="+mn-ea"/>
          <a:cs typeface="+mn-cs"/>
          <a:sym typeface="Calibri"/>
        </a:defRPr>
      </a:lvl5pPr>
      <a:lvl6pPr indent="2284478" algn="r" defTabSz="456892">
        <a:defRPr>
          <a:solidFill>
            <a:schemeClr val="tx1"/>
          </a:solidFill>
          <a:uFill>
            <a:solidFill/>
          </a:uFill>
          <a:latin typeface="+mn-lt"/>
          <a:ea typeface="+mn-ea"/>
          <a:cs typeface="+mn-cs"/>
          <a:sym typeface="Calibri"/>
        </a:defRPr>
      </a:lvl6pPr>
      <a:lvl7pPr indent="2741378" algn="r" defTabSz="456892">
        <a:defRPr>
          <a:solidFill>
            <a:schemeClr val="tx1"/>
          </a:solidFill>
          <a:uFill>
            <a:solidFill/>
          </a:uFill>
          <a:latin typeface="+mn-lt"/>
          <a:ea typeface="+mn-ea"/>
          <a:cs typeface="+mn-cs"/>
          <a:sym typeface="Calibri"/>
        </a:defRPr>
      </a:lvl7pPr>
      <a:lvl8pPr indent="3198267" algn="r" defTabSz="456892">
        <a:defRPr>
          <a:solidFill>
            <a:schemeClr val="tx1"/>
          </a:solidFill>
          <a:uFill>
            <a:solidFill/>
          </a:uFill>
          <a:latin typeface="+mn-lt"/>
          <a:ea typeface="+mn-ea"/>
          <a:cs typeface="+mn-cs"/>
          <a:sym typeface="Calibri"/>
        </a:defRPr>
      </a:lvl8pPr>
      <a:lvl9pPr indent="3655169" algn="r" defTabSz="456892">
        <a:defRPr>
          <a:solidFill>
            <a:schemeClr val="tx1"/>
          </a:solidFill>
          <a:uFill>
            <a:solidFill/>
          </a:u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tif"/><Relationship Id="rId6" Type="http://schemas.openxmlformats.org/officeDocument/2006/relationships/image" Target="../media/image1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tif"/><Relationship Id="rId3" Type="http://schemas.openxmlformats.org/officeDocument/2006/relationships/image" Target="../media/image2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image" Target="../media/image2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 Id="rId3" Type="http://schemas.openxmlformats.org/officeDocument/2006/relationships/image" Target="../media/image3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Relationship Id="rId3" Type="http://schemas.openxmlformats.org/officeDocument/2006/relationships/image" Target="../media/image44.png"/><Relationship Id="rId4" Type="http://schemas.openxmlformats.org/officeDocument/2006/relationships/image" Target="../media/image8.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 Id="rId3" Type="http://schemas.openxmlformats.org/officeDocument/2006/relationships/image" Target="../media/image45.png"/><Relationship Id="rId4" Type="http://schemas.openxmlformats.org/officeDocument/2006/relationships/image" Target="../media/image4.jpeg"/><Relationship Id="rId5" Type="http://schemas.openxmlformats.org/officeDocument/2006/relationships/image" Target="../media/image46.png"/><Relationship Id="rId6" Type="http://schemas.openxmlformats.org/officeDocument/2006/relationships/image" Target="../media/image4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tif"/><Relationship Id="rId3" Type="http://schemas.openxmlformats.org/officeDocument/2006/relationships/image" Target="../media/image10.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tif"/><Relationship Id="rId3" Type="http://schemas.openxmlformats.org/officeDocument/2006/relationships/image" Target="../media/image12.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 Id="rId3" Type="http://schemas.openxmlformats.org/officeDocument/2006/relationships/image" Target="../media/image5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tif"/><Relationship Id="rId3" Type="http://schemas.openxmlformats.org/officeDocument/2006/relationships/image" Target="../media/image6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 Id="rId3" Type="http://schemas.openxmlformats.org/officeDocument/2006/relationships/image" Target="../media/image1.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tif"/><Relationship Id="rId3" Type="http://schemas.openxmlformats.org/officeDocument/2006/relationships/image" Target="../media/image61.png"/><Relationship Id="rId4" Type="http://schemas.openxmlformats.org/officeDocument/2006/relationships/image" Target="../media/image62.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tif"/><Relationship Id="rId3" Type="http://schemas.openxmlformats.org/officeDocument/2006/relationships/image" Target="../media/image16.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4.png"/><Relationship Id="rId3" Type="http://schemas.openxmlformats.org/officeDocument/2006/relationships/image" Target="../media/image65.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8.png"/><Relationship Id="rId3" Type="http://schemas.openxmlformats.org/officeDocument/2006/relationships/image" Target="../media/image69.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tif"/><Relationship Id="rId3" Type="http://schemas.openxmlformats.org/officeDocument/2006/relationships/image" Target="../media/image7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1.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2.png"/><Relationship Id="rId3" Type="http://schemas.openxmlformats.org/officeDocument/2006/relationships/image" Target="../media/image17.tif"/><Relationship Id="rId4" Type="http://schemas.openxmlformats.org/officeDocument/2006/relationships/image" Target="../media/image18.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20.tif"/><Relationship Id="rId4" Type="http://schemas.openxmlformats.org/officeDocument/2006/relationships/image" Target="../media/image74.png"/><Relationship Id="rId5" Type="http://schemas.openxmlformats.org/officeDocument/2006/relationships/image" Target="../media/image21.tif"/><Relationship Id="rId6" Type="http://schemas.openxmlformats.org/officeDocument/2006/relationships/image" Target="../media/image75.png"/><Relationship Id="rId7" Type="http://schemas.openxmlformats.org/officeDocument/2006/relationships/image" Target="../media/image22.tif"/></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23.tif"/><Relationship Id="rId6" Type="http://schemas.openxmlformats.org/officeDocument/2006/relationships/image" Target="../media/image24.tif"/><Relationship Id="rId7" Type="http://schemas.openxmlformats.org/officeDocument/2006/relationships/image" Target="../media/image25.tif"/></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0.png"/><Relationship Id="rId3" Type="http://schemas.openxmlformats.org/officeDocument/2006/relationships/image" Target="../media/image81.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2.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 Id="rId3" Type="http://schemas.openxmlformats.org/officeDocument/2006/relationships/image" Target="../media/image7.png"/><Relationship Id="rId4" Type="http://schemas.openxmlformats.org/officeDocument/2006/relationships/image" Target="../media/image2.tif"/><Relationship Id="rId5"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tif"/><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ph type="body" idx="1"/>
          </p:nvPr>
        </p:nvSpPr>
        <p:spPr>
          <a:xfrm>
            <a:off x="252343" y="3810000"/>
            <a:ext cx="8639314" cy="2682888"/>
          </a:xfrm>
          <a:prstGeom prst="rect">
            <a:avLst/>
          </a:prstGeom>
        </p:spPr>
        <p:txBody>
          <a:bodyPr/>
          <a:lstStyle/>
          <a:p>
            <a:pPr lvl="0">
              <a:lnSpc>
                <a:spcPct val="90000"/>
              </a:lnSpc>
              <a:spcBef>
                <a:spcPts val="1200"/>
              </a:spcBef>
              <a:defRPr sz="1800">
                <a:solidFill>
                  <a:srgbClr val="000000"/>
                </a:solidFill>
                <a:uFillTx/>
              </a:defRPr>
            </a:pPr>
            <a:r>
              <a:rPr sz="2800">
                <a:uFill>
                  <a:solidFill/>
                </a:uFill>
              </a:rPr>
              <a:t>Fermilab PAC Meeting</a:t>
            </a:r>
            <a:endParaRPr sz="2800">
              <a:uFill>
                <a:solidFill/>
              </a:uFill>
            </a:endParaRPr>
          </a:p>
          <a:p>
            <a:pPr lvl="0">
              <a:lnSpc>
                <a:spcPct val="90000"/>
              </a:lnSpc>
              <a:spcBef>
                <a:spcPts val="3600"/>
              </a:spcBef>
              <a:defRPr sz="1800">
                <a:solidFill>
                  <a:srgbClr val="000000"/>
                </a:solidFill>
                <a:uFillTx/>
              </a:defRPr>
            </a:pPr>
            <a:r>
              <a:rPr sz="2800">
                <a:uFill>
                  <a:solidFill/>
                </a:uFill>
              </a:rPr>
              <a:t>22-24 January 2013</a:t>
            </a:r>
            <a:endParaRPr sz="2800">
              <a:uFill>
                <a:solidFill/>
              </a:uFill>
            </a:endParaRPr>
          </a:p>
          <a:p>
            <a:pPr lvl="0">
              <a:lnSpc>
                <a:spcPct val="90000"/>
              </a:lnSpc>
              <a:defRPr sz="1800">
                <a:solidFill>
                  <a:srgbClr val="000000"/>
                </a:solidFill>
                <a:uFillTx/>
              </a:defRPr>
            </a:pPr>
            <a:r>
              <a:rPr sz="2000">
                <a:solidFill>
                  <a:srgbClr val="595959"/>
                </a:solidFill>
                <a:uFill>
                  <a:solidFill>
                    <a:srgbClr val="595959"/>
                  </a:solidFill>
                </a:uFill>
              </a:rPr>
              <a:t>Ornella Palamara, Yale University</a:t>
            </a:r>
            <a:endParaRPr sz="2000">
              <a:solidFill>
                <a:srgbClr val="595959"/>
              </a:solidFill>
              <a:uFill>
                <a:solidFill>
                  <a:srgbClr val="595959"/>
                </a:solidFill>
              </a:uFill>
            </a:endParaRPr>
          </a:p>
          <a:p>
            <a:pPr lvl="0">
              <a:lnSpc>
                <a:spcPct val="90000"/>
              </a:lnSpc>
              <a:defRPr sz="1800">
                <a:solidFill>
                  <a:srgbClr val="000000"/>
                </a:solidFill>
                <a:uFillTx/>
              </a:defRPr>
            </a:pPr>
            <a:r>
              <a:rPr sz="2000">
                <a:solidFill>
                  <a:srgbClr val="595959"/>
                </a:solidFill>
                <a:uFill>
                  <a:solidFill>
                    <a:srgbClr val="595959"/>
                  </a:solidFill>
                </a:uFill>
              </a:rPr>
              <a:t>David Schmitz, University of Chicago</a:t>
            </a:r>
            <a:endParaRPr sz="2000">
              <a:solidFill>
                <a:srgbClr val="595959"/>
              </a:solidFill>
              <a:uFill>
                <a:solidFill>
                  <a:srgbClr val="595959"/>
                </a:solidFill>
              </a:uFill>
            </a:endParaRPr>
          </a:p>
          <a:p>
            <a:pPr lvl="0">
              <a:lnSpc>
                <a:spcPct val="90000"/>
              </a:lnSpc>
              <a:defRPr sz="1800">
                <a:solidFill>
                  <a:srgbClr val="000000"/>
                </a:solidFill>
                <a:uFillTx/>
              </a:defRPr>
            </a:pPr>
            <a:r>
              <a:rPr sz="2000">
                <a:solidFill>
                  <a:srgbClr val="595959"/>
                </a:solidFill>
                <a:uFill>
                  <a:solidFill>
                    <a:srgbClr val="595959"/>
                  </a:solidFill>
                </a:uFill>
              </a:rPr>
              <a:t>for the LAr1-ND Collaboration</a:t>
            </a:r>
          </a:p>
        </p:txBody>
      </p:sp>
      <p:sp>
        <p:nvSpPr>
          <p:cNvPr id="83" name="Shape 83"/>
          <p:cNvSpPr/>
          <p:nvPr>
            <p:ph type="title"/>
          </p:nvPr>
        </p:nvSpPr>
        <p:spPr>
          <a:xfrm>
            <a:off x="228600" y="990600"/>
            <a:ext cx="8686800" cy="1905000"/>
          </a:xfrm>
          <a:prstGeom prst="rect">
            <a:avLst/>
          </a:prstGeom>
        </p:spPr>
        <p:txBody>
          <a:bodyPr lIns="0" tIns="0" rIns="0" bIns="0">
            <a:normAutofit fontScale="100000" lnSpcReduction="0"/>
          </a:bodyPr>
          <a:lstStyle>
            <a:lvl1pPr>
              <a:spcBef>
                <a:spcPts val="3600"/>
              </a:spcBef>
              <a:defRPr sz="3600"/>
            </a:lvl1pPr>
          </a:lstStyle>
          <a:p>
            <a:pPr lvl="0">
              <a:defRPr b="0" sz="1800">
                <a:solidFill>
                  <a:srgbClr val="000000"/>
                </a:solidFill>
                <a:uFillTx/>
              </a:defRPr>
            </a:pPr>
            <a:r>
              <a:rPr b="1" sz="3600">
                <a:solidFill>
                  <a:srgbClr val="953735"/>
                </a:solidFill>
                <a:uFill>
                  <a:solidFill>
                    <a:srgbClr val="953735"/>
                  </a:solidFill>
                </a:uFill>
              </a:rPr>
              <a:t>LAr1-ND: Testing Neutrino Anomalies with Multiple LAr TPC Detectors at Fermilab</a:t>
            </a:r>
          </a:p>
        </p:txBody>
      </p:sp>
      <p:sp>
        <p:nvSpPr>
          <p:cNvPr id="84" name="Shape 84"/>
          <p:cNvSpPr/>
          <p:nvPr/>
        </p:nvSpPr>
        <p:spPr>
          <a:xfrm>
            <a:off x="3975932" y="2523749"/>
            <a:ext cx="1192136" cy="485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lvl="0">
              <a:defRPr sz="1800">
                <a:uFillTx/>
              </a:defRPr>
            </a:pPr>
            <a:r>
              <a:rPr sz="2500">
                <a:uFill>
                  <a:solidFill/>
                </a:uFill>
              </a:rPr>
              <a:t>(P-1053)</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xfrm>
            <a:off x="76200" y="86263"/>
            <a:ext cx="8991600" cy="818517"/>
          </a:xfrm>
          <a:prstGeom prst="rect">
            <a:avLst/>
          </a:prstGeom>
        </p:spPr>
        <p:txBody>
          <a:bodyPr/>
          <a:lstStyle/>
          <a:p>
            <a:pPr lvl="0" defTabSz="351807">
              <a:defRPr sz="1800">
                <a:uFillTx/>
              </a:defRPr>
            </a:pPr>
            <a:r>
              <a:rPr sz="3696">
                <a:solidFill>
                  <a:srgbClr val="953735"/>
                </a:solidFill>
                <a:uFill>
                  <a:solidFill>
                    <a:srgbClr val="953735"/>
                  </a:solidFill>
                </a:uFill>
              </a:rPr>
              <a:t>Sensitivity to MiniBooNE Low-Energy ν</a:t>
            </a:r>
            <a:r>
              <a:rPr baseline="-5999" sz="3696">
                <a:solidFill>
                  <a:srgbClr val="953735"/>
                </a:solidFill>
                <a:uFill>
                  <a:solidFill>
                    <a:srgbClr val="953735"/>
                  </a:solidFill>
                </a:uFill>
              </a:rPr>
              <a:t>e</a:t>
            </a:r>
            <a:r>
              <a:rPr sz="3696">
                <a:solidFill>
                  <a:srgbClr val="953735"/>
                </a:solidFill>
                <a:uFill>
                  <a:solidFill>
                    <a:srgbClr val="953735"/>
                  </a:solidFill>
                </a:uFill>
              </a:rPr>
              <a:t> Excess</a:t>
            </a:r>
          </a:p>
        </p:txBody>
      </p:sp>
      <p:sp>
        <p:nvSpPr>
          <p:cNvPr id="170" name="Shape 170"/>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171" name="image5-filtered.png"/>
          <p:cNvPicPr/>
          <p:nvPr/>
        </p:nvPicPr>
        <p:blipFill>
          <a:blip r:embed="rId2">
            <a:extLst/>
          </a:blip>
          <a:stretch>
            <a:fillRect/>
          </a:stretch>
        </p:blipFill>
        <p:spPr>
          <a:xfrm>
            <a:off x="2815603" y="829721"/>
            <a:ext cx="6159559" cy="3897515"/>
          </a:xfrm>
          <a:prstGeom prst="rect">
            <a:avLst/>
          </a:prstGeom>
          <a:ln w="12700">
            <a:miter lim="400000"/>
          </a:ln>
        </p:spPr>
      </p:pic>
      <p:grpSp>
        <p:nvGrpSpPr>
          <p:cNvPr id="174" name="Group 174"/>
          <p:cNvGrpSpPr/>
          <p:nvPr/>
        </p:nvGrpSpPr>
        <p:grpSpPr>
          <a:xfrm>
            <a:off x="283472" y="4916181"/>
            <a:ext cx="3456694" cy="1704341"/>
            <a:chOff x="-38099" y="-38100"/>
            <a:chExt cx="3456692" cy="1704339"/>
          </a:xfrm>
        </p:grpSpPr>
        <p:sp>
          <p:nvSpPr>
            <p:cNvPr id="173" name="Shape 173"/>
            <p:cNvSpPr/>
            <p:nvPr/>
          </p:nvSpPr>
          <p:spPr>
            <a:xfrm>
              <a:off x="0" y="0"/>
              <a:ext cx="3380493" cy="16281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spcBef>
                  <a:spcPts val="1400"/>
                </a:spcBef>
                <a:defRPr>
                  <a:uFillTx/>
                </a:defRPr>
              </a:pPr>
              <a:r>
                <a:rPr b="1" i="1" sz="1900">
                  <a:uFill>
                    <a:solidFill/>
                  </a:uFill>
                  <a:latin typeface="Gill Sans Light"/>
                  <a:ea typeface="Gill Sans Light"/>
                  <a:cs typeface="Gill Sans Light"/>
                  <a:sym typeface="Gill Sans Light"/>
                </a:rPr>
                <a:t>By scaling directly from observed rates in MiniBooNE, MicroBooNE expects to see   </a:t>
              </a:r>
              <a:r>
                <a:rPr b="1" i="1" sz="1900">
                  <a:solidFill>
                    <a:srgbClr val="942192"/>
                  </a:solidFill>
                  <a:uFill>
                    <a:solidFill/>
                  </a:uFill>
                  <a:latin typeface="Gill Sans Light"/>
                  <a:ea typeface="Gill Sans Light"/>
                  <a:cs typeface="Gill Sans Light"/>
                  <a:sym typeface="Gill Sans Light"/>
                </a:rPr>
                <a:t>~50 background and 50 excess</a:t>
              </a:r>
              <a:r>
                <a:rPr b="1" i="1" sz="1900">
                  <a:uFill>
                    <a:solidFill/>
                  </a:uFill>
                  <a:latin typeface="Gill Sans Light"/>
                  <a:ea typeface="Gill Sans Light"/>
                  <a:cs typeface="Gill Sans Light"/>
                  <a:sym typeface="Gill Sans Light"/>
                </a:rPr>
                <a:t> events in 6.6x10</a:t>
              </a:r>
              <a:r>
                <a:rPr b="1" baseline="31999" i="1" sz="1900">
                  <a:uFill>
                    <a:solidFill/>
                  </a:uFill>
                  <a:latin typeface="Gill Sans Light"/>
                  <a:ea typeface="Gill Sans Light"/>
                  <a:cs typeface="Gill Sans Light"/>
                  <a:sym typeface="Gill Sans Light"/>
                </a:rPr>
                <a:t>20</a:t>
              </a:r>
              <a:r>
                <a:rPr b="1" i="1" sz="1900">
                  <a:uFill>
                    <a:solidFill/>
                  </a:uFill>
                  <a:latin typeface="Gill Sans Light"/>
                  <a:ea typeface="Gill Sans Light"/>
                  <a:cs typeface="Gill Sans Light"/>
                  <a:sym typeface="Gill Sans Light"/>
                </a:rPr>
                <a:t> POT run</a:t>
              </a:r>
            </a:p>
          </p:txBody>
        </p:sp>
        <p:pic>
          <p:nvPicPr>
            <p:cNvPr id="172" name=""/>
            <p:cNvPicPr/>
            <p:nvPr/>
          </p:nvPicPr>
          <p:blipFill>
            <a:blip r:embed="rId3">
              <a:extLst/>
            </a:blip>
            <a:stretch>
              <a:fillRect/>
            </a:stretch>
          </p:blipFill>
          <p:spPr>
            <a:xfrm>
              <a:off x="-38100" y="-38100"/>
              <a:ext cx="3456693" cy="1704340"/>
            </a:xfrm>
            <a:prstGeom prst="rect">
              <a:avLst/>
            </a:prstGeom>
            <a:effectLst/>
          </p:spPr>
        </p:pic>
      </p:grpSp>
      <p:sp>
        <p:nvSpPr>
          <p:cNvPr id="175" name="Shape 175"/>
          <p:cNvSpPr/>
          <p:nvPr/>
        </p:nvSpPr>
        <p:spPr>
          <a:xfrm>
            <a:off x="4709569" y="1388955"/>
            <a:ext cx="1174650" cy="396241"/>
          </a:xfrm>
          <a:prstGeom prst="rect">
            <a:avLst/>
          </a:prstGeom>
          <a:ln w="25400">
            <a:solidFill>
              <a:srgbClr val="C0504D"/>
            </a:solidFill>
            <a:round/>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MiniBooNE</a:t>
            </a:r>
          </a:p>
        </p:txBody>
      </p:sp>
      <p:sp>
        <p:nvSpPr>
          <p:cNvPr id="176" name="Shape 176"/>
          <p:cNvSpPr/>
          <p:nvPr/>
        </p:nvSpPr>
        <p:spPr>
          <a:xfrm flipH="1">
            <a:off x="3178729" y="2105186"/>
            <a:ext cx="1" cy="2917687"/>
          </a:xfrm>
          <a:prstGeom prst="line">
            <a:avLst/>
          </a:prstGeom>
          <a:ln w="38100">
            <a:solidFill>
              <a:srgbClr val="8064A2"/>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p>
        </p:txBody>
      </p:sp>
      <p:sp>
        <p:nvSpPr>
          <p:cNvPr id="177" name="Shape 177"/>
          <p:cNvSpPr/>
          <p:nvPr/>
        </p:nvSpPr>
        <p:spPr>
          <a:xfrm>
            <a:off x="3172414" y="2116925"/>
            <a:ext cx="520688" cy="1"/>
          </a:xfrm>
          <a:prstGeom prst="line">
            <a:avLst/>
          </a:prstGeom>
          <a:ln w="38100">
            <a:solidFill>
              <a:srgbClr val="8064A2"/>
            </a:solidFill>
            <a:round/>
          </a:ln>
          <a:effectLst>
            <a:outerShdw sx="100000" sy="100000" kx="0" ky="0" algn="b" rotWithShape="0" blurRad="38100" dist="20000" dir="5400000">
              <a:srgbClr val="000000">
                <a:alpha val="38000"/>
              </a:srgbClr>
            </a:outerShdw>
          </a:effectLst>
        </p:spPr>
        <p:txBody>
          <a:bodyPr lIns="0" tIns="0" rIns="0" bIns="0"/>
          <a:lstStyle/>
          <a:p>
            <a:pPr lvl="0"/>
          </a:p>
        </p:txBody>
      </p:sp>
      <p:grpSp>
        <p:nvGrpSpPr>
          <p:cNvPr id="180" name="Group 180"/>
          <p:cNvGrpSpPr/>
          <p:nvPr/>
        </p:nvGrpSpPr>
        <p:grpSpPr>
          <a:xfrm>
            <a:off x="4449739" y="4601949"/>
            <a:ext cx="3732271" cy="1443804"/>
            <a:chOff x="-53881" y="-53881"/>
            <a:chExt cx="3732270" cy="1443803"/>
          </a:xfrm>
        </p:grpSpPr>
        <p:sp>
          <p:nvSpPr>
            <p:cNvPr id="179" name="Shape 179"/>
            <p:cNvSpPr/>
            <p:nvPr/>
          </p:nvSpPr>
          <p:spPr>
            <a:xfrm>
              <a:off x="0" y="0"/>
              <a:ext cx="3624508" cy="13360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spcBef>
                  <a:spcPts val="1400"/>
                </a:spcBef>
                <a:defRPr>
                  <a:uFillTx/>
                </a:defRPr>
              </a:pPr>
              <a:r>
                <a:rPr b="1" i="1" sz="1900">
                  <a:uFill>
                    <a:solidFill/>
                  </a:uFill>
                  <a:latin typeface="Gill Sans Light"/>
                  <a:ea typeface="Gill Sans Light"/>
                  <a:cs typeface="Gill Sans Light"/>
                  <a:sym typeface="Gill Sans Light"/>
                </a:rPr>
                <a:t>Assuming NO L/E dependence LAr1-ND would expect to see   </a:t>
              </a:r>
              <a:r>
                <a:rPr b="1" i="1" sz="1900">
                  <a:solidFill>
                    <a:srgbClr val="AA7942"/>
                  </a:solidFill>
                  <a:uFill>
                    <a:solidFill/>
                  </a:uFill>
                  <a:latin typeface="Gill Sans Light"/>
                  <a:ea typeface="Gill Sans Light"/>
                  <a:cs typeface="Gill Sans Light"/>
                  <a:sym typeface="Gill Sans Light"/>
                </a:rPr>
                <a:t>~320 background and 300 excess</a:t>
              </a:r>
              <a:r>
                <a:rPr b="1" i="1" sz="1900">
                  <a:uFill>
                    <a:solidFill/>
                  </a:uFill>
                  <a:latin typeface="Gill Sans Light"/>
                  <a:ea typeface="Gill Sans Light"/>
                  <a:cs typeface="Gill Sans Light"/>
                  <a:sym typeface="Gill Sans Light"/>
                </a:rPr>
                <a:t> events in 2.2x10</a:t>
              </a:r>
              <a:r>
                <a:rPr b="1" baseline="31999" i="1" sz="1900">
                  <a:uFill>
                    <a:solidFill/>
                  </a:uFill>
                  <a:latin typeface="Gill Sans Light"/>
                  <a:ea typeface="Gill Sans Light"/>
                  <a:cs typeface="Gill Sans Light"/>
                  <a:sym typeface="Gill Sans Light"/>
                </a:rPr>
                <a:t>20</a:t>
              </a:r>
              <a:r>
                <a:rPr b="1" i="1" sz="1900">
                  <a:uFill>
                    <a:solidFill/>
                  </a:uFill>
                  <a:latin typeface="Gill Sans Light"/>
                  <a:ea typeface="Gill Sans Light"/>
                  <a:cs typeface="Gill Sans Light"/>
                  <a:sym typeface="Gill Sans Light"/>
                </a:rPr>
                <a:t> POT run</a:t>
              </a:r>
            </a:p>
          </p:txBody>
        </p:sp>
        <p:pic>
          <p:nvPicPr>
            <p:cNvPr id="178" name=""/>
            <p:cNvPicPr/>
            <p:nvPr/>
          </p:nvPicPr>
          <p:blipFill>
            <a:blip r:embed="rId4">
              <a:extLst/>
            </a:blip>
            <a:stretch>
              <a:fillRect/>
            </a:stretch>
          </p:blipFill>
          <p:spPr>
            <a:xfrm>
              <a:off x="-53882" y="-53882"/>
              <a:ext cx="3732271" cy="1443804"/>
            </a:xfrm>
            <a:prstGeom prst="rect">
              <a:avLst/>
            </a:prstGeom>
            <a:effectLst/>
          </p:spPr>
        </p:pic>
      </p:grpSp>
      <p:sp>
        <p:nvSpPr>
          <p:cNvPr id="181" name="Shape 181"/>
          <p:cNvSpPr/>
          <p:nvPr/>
        </p:nvSpPr>
        <p:spPr>
          <a:xfrm>
            <a:off x="3731006" y="5423233"/>
            <a:ext cx="802239" cy="1"/>
          </a:xfrm>
          <a:prstGeom prst="line">
            <a:avLst/>
          </a:prstGeom>
          <a:ln w="38100">
            <a:solidFill>
              <a:srgbClr val="AA7942"/>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p>
        </p:txBody>
      </p:sp>
      <p:sp>
        <p:nvSpPr>
          <p:cNvPr id="182" name="Shape 182"/>
          <p:cNvSpPr/>
          <p:nvPr/>
        </p:nvSpPr>
        <p:spPr>
          <a:xfrm>
            <a:off x="3921063" y="6093636"/>
            <a:ext cx="4852269" cy="605592"/>
          </a:xfrm>
          <a:prstGeom prst="rect">
            <a:avLst/>
          </a:prstGeom>
          <a:ln w="25400">
            <a:solidFill>
              <a:srgbClr val="FF2600"/>
            </a:solidFill>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600">
                <a:uFill>
                  <a:solidFill>
                    <a:srgbClr val="FF0000"/>
                  </a:solidFill>
                </a:uFill>
              </a:rPr>
              <a:t>An estimate of systematics based on MiniBooNE analysis indicates a </a:t>
            </a:r>
            <a:r>
              <a:rPr b="1" sz="1600">
                <a:solidFill>
                  <a:srgbClr val="FF2600"/>
                </a:solidFill>
                <a:uFill>
                  <a:solidFill>
                    <a:srgbClr val="FF0000"/>
                  </a:solidFill>
                </a:uFill>
              </a:rPr>
              <a:t>&gt;6.5</a:t>
            </a:r>
            <a:r>
              <a:rPr sz="1600">
                <a:solidFill>
                  <a:srgbClr val="FF2600"/>
                </a:solidFill>
                <a:uFill>
                  <a:solidFill>
                    <a:srgbClr val="FF0000"/>
                  </a:solidFill>
                </a:uFill>
                <a:latin typeface="Symbol"/>
                <a:ea typeface="Symbol"/>
                <a:cs typeface="Symbol"/>
                <a:sym typeface="Symbol"/>
              </a:rPr>
              <a:t>σ</a:t>
            </a:r>
            <a:r>
              <a:rPr sz="1600">
                <a:uFill>
                  <a:solidFill>
                    <a:srgbClr val="FF0000"/>
                  </a:solidFill>
                </a:uFill>
              </a:rPr>
              <a:t> observation of a MiniBooNE-like excess</a:t>
            </a:r>
          </a:p>
        </p:txBody>
      </p:sp>
      <p:grpSp>
        <p:nvGrpSpPr>
          <p:cNvPr id="185" name="Group 185"/>
          <p:cNvGrpSpPr/>
          <p:nvPr/>
        </p:nvGrpSpPr>
        <p:grpSpPr>
          <a:xfrm>
            <a:off x="186056" y="1173871"/>
            <a:ext cx="2642491" cy="2917687"/>
            <a:chOff x="-50799" y="-50800"/>
            <a:chExt cx="2642489" cy="2917686"/>
          </a:xfrm>
        </p:grpSpPr>
        <p:pic>
          <p:nvPicPr>
            <p:cNvPr id="184" name="pasted-image.tif"/>
            <p:cNvPicPr/>
            <p:nvPr/>
          </p:nvPicPr>
          <p:blipFill>
            <a:blip r:embed="rId5">
              <a:extLst/>
            </a:blip>
            <a:srcRect l="4506" t="21840" r="45910" b="2169"/>
            <a:stretch>
              <a:fillRect/>
            </a:stretch>
          </p:blipFill>
          <p:spPr>
            <a:xfrm>
              <a:off x="0" y="0"/>
              <a:ext cx="2540890" cy="2816087"/>
            </a:xfrm>
            <a:prstGeom prst="rect">
              <a:avLst/>
            </a:prstGeom>
            <a:ln>
              <a:noFill/>
            </a:ln>
            <a:effectLst/>
          </p:spPr>
        </p:pic>
        <p:pic>
          <p:nvPicPr>
            <p:cNvPr id="183" name=""/>
            <p:cNvPicPr/>
            <p:nvPr/>
          </p:nvPicPr>
          <p:blipFill>
            <a:blip r:embed="rId6">
              <a:extLst/>
            </a:blip>
            <a:stretch>
              <a:fillRect/>
            </a:stretch>
          </p:blipFill>
          <p:spPr>
            <a:xfrm>
              <a:off x="-50800" y="-50800"/>
              <a:ext cx="2642490" cy="2917687"/>
            </a:xfrm>
            <a:prstGeom prst="rect">
              <a:avLst/>
            </a:prstGeom>
            <a:effectLst/>
          </p:spPr>
        </p:pic>
      </p:grpSp>
      <p:sp>
        <p:nvSpPr>
          <p:cNvPr id="186" name="Shape 186"/>
          <p:cNvSpPr/>
          <p:nvPr/>
        </p:nvSpPr>
        <p:spPr>
          <a:xfrm>
            <a:off x="4709426" y="826884"/>
            <a:ext cx="327554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000">
                <a:uFill>
                  <a:solidFill/>
                </a:uFill>
              </a:rPr>
              <a:t>A. A. Aguilar-Arevalo </a:t>
            </a:r>
            <a:r>
              <a:rPr i="1" sz="1000">
                <a:uFill>
                  <a:solidFill/>
                </a:uFill>
              </a:rPr>
              <a:t>et al.</a:t>
            </a:r>
            <a:r>
              <a:rPr sz="1000">
                <a:uFill>
                  <a:solidFill/>
                </a:uFill>
              </a:rPr>
              <a:t>, Phys. Rev. Lett. 110 161801 (2013)</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eventRates_470_nu_ecalo1.png"/>
          <p:cNvPicPr/>
          <p:nvPr/>
        </p:nvPicPr>
        <p:blipFill>
          <a:blip r:embed="rId2">
            <a:extLst/>
          </a:blip>
          <a:srcRect l="4513" t="8009" r="0" b="0"/>
          <a:stretch>
            <a:fillRect/>
          </a:stretch>
        </p:blipFill>
        <p:spPr>
          <a:xfrm>
            <a:off x="4457903" y="3605953"/>
            <a:ext cx="4690933" cy="3060602"/>
          </a:xfrm>
          <a:prstGeom prst="rect">
            <a:avLst/>
          </a:prstGeom>
          <a:ln w="12700">
            <a:miter lim="400000"/>
          </a:ln>
        </p:spPr>
      </p:pic>
      <p:pic>
        <p:nvPicPr>
          <p:cNvPr id="189" name="eventRates_100_nu_ecalo1-1.png"/>
          <p:cNvPicPr/>
          <p:nvPr/>
        </p:nvPicPr>
        <p:blipFill>
          <a:blip r:embed="rId3">
            <a:extLst/>
          </a:blip>
          <a:srcRect l="5151" t="6903" r="2418" b="0"/>
          <a:stretch>
            <a:fillRect/>
          </a:stretch>
        </p:blipFill>
        <p:spPr>
          <a:xfrm>
            <a:off x="27555" y="3564803"/>
            <a:ext cx="4487068" cy="3060786"/>
          </a:xfrm>
          <a:prstGeom prst="rect">
            <a:avLst/>
          </a:prstGeom>
          <a:ln w="12700">
            <a:miter lim="400000"/>
          </a:ln>
        </p:spPr>
      </p:pic>
      <p:sp>
        <p:nvSpPr>
          <p:cNvPr id="190" name="Shape 190"/>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 ν</a:t>
            </a:r>
            <a:r>
              <a:rPr baseline="-5999" sz="4608">
                <a:solidFill>
                  <a:srgbClr val="953735"/>
                </a:solidFill>
                <a:uFill>
                  <a:solidFill>
                    <a:srgbClr val="953735"/>
                  </a:solidFill>
                </a:uFill>
              </a:rPr>
              <a:t>e</a:t>
            </a:r>
            <a:r>
              <a:rPr sz="4608">
                <a:solidFill>
                  <a:srgbClr val="953735"/>
                </a:solidFill>
                <a:uFill>
                  <a:solidFill>
                    <a:srgbClr val="953735"/>
                  </a:solidFill>
                </a:uFill>
              </a:rPr>
              <a:t> Appearance</a:t>
            </a:r>
          </a:p>
        </p:txBody>
      </p:sp>
      <p:sp>
        <p:nvSpPr>
          <p:cNvPr id="191" name="Shape 191"/>
          <p:cNvSpPr/>
          <p:nvPr>
            <p:ph type="body" idx="1"/>
          </p:nvPr>
        </p:nvSpPr>
        <p:spPr>
          <a:xfrm>
            <a:off x="126448" y="933610"/>
            <a:ext cx="8891104" cy="2217640"/>
          </a:xfrm>
          <a:prstGeom prst="rect">
            <a:avLst/>
          </a:prstGeom>
        </p:spPr>
        <p:txBody>
          <a:bodyPr lIns="0" tIns="0" rIns="0" bIns="0"/>
          <a:lstStyle/>
          <a:p>
            <a:pPr lvl="0" marL="246726" indent="-246726" defTabSz="328962">
              <a:spcBef>
                <a:spcPts val="1600"/>
              </a:spcBef>
              <a:buChar char="❖"/>
              <a:defRPr sz="1800">
                <a:uFillTx/>
              </a:defRPr>
            </a:pPr>
            <a:r>
              <a:rPr sz="1440">
                <a:uFill>
                  <a:solidFill/>
                </a:uFill>
                <a:latin typeface="Arial Unicode MS"/>
                <a:ea typeface="Arial Unicode MS"/>
                <a:cs typeface="Arial Unicode MS"/>
                <a:sym typeface="Arial Unicode MS"/>
              </a:rPr>
              <a:t>Testing ν</a:t>
            </a:r>
            <a:r>
              <a:rPr baseline="-5999" sz="1440">
                <a:uFill>
                  <a:solidFill/>
                </a:uFill>
                <a:latin typeface="Arial Unicode MS"/>
                <a:ea typeface="Arial Unicode MS"/>
                <a:cs typeface="Arial Unicode MS"/>
                <a:sym typeface="Arial Unicode MS"/>
              </a:rPr>
              <a:t>μ</a:t>
            </a:r>
            <a:r>
              <a:rPr sz="1440">
                <a:uFill>
                  <a:solidFill/>
                </a:uFill>
                <a:latin typeface="Arial Unicode MS"/>
                <a:ea typeface="Arial Unicode MS"/>
                <a:cs typeface="Arial Unicode MS"/>
                <a:sym typeface="Arial Unicode MS"/>
              </a:rPr>
              <a:t> → ν</a:t>
            </a:r>
            <a:r>
              <a:rPr baseline="-5999" sz="1440">
                <a:uFill>
                  <a:solidFill/>
                </a:uFill>
                <a:latin typeface="Arial Unicode MS"/>
                <a:ea typeface="Arial Unicode MS"/>
                <a:cs typeface="Arial Unicode MS"/>
                <a:sym typeface="Arial Unicode MS"/>
              </a:rPr>
              <a:t>e</a:t>
            </a:r>
            <a:r>
              <a:rPr sz="1440">
                <a:uFill>
                  <a:solidFill/>
                </a:uFill>
                <a:latin typeface="Arial Unicode MS"/>
                <a:ea typeface="Arial Unicode MS"/>
                <a:cs typeface="Arial Unicode MS"/>
                <a:sym typeface="Arial Unicode MS"/>
              </a:rPr>
              <a:t> appearance in the context of a 3 active + 1 sterile neutrino model (3+1)</a:t>
            </a:r>
            <a:endParaRPr sz="1440">
              <a:uFill>
                <a:solidFill/>
              </a:uFill>
              <a:latin typeface="Arial Unicode MS"/>
              <a:ea typeface="Arial Unicode MS"/>
              <a:cs typeface="Arial Unicode MS"/>
              <a:sym typeface="Arial Unicode MS"/>
            </a:endParaRPr>
          </a:p>
          <a:p>
            <a:pPr lvl="0" marL="246726" indent="-246726" defTabSz="328962">
              <a:spcBef>
                <a:spcPts val="1600"/>
              </a:spcBef>
              <a:buChar char="❖"/>
              <a:defRPr sz="1800">
                <a:uFillTx/>
              </a:defRPr>
            </a:pPr>
            <a:r>
              <a:rPr sz="1440">
                <a:uFill>
                  <a:solidFill/>
                </a:uFill>
                <a:latin typeface="Arial Unicode MS"/>
                <a:ea typeface="Arial Unicode MS"/>
                <a:cs typeface="Arial Unicode MS"/>
                <a:sym typeface="Arial Unicode MS"/>
              </a:rPr>
              <a:t>Predicted event rates come from full Geant4 Monte Carlo and expected e/</a:t>
            </a:r>
            <a:r>
              <a:rPr sz="1440">
                <a:uFill>
                  <a:solidFill/>
                </a:uFill>
                <a:latin typeface="Symbol"/>
                <a:ea typeface="Symbol"/>
                <a:cs typeface="Symbol"/>
                <a:sym typeface="Symbol"/>
              </a:rPr>
              <a:t>γ</a:t>
            </a:r>
            <a:r>
              <a:rPr sz="1440">
                <a:uFill>
                  <a:solidFill/>
                </a:uFill>
                <a:latin typeface="Arial Unicode MS"/>
                <a:ea typeface="Arial Unicode MS"/>
                <a:cs typeface="Arial Unicode MS"/>
                <a:sym typeface="Arial Unicode MS"/>
              </a:rPr>
              <a:t> shower separation in a LAr TPC, not flat scaling of generator level event topologies</a:t>
            </a:r>
            <a:endParaRPr sz="1440">
              <a:uFill>
                <a:solidFill/>
              </a:uFill>
              <a:latin typeface="Arial Unicode MS"/>
              <a:ea typeface="Arial Unicode MS"/>
              <a:cs typeface="Arial Unicode MS"/>
              <a:sym typeface="Arial Unicode MS"/>
            </a:endParaRPr>
          </a:p>
          <a:p>
            <a:pPr lvl="0" marL="246726" indent="-246726" defTabSz="328962">
              <a:spcBef>
                <a:spcPts val="1600"/>
              </a:spcBef>
              <a:buChar char="❖"/>
              <a:defRPr sz="1800">
                <a:uFillTx/>
              </a:defRPr>
            </a:pPr>
            <a:r>
              <a:rPr sz="1440">
                <a:uFill>
                  <a:solidFill/>
                </a:uFill>
                <a:latin typeface="Arial Unicode MS"/>
                <a:ea typeface="Arial Unicode MS"/>
                <a:cs typeface="Arial Unicode MS"/>
                <a:sym typeface="Arial Unicode MS"/>
              </a:rPr>
              <a:t>Produce realistic reconstructed neutrino energy spectrum using calorimetric reconstruction</a:t>
            </a:r>
            <a:endParaRPr sz="1440">
              <a:uFill>
                <a:solidFill/>
              </a:uFill>
              <a:latin typeface="Arial Unicode MS"/>
              <a:ea typeface="Arial Unicode MS"/>
              <a:cs typeface="Arial Unicode MS"/>
              <a:sym typeface="Arial Unicode MS"/>
            </a:endParaRPr>
          </a:p>
          <a:p>
            <a:pPr lvl="0" marL="246726" indent="-246726" defTabSz="328962">
              <a:spcBef>
                <a:spcPts val="1600"/>
              </a:spcBef>
              <a:buChar char="❖"/>
              <a:defRPr sz="1800">
                <a:uFillTx/>
              </a:defRPr>
            </a:pPr>
            <a:r>
              <a:rPr sz="1440">
                <a:uFill>
                  <a:solidFill/>
                </a:uFill>
                <a:latin typeface="Arial Unicode MS"/>
                <a:ea typeface="Arial Unicode MS"/>
                <a:cs typeface="Arial Unicode MS"/>
                <a:sym typeface="Arial Unicode MS"/>
              </a:rPr>
              <a:t>The observed electron candidate event rate in LAr1-ND at 100m is used to constrain the expected rate (in the absence of oscillations) in MicroBooNE at 470m</a:t>
            </a:r>
          </a:p>
        </p:txBody>
      </p:sp>
      <p:sp>
        <p:nvSpPr>
          <p:cNvPr id="192" name="Shape 192"/>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193" name="Shape 193"/>
          <p:cNvSpPr/>
          <p:nvPr/>
        </p:nvSpPr>
        <p:spPr>
          <a:xfrm>
            <a:off x="5068154" y="3230879"/>
            <a:ext cx="379277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solidFill>
                  <a:srgbClr val="0433FF"/>
                </a:solidFill>
                <a:uFill>
                  <a:solidFill>
                    <a:srgbClr val="558ED5"/>
                  </a:solidFill>
                </a:uFill>
              </a:rPr>
              <a:t>6.6x10</a:t>
            </a:r>
            <a:r>
              <a:rPr baseline="29999">
                <a:solidFill>
                  <a:srgbClr val="0433FF"/>
                </a:solidFill>
                <a:uFill>
                  <a:solidFill>
                    <a:srgbClr val="558ED5"/>
                  </a:solidFill>
                </a:uFill>
              </a:rPr>
              <a:t>20</a:t>
            </a:r>
            <a:r>
              <a:rPr>
                <a:solidFill>
                  <a:srgbClr val="0433FF"/>
                </a:solidFill>
                <a:uFill>
                  <a:solidFill>
                    <a:srgbClr val="558ED5"/>
                  </a:solidFill>
                </a:uFill>
              </a:rPr>
              <a:t> POT exposure for MicroBooNE</a:t>
            </a:r>
            <a:r>
              <a:rPr>
                <a:solidFill>
                  <a:srgbClr val="0433FF"/>
                </a:solidFill>
                <a:uFill>
                  <a:solidFill/>
                </a:uFill>
              </a:rPr>
              <a:t> </a:t>
            </a:r>
          </a:p>
        </p:txBody>
      </p:sp>
      <p:sp>
        <p:nvSpPr>
          <p:cNvPr id="194" name="Shape 194"/>
          <p:cNvSpPr/>
          <p:nvPr/>
        </p:nvSpPr>
        <p:spPr>
          <a:xfrm>
            <a:off x="594268" y="3230879"/>
            <a:ext cx="335745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solidFill>
                  <a:srgbClr val="FF0000"/>
                </a:solidFill>
                <a:uFill>
                  <a:solidFill>
                    <a:srgbClr val="FF0000"/>
                  </a:solidFill>
                </a:uFill>
              </a:rPr>
              <a:t>2.2x10</a:t>
            </a:r>
            <a:r>
              <a:rPr baseline="29999">
                <a:solidFill>
                  <a:srgbClr val="FF0000"/>
                </a:solidFill>
                <a:uFill>
                  <a:solidFill>
                    <a:srgbClr val="FF0000"/>
                  </a:solidFill>
                </a:uFill>
              </a:rPr>
              <a:t>20</a:t>
            </a:r>
            <a:r>
              <a:rPr>
                <a:solidFill>
                  <a:srgbClr val="FF0000"/>
                </a:solidFill>
                <a:uFill>
                  <a:solidFill>
                    <a:srgbClr val="FF0000"/>
                  </a:solidFill>
                </a:uFill>
              </a:rPr>
              <a:t> POT exposure for LAr1-ND</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6" name="nue_appearance_ecalo1_uB_nu_flatStats.png"/>
          <p:cNvPicPr/>
          <p:nvPr/>
        </p:nvPicPr>
        <p:blipFill>
          <a:blip r:embed="rId2">
            <a:extLst/>
          </a:blip>
          <a:stretch>
            <a:fillRect/>
          </a:stretch>
        </p:blipFill>
        <p:spPr>
          <a:xfrm>
            <a:off x="-50801" y="1845533"/>
            <a:ext cx="4760311" cy="4500047"/>
          </a:xfrm>
          <a:prstGeom prst="rect">
            <a:avLst/>
          </a:prstGeom>
          <a:ln w="12700">
            <a:miter lim="400000"/>
          </a:ln>
        </p:spPr>
      </p:pic>
      <p:pic>
        <p:nvPicPr>
          <p:cNvPr id="197" name="nue_appearance_ecalo1_ND_uB_nu_nearDetStats.png"/>
          <p:cNvPicPr/>
          <p:nvPr/>
        </p:nvPicPr>
        <p:blipFill>
          <a:blip r:embed="rId3">
            <a:extLst/>
          </a:blip>
          <a:stretch>
            <a:fillRect/>
          </a:stretch>
        </p:blipFill>
        <p:spPr>
          <a:xfrm>
            <a:off x="4502181" y="1851352"/>
            <a:ext cx="4760311" cy="4500047"/>
          </a:xfrm>
          <a:prstGeom prst="rect">
            <a:avLst/>
          </a:prstGeom>
          <a:ln w="12700">
            <a:miter lim="400000"/>
          </a:ln>
        </p:spPr>
      </p:pic>
      <p:sp>
        <p:nvSpPr>
          <p:cNvPr id="198" name="Shape 198"/>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 ν</a:t>
            </a:r>
            <a:r>
              <a:rPr baseline="-5999" sz="4608">
                <a:solidFill>
                  <a:srgbClr val="953735"/>
                </a:solidFill>
                <a:uFill>
                  <a:solidFill>
                    <a:srgbClr val="953735"/>
                  </a:solidFill>
                </a:uFill>
              </a:rPr>
              <a:t>e</a:t>
            </a:r>
            <a:r>
              <a:rPr sz="4608">
                <a:solidFill>
                  <a:srgbClr val="953735"/>
                </a:solidFill>
                <a:uFill>
                  <a:solidFill>
                    <a:srgbClr val="953735"/>
                  </a:solidFill>
                </a:uFill>
              </a:rPr>
              <a:t> Appearance</a:t>
            </a:r>
          </a:p>
        </p:txBody>
      </p:sp>
      <p:sp>
        <p:nvSpPr>
          <p:cNvPr id="199" name="Shape 199"/>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200" name="Shape 200"/>
          <p:cNvSpPr/>
          <p:nvPr/>
        </p:nvSpPr>
        <p:spPr>
          <a:xfrm>
            <a:off x="370564" y="1188402"/>
            <a:ext cx="4019182" cy="8539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solidFill>
                  <a:srgbClr val="0433FF"/>
                </a:solidFill>
                <a:uFill>
                  <a:solidFill>
                    <a:srgbClr val="3366FF"/>
                  </a:solidFill>
                </a:uFill>
              </a:rPr>
              <a:t>6.6x10</a:t>
            </a:r>
            <a:r>
              <a:rPr baseline="29999" sz="1600">
                <a:solidFill>
                  <a:srgbClr val="0433FF"/>
                </a:solidFill>
                <a:uFill>
                  <a:solidFill>
                    <a:srgbClr val="3366FF"/>
                  </a:solidFill>
                </a:uFill>
              </a:rPr>
              <a:t>20</a:t>
            </a:r>
            <a:r>
              <a:rPr sz="1600">
                <a:solidFill>
                  <a:srgbClr val="0433FF"/>
                </a:solidFill>
                <a:uFill>
                  <a:solidFill>
                    <a:srgbClr val="3366FF"/>
                  </a:solidFill>
                </a:uFill>
              </a:rPr>
              <a:t> POT exposure for MicroBooNE</a:t>
            </a:r>
            <a:r>
              <a:rPr sz="1600">
                <a:solidFill>
                  <a:srgbClr val="3366FF"/>
                </a:solidFill>
                <a:uFill>
                  <a:solidFill>
                    <a:srgbClr val="3366FF"/>
                  </a:solidFill>
                </a:uFill>
              </a:rPr>
              <a:t> </a:t>
            </a:r>
            <a:r>
              <a:rPr sz="1600">
                <a:uFill>
                  <a:solidFill/>
                </a:uFill>
              </a:rPr>
              <a:t>alone, assuming 20% systematic uncertainties </a:t>
            </a:r>
            <a:endParaRPr sz="1600">
              <a:uFill>
                <a:solidFill/>
              </a:uFill>
            </a:endParaRPr>
          </a:p>
          <a:p>
            <a:pPr lvl="0">
              <a:defRPr>
                <a:uFillTx/>
              </a:defRPr>
            </a:pPr>
            <a:r>
              <a:rPr sz="1600">
                <a:uFill>
                  <a:solidFill/>
                </a:uFill>
              </a:rPr>
              <a:t>on </a:t>
            </a:r>
            <a:r>
              <a:rPr sz="1600">
                <a:uFill>
                  <a:solidFill/>
                </a:uFill>
                <a:latin typeface="Symbol"/>
                <a:ea typeface="Symbol"/>
                <a:cs typeface="Symbol"/>
                <a:sym typeface="Symbol"/>
              </a:rPr>
              <a:t>ν</a:t>
            </a:r>
            <a:r>
              <a:rPr baseline="-25000" sz="1600">
                <a:uFill>
                  <a:solidFill/>
                </a:uFill>
              </a:rPr>
              <a:t>e </a:t>
            </a:r>
            <a:r>
              <a:rPr sz="1600">
                <a:uFill>
                  <a:solidFill/>
                </a:uFill>
              </a:rPr>
              <a:t>background prediction</a:t>
            </a:r>
          </a:p>
        </p:txBody>
      </p:sp>
      <p:sp>
        <p:nvSpPr>
          <p:cNvPr id="201" name="Shape 201"/>
          <p:cNvSpPr/>
          <p:nvPr/>
        </p:nvSpPr>
        <p:spPr>
          <a:xfrm>
            <a:off x="5408942" y="1207706"/>
            <a:ext cx="3575699"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uFill>
                  <a:solidFill>
                    <a:srgbClr val="3366FF"/>
                  </a:solidFill>
                </a:uFill>
              </a:rPr>
              <a:t>Same MicroBooNE exposure </a:t>
            </a:r>
            <a:r>
              <a:rPr sz="1600">
                <a:uFill>
                  <a:solidFill/>
                </a:uFill>
              </a:rPr>
              <a:t>+</a:t>
            </a:r>
            <a:endParaRPr sz="1600">
              <a:uFill>
                <a:solidFill/>
              </a:uFill>
            </a:endParaRPr>
          </a:p>
          <a:p>
            <a:pPr lvl="0">
              <a:defRPr>
                <a:uFillTx/>
              </a:defRPr>
            </a:pPr>
            <a:r>
              <a:rPr sz="1600">
                <a:uFill>
                  <a:solidFill/>
                </a:uFill>
              </a:rPr>
              <a:t> </a:t>
            </a:r>
            <a:r>
              <a:rPr sz="1600">
                <a:solidFill>
                  <a:srgbClr val="FF0000"/>
                </a:solidFill>
                <a:uFill>
                  <a:solidFill>
                    <a:srgbClr val="FF0000"/>
                  </a:solidFill>
                </a:uFill>
              </a:rPr>
              <a:t>2.2x10</a:t>
            </a:r>
            <a:r>
              <a:rPr baseline="29999" sz="1600">
                <a:solidFill>
                  <a:srgbClr val="FF0000"/>
                </a:solidFill>
                <a:uFill>
                  <a:solidFill>
                    <a:srgbClr val="FF0000"/>
                  </a:solidFill>
                </a:uFill>
              </a:rPr>
              <a:t>20</a:t>
            </a:r>
            <a:r>
              <a:rPr sz="1600">
                <a:solidFill>
                  <a:srgbClr val="FF0000"/>
                </a:solidFill>
                <a:uFill>
                  <a:solidFill>
                    <a:srgbClr val="FF0000"/>
                  </a:solidFill>
                </a:uFill>
              </a:rPr>
              <a:t> POT exposure for LAr1-ND</a:t>
            </a:r>
            <a:endParaRPr sz="1600">
              <a:solidFill>
                <a:srgbClr val="FF0000"/>
              </a:solidFill>
              <a:uFill>
                <a:solidFill>
                  <a:srgbClr val="FF0000"/>
                </a:solidFill>
              </a:uFill>
            </a:endParaRPr>
          </a:p>
          <a:p>
            <a:pPr lvl="0">
              <a:defRPr>
                <a:uFillTx/>
              </a:defRPr>
            </a:pPr>
            <a:r>
              <a:rPr sz="1600">
                <a:uFill>
                  <a:solidFill/>
                </a:uFill>
              </a:rPr>
              <a:t>to constrain background prediction</a:t>
            </a:r>
          </a:p>
        </p:txBody>
      </p:sp>
      <p:grpSp>
        <p:nvGrpSpPr>
          <p:cNvPr id="204" name="Group 204"/>
          <p:cNvGrpSpPr/>
          <p:nvPr/>
        </p:nvGrpSpPr>
        <p:grpSpPr>
          <a:xfrm>
            <a:off x="4486168" y="1240062"/>
            <a:ext cx="917436" cy="750630"/>
            <a:chOff x="0" y="0"/>
            <a:chExt cx="917435" cy="750629"/>
          </a:xfrm>
        </p:grpSpPr>
        <p:sp>
          <p:nvSpPr>
            <p:cNvPr id="202" name="Shape 202"/>
            <p:cNvSpPr/>
            <p:nvPr/>
          </p:nvSpPr>
          <p:spPr>
            <a:xfrm>
              <a:off x="0" y="0"/>
              <a:ext cx="917436" cy="750630"/>
            </a:xfrm>
            <a:prstGeom prst="rightArrow">
              <a:avLst>
                <a:gd name="adj1" fmla="val 50000"/>
                <a:gd name="adj2" fmla="val 50000"/>
              </a:avLst>
            </a:prstGeom>
            <a:gradFill flip="none" rotWithShape="1">
              <a:gsLst>
                <a:gs pos="0">
                  <a:srgbClr val="3F80CE"/>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lvl="0" defTabSz="456892">
                <a:defRPr>
                  <a:solidFill>
                    <a:srgbClr val="FFFFFF"/>
                  </a:solidFill>
                  <a:uFill>
                    <a:solidFill>
                      <a:srgbClr val="FFFFFF"/>
                    </a:solidFill>
                  </a:uFill>
                </a:defRPr>
              </a:pPr>
            </a:p>
          </p:txBody>
        </p:sp>
        <p:sp>
          <p:nvSpPr>
            <p:cNvPr id="203" name="Shape 203"/>
            <p:cNvSpPr/>
            <p:nvPr/>
          </p:nvSpPr>
          <p:spPr>
            <a:xfrm>
              <a:off x="-1" y="172366"/>
              <a:ext cx="729780" cy="405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+ND</a:t>
              </a:r>
            </a:p>
          </p:txBody>
        </p:sp>
      </p:gr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pasted-image.tif"/>
          <p:cNvPicPr/>
          <p:nvPr/>
        </p:nvPicPr>
        <p:blipFill>
          <a:blip r:embed="rId2">
            <a:extLst/>
          </a:blip>
          <a:srcRect l="3118" t="0" r="3118" b="0"/>
          <a:stretch>
            <a:fillRect/>
          </a:stretch>
        </p:blipFill>
        <p:spPr>
          <a:xfrm>
            <a:off x="77885" y="2204820"/>
            <a:ext cx="8991669" cy="4434634"/>
          </a:xfrm>
          <a:prstGeom prst="rect">
            <a:avLst/>
          </a:prstGeom>
          <a:ln w="12700">
            <a:miter lim="400000"/>
          </a:ln>
        </p:spPr>
      </p:pic>
      <p:sp>
        <p:nvSpPr>
          <p:cNvPr id="207" name="Shape 207"/>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Disappearance</a:t>
            </a:r>
          </a:p>
        </p:txBody>
      </p:sp>
      <p:sp>
        <p:nvSpPr>
          <p:cNvPr id="208" name="Shape 208"/>
          <p:cNvSpPr/>
          <p:nvPr>
            <p:ph type="body" idx="1"/>
          </p:nvPr>
        </p:nvSpPr>
        <p:spPr>
          <a:xfrm>
            <a:off x="126448" y="906899"/>
            <a:ext cx="8891104" cy="1252013"/>
          </a:xfrm>
          <a:prstGeom prst="rect">
            <a:avLst/>
          </a:prstGeom>
        </p:spPr>
        <p:txBody>
          <a:bodyPr lIns="0" tIns="0" rIns="0" bIns="0"/>
          <a:lstStyle/>
          <a:p>
            <a:pPr lvl="0" marL="342675" indent="-342675" defTabSz="456892">
              <a:spcBef>
                <a:spcPts val="900"/>
              </a:spcBef>
              <a:buChar char="❖"/>
              <a:defRPr sz="1800">
                <a:uFillTx/>
              </a:defRPr>
            </a:pPr>
            <a:r>
              <a:rPr sz="2000">
                <a:uFill>
                  <a:solidFill/>
                </a:uFill>
                <a:latin typeface="Arial Unicode MS"/>
                <a:ea typeface="Arial Unicode MS"/>
                <a:cs typeface="Arial Unicode MS"/>
                <a:sym typeface="Arial Unicode MS"/>
              </a:rPr>
              <a:t>Testing ν</a:t>
            </a:r>
            <a:r>
              <a:rPr baseline="-5999" sz="2000">
                <a:uFill>
                  <a:solidFill/>
                </a:uFill>
                <a:latin typeface="Arial Unicode MS"/>
                <a:ea typeface="Arial Unicode MS"/>
                <a:cs typeface="Arial Unicode MS"/>
                <a:sym typeface="Arial Unicode MS"/>
              </a:rPr>
              <a:t>μ</a:t>
            </a:r>
            <a:r>
              <a:rPr sz="2000">
                <a:uFill>
                  <a:solidFill/>
                </a:uFill>
                <a:latin typeface="Arial Unicode MS"/>
                <a:ea typeface="Arial Unicode MS"/>
                <a:cs typeface="Arial Unicode MS"/>
                <a:sym typeface="Arial Unicode MS"/>
              </a:rPr>
              <a:t> disappearance only enabled with near detector constraint</a:t>
            </a:r>
            <a:endParaRPr sz="2000">
              <a:uFill>
                <a:solidFill/>
              </a:uFill>
              <a:latin typeface="Arial Unicode MS"/>
              <a:ea typeface="Arial Unicode MS"/>
              <a:cs typeface="Arial Unicode MS"/>
              <a:sym typeface="Arial Unicode MS"/>
            </a:endParaRPr>
          </a:p>
          <a:p>
            <a:pPr lvl="1" marL="792849" indent="-335954">
              <a:spcBef>
                <a:spcPts val="600"/>
              </a:spcBef>
              <a:buChar char="❖"/>
              <a:defRPr sz="1800">
                <a:uFillTx/>
              </a:defRPr>
            </a:pPr>
            <a:r>
              <a:rPr sz="1600">
                <a:uFill>
                  <a:solidFill/>
                </a:uFill>
              </a:rPr>
              <a:t>Flux and cross section errors of 15-20% conceal a disappearance signal in MicroBooNE alone, but using an observed LAr1-ND spectrum to normalize the expected rate at MicroBooNE makes it observable</a:t>
            </a:r>
          </a:p>
        </p:txBody>
      </p:sp>
      <p:sp>
        <p:nvSpPr>
          <p:cNvPr id="209" name="Shape 209"/>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210" name="Shape 210"/>
          <p:cNvSpPr/>
          <p:nvPr/>
        </p:nvSpPr>
        <p:spPr>
          <a:xfrm>
            <a:off x="2625632" y="3697437"/>
            <a:ext cx="1505358"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200">
                <a:uFill>
                  <a:solidFill/>
                </a:uFill>
              </a:rPr>
              <a:t>unoscillated spectrum</a:t>
            </a:r>
            <a:endParaRPr sz="1200">
              <a:uFill>
                <a:solidFill/>
              </a:uFill>
            </a:endParaRPr>
          </a:p>
          <a:p>
            <a:pPr lvl="0">
              <a:defRPr>
                <a:uFillTx/>
              </a:defRPr>
            </a:pPr>
            <a:r>
              <a:rPr sz="1200">
                <a:solidFill>
                  <a:srgbClr val="FF2600"/>
                </a:solidFill>
                <a:uFill>
                  <a:solidFill/>
                </a:uFill>
              </a:rPr>
              <a:t>oscillated spectrum</a:t>
            </a:r>
          </a:p>
        </p:txBody>
      </p:sp>
      <p:sp>
        <p:nvSpPr>
          <p:cNvPr id="211" name="Shape 211"/>
          <p:cNvSpPr/>
          <p:nvPr/>
        </p:nvSpPr>
        <p:spPr>
          <a:xfrm>
            <a:off x="7324521" y="3697437"/>
            <a:ext cx="1505358"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200">
                <a:uFill>
                  <a:solidFill/>
                </a:uFill>
              </a:rPr>
              <a:t>unoscillated spectrum</a:t>
            </a:r>
            <a:endParaRPr sz="1200">
              <a:uFill>
                <a:solidFill/>
              </a:uFill>
            </a:endParaRPr>
          </a:p>
          <a:p>
            <a:pPr lvl="0">
              <a:defRPr>
                <a:uFillTx/>
              </a:defRPr>
            </a:pPr>
            <a:r>
              <a:rPr sz="1200">
                <a:solidFill>
                  <a:srgbClr val="FF2600"/>
                </a:solidFill>
                <a:uFill>
                  <a:solidFill/>
                </a:uFill>
              </a:rPr>
              <a:t>oscillated spectrum</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pasted-image.tif"/>
          <p:cNvPicPr/>
          <p:nvPr/>
        </p:nvPicPr>
        <p:blipFill>
          <a:blip r:embed="rId2">
            <a:extLst/>
          </a:blip>
          <a:srcRect l="0" t="0" r="1241" b="2460"/>
          <a:stretch>
            <a:fillRect/>
          </a:stretch>
        </p:blipFill>
        <p:spPr>
          <a:xfrm>
            <a:off x="-95096" y="1710744"/>
            <a:ext cx="9199930" cy="4429131"/>
          </a:xfrm>
          <a:prstGeom prst="rect">
            <a:avLst/>
          </a:prstGeom>
          <a:ln w="12700">
            <a:miter lim="400000"/>
          </a:ln>
        </p:spPr>
      </p:pic>
      <p:sp>
        <p:nvSpPr>
          <p:cNvPr id="214" name="Shape 214"/>
          <p:cNvSpPr/>
          <p:nvPr/>
        </p:nvSpPr>
        <p:spPr>
          <a:xfrm>
            <a:off x="109811" y="965388"/>
            <a:ext cx="4572001" cy="860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solidFill>
                  <a:srgbClr val="0433FF"/>
                </a:solidFill>
                <a:uFill>
                  <a:solidFill>
                    <a:srgbClr val="3366FF"/>
                  </a:solidFill>
                </a:uFill>
              </a:rPr>
              <a:t>6.6x10</a:t>
            </a:r>
            <a:r>
              <a:rPr baseline="29999" sz="1600">
                <a:solidFill>
                  <a:srgbClr val="0433FF"/>
                </a:solidFill>
                <a:uFill>
                  <a:solidFill>
                    <a:srgbClr val="3366FF"/>
                  </a:solidFill>
                </a:uFill>
              </a:rPr>
              <a:t>20</a:t>
            </a:r>
            <a:r>
              <a:rPr sz="1600">
                <a:solidFill>
                  <a:srgbClr val="0433FF"/>
                </a:solidFill>
                <a:uFill>
                  <a:solidFill>
                    <a:srgbClr val="3366FF"/>
                  </a:solidFill>
                </a:uFill>
              </a:rPr>
              <a:t> POT exposure for MicroBooNE</a:t>
            </a:r>
            <a:r>
              <a:rPr sz="1600">
                <a:solidFill>
                  <a:srgbClr val="3366FF"/>
                </a:solidFill>
                <a:uFill>
                  <a:solidFill>
                    <a:srgbClr val="3366FF"/>
                  </a:solidFill>
                </a:uFill>
              </a:rPr>
              <a:t> </a:t>
            </a:r>
            <a:r>
              <a:rPr sz="1600">
                <a:uFill>
                  <a:solidFill/>
                </a:uFill>
              </a:rPr>
              <a:t>alone, assuming 15% systematic uncertainties </a:t>
            </a:r>
            <a:endParaRPr sz="1600">
              <a:uFill>
                <a:solidFill/>
              </a:uFill>
            </a:endParaRPr>
          </a:p>
          <a:p>
            <a:pPr lvl="0">
              <a:defRPr>
                <a:uFillTx/>
              </a:defRPr>
            </a:pPr>
            <a:r>
              <a:rPr sz="1600">
                <a:uFill>
                  <a:solidFill/>
                </a:uFill>
              </a:rPr>
              <a:t>on the absolute </a:t>
            </a:r>
            <a:r>
              <a:rPr sz="1600">
                <a:uFill>
                  <a:solidFill/>
                </a:uFill>
                <a:latin typeface="Symbol"/>
                <a:ea typeface="Symbol"/>
                <a:cs typeface="Symbol"/>
                <a:sym typeface="Symbol"/>
              </a:rPr>
              <a:t>ν</a:t>
            </a:r>
            <a:r>
              <a:rPr baseline="-25000" sz="1600">
                <a:uFill>
                  <a:solidFill/>
                </a:uFill>
                <a:latin typeface="Symbol"/>
                <a:ea typeface="Symbol"/>
                <a:cs typeface="Symbol"/>
                <a:sym typeface="Symbol"/>
              </a:rPr>
              <a:t>μ </a:t>
            </a:r>
            <a:r>
              <a:rPr sz="1600">
                <a:uFill>
                  <a:solidFill/>
                </a:uFill>
              </a:rPr>
              <a:t>event rate  </a:t>
            </a:r>
          </a:p>
        </p:txBody>
      </p:sp>
      <p:grpSp>
        <p:nvGrpSpPr>
          <p:cNvPr id="217" name="Group 217"/>
          <p:cNvGrpSpPr/>
          <p:nvPr/>
        </p:nvGrpSpPr>
        <p:grpSpPr>
          <a:xfrm>
            <a:off x="4546427" y="1029545"/>
            <a:ext cx="863359" cy="706386"/>
            <a:chOff x="0" y="0"/>
            <a:chExt cx="863358" cy="706384"/>
          </a:xfrm>
        </p:grpSpPr>
        <p:sp>
          <p:nvSpPr>
            <p:cNvPr id="215" name="Shape 215"/>
            <p:cNvSpPr/>
            <p:nvPr/>
          </p:nvSpPr>
          <p:spPr>
            <a:xfrm>
              <a:off x="0" y="0"/>
              <a:ext cx="863359" cy="706385"/>
            </a:xfrm>
            <a:prstGeom prst="rightArrow">
              <a:avLst>
                <a:gd name="adj1" fmla="val 50000"/>
                <a:gd name="adj2" fmla="val 50000"/>
              </a:avLst>
            </a:prstGeom>
            <a:gradFill flip="none" rotWithShape="1">
              <a:gsLst>
                <a:gs pos="0">
                  <a:srgbClr val="3F80CE"/>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lvl="0" defTabSz="456892">
                <a:defRPr>
                  <a:solidFill>
                    <a:srgbClr val="FFFFFF"/>
                  </a:solidFill>
                  <a:uFill>
                    <a:solidFill>
                      <a:srgbClr val="FFFFFF"/>
                    </a:solidFill>
                  </a:uFill>
                </a:defRPr>
              </a:pPr>
            </a:p>
          </p:txBody>
        </p:sp>
        <p:sp>
          <p:nvSpPr>
            <p:cNvPr id="216" name="Shape 216"/>
            <p:cNvSpPr/>
            <p:nvPr/>
          </p:nvSpPr>
          <p:spPr>
            <a:xfrm>
              <a:off x="-1" y="162206"/>
              <a:ext cx="686764" cy="381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+ND</a:t>
              </a:r>
            </a:p>
          </p:txBody>
        </p:sp>
      </p:grpSp>
      <p:sp>
        <p:nvSpPr>
          <p:cNvPr id="218" name="Shape 218"/>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Disappearance</a:t>
            </a:r>
          </a:p>
        </p:txBody>
      </p:sp>
      <p:sp>
        <p:nvSpPr>
          <p:cNvPr id="219" name="Shape 219"/>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220" name="Shape 220"/>
          <p:cNvSpPr/>
          <p:nvPr/>
        </p:nvSpPr>
        <p:spPr>
          <a:xfrm>
            <a:off x="-1" y="6208977"/>
            <a:ext cx="9144001"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74140" indent="-274140" algn="l">
              <a:spcBef>
                <a:spcPts val="600"/>
              </a:spcBef>
              <a:buSzPct val="100000"/>
              <a:buFont typeface="Arial"/>
              <a:buChar char="❖"/>
              <a:defRPr sz="1600"/>
            </a:lvl1pPr>
          </a:lstStyle>
          <a:p>
            <a:pPr lvl="0">
              <a:defRPr sz="1800">
                <a:uFillTx/>
              </a:defRPr>
            </a:pPr>
            <a:r>
              <a:rPr sz="1600">
                <a:uFill>
                  <a:solidFill/>
                </a:uFill>
              </a:rPr>
              <a:t>Previous result from MiniBooNE+SciBooNE (red dashed contour) - unlike here, detectors were different technologies, and detector related uncertainties did NOT cancel</a:t>
            </a:r>
          </a:p>
        </p:txBody>
      </p:sp>
      <p:sp>
        <p:nvSpPr>
          <p:cNvPr id="221" name="Shape 221"/>
          <p:cNvSpPr/>
          <p:nvPr/>
        </p:nvSpPr>
        <p:spPr>
          <a:xfrm>
            <a:off x="5034349" y="987768"/>
            <a:ext cx="4094184"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uFill>
                  <a:solidFill>
                    <a:srgbClr val="3366FF"/>
                  </a:solidFill>
                </a:uFill>
              </a:rPr>
              <a:t>Same MicroBooNE exposure </a:t>
            </a:r>
            <a:r>
              <a:rPr sz="1600">
                <a:uFill>
                  <a:solidFill/>
                </a:uFill>
              </a:rPr>
              <a:t>+</a:t>
            </a:r>
            <a:endParaRPr sz="1600">
              <a:uFill>
                <a:solidFill/>
              </a:uFill>
            </a:endParaRPr>
          </a:p>
          <a:p>
            <a:pPr lvl="0">
              <a:defRPr>
                <a:uFillTx/>
              </a:defRPr>
            </a:pPr>
            <a:r>
              <a:rPr sz="1600">
                <a:uFill>
                  <a:solidFill/>
                </a:uFill>
              </a:rPr>
              <a:t> </a:t>
            </a:r>
            <a:r>
              <a:rPr sz="1600">
                <a:solidFill>
                  <a:srgbClr val="FF0000"/>
                </a:solidFill>
                <a:uFill>
                  <a:solidFill>
                    <a:srgbClr val="FF0000"/>
                  </a:solidFill>
                </a:uFill>
              </a:rPr>
              <a:t>2.2x10</a:t>
            </a:r>
            <a:r>
              <a:rPr baseline="29999" sz="1600">
                <a:solidFill>
                  <a:srgbClr val="FF0000"/>
                </a:solidFill>
                <a:uFill>
                  <a:solidFill>
                    <a:srgbClr val="FF0000"/>
                  </a:solidFill>
                </a:uFill>
              </a:rPr>
              <a:t>20</a:t>
            </a:r>
            <a:r>
              <a:rPr sz="1600">
                <a:solidFill>
                  <a:srgbClr val="FF0000"/>
                </a:solidFill>
                <a:uFill>
                  <a:solidFill>
                    <a:srgbClr val="FF0000"/>
                  </a:solidFill>
                </a:uFill>
              </a:rPr>
              <a:t> POT exposure for LAr1-ND</a:t>
            </a:r>
            <a:endParaRPr sz="1600">
              <a:solidFill>
                <a:srgbClr val="FF0000"/>
              </a:solidFill>
              <a:uFill>
                <a:solidFill>
                  <a:srgbClr val="FF0000"/>
                </a:solidFill>
              </a:uFill>
            </a:endParaRPr>
          </a:p>
          <a:p>
            <a:pPr lvl="0">
              <a:defRPr>
                <a:uFillTx/>
              </a:defRPr>
            </a:pPr>
            <a:r>
              <a:rPr sz="1600">
                <a:uFill>
                  <a:solidFill/>
                </a:uFill>
              </a:rPr>
              <a:t>to measure unoscillated ν</a:t>
            </a:r>
            <a:r>
              <a:rPr baseline="-5999" sz="1600">
                <a:uFill>
                  <a:solidFill/>
                </a:uFill>
              </a:rPr>
              <a:t>μ</a:t>
            </a:r>
            <a:r>
              <a:rPr sz="1600">
                <a:uFill>
                  <a:solidFill/>
                </a:uFill>
              </a:rPr>
              <a:t> </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pasted-image.tif"/>
          <p:cNvPicPr/>
          <p:nvPr/>
        </p:nvPicPr>
        <p:blipFill>
          <a:blip r:embed="rId2">
            <a:extLst/>
          </a:blip>
          <a:stretch>
            <a:fillRect/>
          </a:stretch>
        </p:blipFill>
        <p:spPr>
          <a:xfrm>
            <a:off x="196753" y="1244683"/>
            <a:ext cx="4747832" cy="5510332"/>
          </a:xfrm>
          <a:prstGeom prst="rect">
            <a:avLst/>
          </a:prstGeom>
          <a:ln w="12700">
            <a:miter lim="400000"/>
          </a:ln>
        </p:spPr>
      </p:pic>
      <p:pic>
        <p:nvPicPr>
          <p:cNvPr id="224" name=""/>
          <p:cNvPicPr/>
          <p:nvPr/>
        </p:nvPicPr>
        <p:blipFill>
          <a:blip r:embed="rId3">
            <a:extLst/>
          </a:blip>
          <a:stretch>
            <a:fillRect/>
          </a:stretch>
        </p:blipFill>
        <p:spPr>
          <a:xfrm>
            <a:off x="5208008" y="1090505"/>
            <a:ext cx="3788529" cy="1958341"/>
          </a:xfrm>
          <a:prstGeom prst="rect">
            <a:avLst/>
          </a:prstGeom>
          <a:effectLst>
            <a:outerShdw sx="100000" sy="100000" kx="0" ky="0" algn="b" rotWithShape="0" blurRad="38100" dist="20000" dir="5400000">
              <a:srgbClr val="000000">
                <a:alpha val="38000"/>
              </a:srgbClr>
            </a:outerShdw>
          </a:effectLst>
        </p:spPr>
      </p:pic>
      <p:sp>
        <p:nvSpPr>
          <p:cNvPr id="225" name="Shape 225"/>
          <p:cNvSpPr/>
          <p:nvPr/>
        </p:nvSpPr>
        <p:spPr>
          <a:xfrm>
            <a:off x="1048535" y="967551"/>
            <a:ext cx="2785807"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i="1" sz="1500">
                <a:uFill>
                  <a:solidFill/>
                </a:uFill>
                <a:latin typeface="Gill Sans MT"/>
                <a:ea typeface="Gill Sans MT"/>
                <a:cs typeface="Gill Sans MT"/>
                <a:sym typeface="Gill Sans MT"/>
              </a:rPr>
              <a:t>GENIE estimated event rates</a:t>
            </a:r>
            <a:endParaRPr i="1" sz="1500">
              <a:uFill>
                <a:solidFill/>
              </a:uFill>
              <a:latin typeface="Gill Sans MT"/>
              <a:ea typeface="Gill Sans MT"/>
              <a:cs typeface="Gill Sans MT"/>
              <a:sym typeface="Gill Sans MT"/>
            </a:endParaRPr>
          </a:p>
          <a:p>
            <a:pPr lvl="0">
              <a:defRPr>
                <a:uFillTx/>
              </a:defRPr>
            </a:pPr>
            <a:r>
              <a:rPr i="1" sz="1500">
                <a:uFill>
                  <a:solidFill/>
                </a:uFill>
                <a:latin typeface="Gill Sans MT"/>
                <a:ea typeface="Gill Sans MT"/>
                <a:cs typeface="Gill Sans MT"/>
                <a:sym typeface="Gill Sans MT"/>
              </a:rPr>
              <a:t> </a:t>
            </a:r>
            <a:r>
              <a:rPr i="1" sz="1500">
                <a:solidFill>
                  <a:srgbClr val="FF0000"/>
                </a:solidFill>
                <a:uFill>
                  <a:solidFill>
                    <a:srgbClr val="FF0000"/>
                  </a:solidFill>
                </a:uFill>
                <a:latin typeface="Gill Sans MT"/>
                <a:ea typeface="Gill Sans MT"/>
                <a:cs typeface="Gill Sans MT"/>
                <a:sym typeface="Gill Sans MT"/>
              </a:rPr>
              <a:t>2.2x10</a:t>
            </a:r>
            <a:r>
              <a:rPr baseline="29600" i="1" sz="1500">
                <a:solidFill>
                  <a:srgbClr val="FF0000"/>
                </a:solidFill>
                <a:uFill>
                  <a:solidFill>
                    <a:srgbClr val="FF0000"/>
                  </a:solidFill>
                </a:uFill>
                <a:latin typeface="Gill Sans MT"/>
                <a:ea typeface="Gill Sans MT"/>
                <a:cs typeface="Gill Sans MT"/>
                <a:sym typeface="Gill Sans MT"/>
              </a:rPr>
              <a:t>20</a:t>
            </a:r>
            <a:r>
              <a:rPr i="1" sz="1500">
                <a:solidFill>
                  <a:srgbClr val="FF0000"/>
                </a:solidFill>
                <a:uFill>
                  <a:solidFill>
                    <a:srgbClr val="FF0000"/>
                  </a:solidFill>
                </a:uFill>
                <a:latin typeface="Gill Sans MT"/>
                <a:ea typeface="Gill Sans MT"/>
                <a:cs typeface="Gill Sans MT"/>
                <a:sym typeface="Gill Sans MT"/>
              </a:rPr>
              <a:t> POT exposure for LAr1-ND</a:t>
            </a:r>
          </a:p>
        </p:txBody>
      </p:sp>
      <p:sp>
        <p:nvSpPr>
          <p:cNvPr id="226" name="Shape 226"/>
          <p:cNvSpPr/>
          <p:nvPr/>
        </p:nvSpPr>
        <p:spPr>
          <a:xfrm>
            <a:off x="5829886" y="4312905"/>
            <a:ext cx="2544773" cy="6294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200">
                <a:uFill>
                  <a:solidFill/>
                </a:uFill>
              </a:rPr>
              <a:t>Energy threshold on protons: 21 MeV. </a:t>
            </a:r>
            <a:endParaRPr sz="1200">
              <a:uFill>
                <a:solidFill/>
              </a:uFill>
            </a:endParaRPr>
          </a:p>
          <a:p>
            <a:pPr lvl="0">
              <a:defRPr>
                <a:uFillTx/>
              </a:defRPr>
            </a:pPr>
            <a:r>
              <a:rPr sz="1200">
                <a:uFill>
                  <a:solidFill/>
                </a:uFill>
              </a:rPr>
              <a:t>The 0</a:t>
            </a:r>
            <a:r>
              <a:rPr sz="1200">
                <a:uFill>
                  <a:solidFill/>
                </a:uFill>
                <a:latin typeface="Symbol"/>
                <a:ea typeface="Symbol"/>
                <a:cs typeface="Symbol"/>
                <a:sym typeface="Symbol"/>
              </a:rPr>
              <a:t>π</a:t>
            </a:r>
            <a:r>
              <a:rPr sz="1200">
                <a:uFill>
                  <a:solidFill/>
                </a:uFill>
              </a:rPr>
              <a:t> topologies include any number </a:t>
            </a:r>
            <a:endParaRPr sz="1200">
              <a:uFill>
                <a:solidFill/>
              </a:uFill>
            </a:endParaRPr>
          </a:p>
          <a:p>
            <a:pPr lvl="0">
              <a:defRPr>
                <a:uFillTx/>
              </a:defRPr>
            </a:pPr>
            <a:r>
              <a:rPr sz="1200">
                <a:uFill>
                  <a:solidFill/>
                </a:uFill>
              </a:rPr>
              <a:t>of neutrons in the event.</a:t>
            </a:r>
          </a:p>
        </p:txBody>
      </p:sp>
      <p:sp>
        <p:nvSpPr>
          <p:cNvPr id="227" name="Shape 227"/>
          <p:cNvSpPr/>
          <p:nvPr/>
        </p:nvSpPr>
        <p:spPr>
          <a:xfrm>
            <a:off x="5354622" y="3216055"/>
            <a:ext cx="3495301"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Event rates based on categorization </a:t>
            </a:r>
            <a:endParaRPr>
              <a:uFill>
                <a:solidFill/>
              </a:uFill>
            </a:endParaRPr>
          </a:p>
          <a:p>
            <a:pPr lvl="0">
              <a:defRPr>
                <a:uFillTx/>
              </a:defRPr>
            </a:pPr>
            <a:r>
              <a:rPr>
                <a:uFill>
                  <a:solidFill/>
                </a:uFill>
              </a:rPr>
              <a:t>in terms of exclusive experimental </a:t>
            </a:r>
            <a:endParaRPr>
              <a:uFill>
                <a:solidFill/>
              </a:uFill>
            </a:endParaRPr>
          </a:p>
          <a:p>
            <a:pPr lvl="0">
              <a:defRPr>
                <a:uFillTx/>
              </a:defRPr>
            </a:pPr>
            <a:r>
              <a:rPr>
                <a:uFill>
                  <a:solidFill/>
                </a:uFill>
              </a:rPr>
              <a:t>topologies</a:t>
            </a:r>
          </a:p>
        </p:txBody>
      </p:sp>
      <p:sp>
        <p:nvSpPr>
          <p:cNvPr id="228" name="Shape 228"/>
          <p:cNvSpPr/>
          <p:nvPr/>
        </p:nvSpPr>
        <p:spPr>
          <a:xfrm>
            <a:off x="5392722" y="5679706"/>
            <a:ext cx="3495301"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a:uFill>
                  <a:solidFill/>
                </a:uFill>
              </a:rPr>
              <a:t>Event rates based on classification </a:t>
            </a:r>
            <a:endParaRPr>
              <a:uFill>
                <a:solidFill/>
              </a:uFill>
            </a:endParaRPr>
          </a:p>
          <a:p>
            <a:pPr lvl="0">
              <a:defRPr>
                <a:uFillTx/>
              </a:defRPr>
            </a:pPr>
            <a:r>
              <a:rPr>
                <a:uFill>
                  <a:solidFill/>
                </a:uFill>
              </a:rPr>
              <a:t>by physical process from GENIE Monte Carlo truth information.</a:t>
            </a:r>
          </a:p>
        </p:txBody>
      </p:sp>
      <p:sp>
        <p:nvSpPr>
          <p:cNvPr id="229" name="Shape 229"/>
          <p:cNvSpPr/>
          <p:nvPr>
            <p:ph type="sldNum" sz="quarter" idx="2"/>
          </p:nvPr>
        </p:nvSpPr>
        <p:spPr>
          <a:xfrm>
            <a:off x="7011523" y="6495072"/>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230" name="Shape 230"/>
          <p:cNvSpPr/>
          <p:nvPr/>
        </p:nvSpPr>
        <p:spPr>
          <a:xfrm>
            <a:off x="5362340" y="5179293"/>
            <a:ext cx="1930063" cy="345441"/>
          </a:xfrm>
          <a:prstGeom prst="rect">
            <a:avLst/>
          </a:prstGeom>
          <a:ln w="12700">
            <a:solidFill>
              <a:srgbClr val="FF2600"/>
            </a:solidFill>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rgbClr val="FF0000"/>
                </a:solidFill>
                <a:uFill>
                  <a:solidFill>
                    <a:srgbClr val="FF0000"/>
                  </a:solidFill>
                </a:uFill>
              </a:defRPr>
            </a:lvl1pPr>
          </a:lstStyle>
          <a:p>
            <a:pPr lvl="0">
              <a:defRPr sz="1800">
                <a:solidFill>
                  <a:srgbClr val="000000"/>
                </a:solidFill>
                <a:uFillTx/>
              </a:defRPr>
            </a:pPr>
            <a:r>
              <a:rPr sz="1600">
                <a:solidFill>
                  <a:srgbClr val="FF0000"/>
                </a:solidFill>
                <a:uFill>
                  <a:solidFill>
                    <a:srgbClr val="FF0000"/>
                  </a:solidFill>
                </a:uFill>
              </a:rPr>
              <a:t>total events per ∼year</a:t>
            </a:r>
          </a:p>
        </p:txBody>
      </p:sp>
      <p:sp>
        <p:nvSpPr>
          <p:cNvPr id="231" name="Shape 231"/>
          <p:cNvSpPr/>
          <p:nvPr/>
        </p:nvSpPr>
        <p:spPr>
          <a:xfrm flipH="1">
            <a:off x="4945326" y="5344011"/>
            <a:ext cx="351583" cy="2689"/>
          </a:xfrm>
          <a:prstGeom prst="line">
            <a:avLst/>
          </a:prstGeom>
          <a:ln w="25400">
            <a:solidFill>
              <a:srgbClr val="FF0000"/>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232" name="Shape 232"/>
          <p:cNvSpPr/>
          <p:nvPr/>
        </p:nvSpPr>
        <p:spPr>
          <a:xfrm>
            <a:off x="76200" y="61834"/>
            <a:ext cx="8991600" cy="81851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438617">
              <a:defRPr sz="4608">
                <a:solidFill>
                  <a:srgbClr val="953735"/>
                </a:solidFill>
                <a:uFill>
                  <a:solidFill>
                    <a:srgbClr val="953735"/>
                  </a:solidFill>
                </a:uFill>
              </a:defRPr>
            </a:lvl1pPr>
          </a:lstStyle>
          <a:p>
            <a:pPr lvl="0">
              <a:defRPr sz="1800">
                <a:solidFill>
                  <a:srgbClr val="000000"/>
                </a:solidFill>
                <a:uFillTx/>
              </a:defRPr>
            </a:pPr>
            <a:r>
              <a:rPr sz="4608">
                <a:solidFill>
                  <a:srgbClr val="953735"/>
                </a:solidFill>
                <a:uFill>
                  <a:solidFill>
                    <a:srgbClr val="953735"/>
                  </a:solidFill>
                </a:uFill>
              </a:rPr>
              <a:t>Neutrino-Argon Interactions</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nvSpPr>
        <p:spPr>
          <a:xfrm>
            <a:off x="161014" y="924146"/>
            <a:ext cx="8821972" cy="52482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85750" indent="-285750" algn="l">
              <a:spcBef>
                <a:spcPts val="2400"/>
              </a:spcBef>
              <a:buClr>
                <a:srgbClr val="000000"/>
              </a:buClr>
              <a:buSzPct val="100000"/>
              <a:buFont typeface="Wingdings"/>
              <a:buChar char="❖"/>
              <a:defRPr>
                <a:uFillTx/>
              </a:defRPr>
            </a:pPr>
            <a:r>
              <a:rPr>
                <a:uFill>
                  <a:solidFill/>
                </a:uFill>
              </a:rPr>
              <a:t>LAr1-ND + MicroBooNE already presents a significant extension of the physics program, but LAr1-ND can also be thought of as the next step in the development of a world-class program of short-baseline accelerator-based neutrino physics at Fermilab</a:t>
            </a:r>
            <a:endParaRPr>
              <a:uFill>
                <a:solidFill/>
              </a:uFill>
            </a:endParaRPr>
          </a:p>
          <a:p>
            <a:pPr lvl="0" marL="285750" indent="-285750" algn="l">
              <a:spcBef>
                <a:spcPts val="2400"/>
              </a:spcBef>
              <a:buClr>
                <a:srgbClr val="000000"/>
              </a:buClr>
              <a:buSzPct val="100000"/>
              <a:buFont typeface="Wingdings"/>
              <a:buChar char="❖"/>
              <a:defRPr>
                <a:uFillTx/>
              </a:defRPr>
            </a:pPr>
            <a:r>
              <a:rPr>
                <a:uFill>
                  <a:solidFill/>
                </a:uFill>
              </a:rPr>
              <a:t>The addition of a large (kiloton-scale) detector at longer baseline (∼700 m) could address oscillations in anti-neutrino mode and make precision measurements of sterile neutrino oscillations if they are discovered</a:t>
            </a:r>
            <a:endParaRPr sz="2800">
              <a:uFill>
                <a:solidFill>
                  <a:srgbClr val="FF0000"/>
                </a:solidFill>
              </a:uFill>
            </a:endParaRPr>
          </a:p>
          <a:p>
            <a:pPr lvl="0" marL="285750" indent="-285750" algn="l">
              <a:spcBef>
                <a:spcPts val="2400"/>
              </a:spcBef>
              <a:buClr>
                <a:srgbClr val="000000"/>
              </a:buClr>
              <a:buSzPct val="100000"/>
              <a:buFont typeface="Wingdings"/>
              <a:buChar char="❖"/>
              <a:defRPr>
                <a:uFillTx/>
              </a:defRPr>
            </a:pPr>
            <a:r>
              <a:rPr>
                <a:uFill>
                  <a:solidFill>
                    <a:srgbClr val="FF0000"/>
                  </a:solidFill>
                </a:uFill>
                <a:latin typeface="Symbol"/>
                <a:ea typeface="Symbol"/>
                <a:cs typeface="Symbol"/>
                <a:sym typeface="Symbol"/>
              </a:rPr>
              <a:t>5σ </a:t>
            </a:r>
            <a:r>
              <a:rPr>
                <a:uFill>
                  <a:solidFill>
                    <a:srgbClr val="FF0000"/>
                  </a:solidFill>
                </a:uFill>
              </a:rPr>
              <a:t>level coverage of the null hypothesis for                                                                                                 the oscillation parameter space indicated                                                                                                   by existing experimental anomalies</a:t>
            </a:r>
            <a:endParaRPr>
              <a:uFill>
                <a:solidFill>
                  <a:srgbClr val="FF0000"/>
                </a:solidFill>
              </a:uFill>
            </a:endParaRPr>
          </a:p>
          <a:p>
            <a:pPr lvl="0" marL="285750" indent="-285750" algn="l">
              <a:spcBef>
                <a:spcPts val="2400"/>
              </a:spcBef>
              <a:buClr>
                <a:srgbClr val="000000"/>
              </a:buClr>
              <a:buSzPct val="100000"/>
              <a:buFont typeface="Wingdings"/>
              <a:buChar char="❖"/>
              <a:defRPr>
                <a:uFillTx/>
              </a:defRPr>
            </a:pPr>
            <a:r>
              <a:rPr>
                <a:uFill>
                  <a:solidFill>
                    <a:srgbClr val="FF0000"/>
                  </a:solidFill>
                </a:uFill>
              </a:rPr>
              <a:t>T</a:t>
            </a:r>
            <a:r>
              <a:rPr>
                <a:uFill>
                  <a:solidFill/>
                </a:uFill>
              </a:rPr>
              <a:t>hree detector configuration provides a                                                                                                           powerful confirmation of the interpretation                                                                                                              of any results as an oscillation signal</a:t>
            </a:r>
            <a:endParaRPr>
              <a:uFill>
                <a:solidFill/>
              </a:uFill>
            </a:endParaRPr>
          </a:p>
          <a:p>
            <a:pPr lvl="0" marL="285750" indent="-285750" algn="l">
              <a:spcBef>
                <a:spcPts val="2400"/>
              </a:spcBef>
              <a:buClr>
                <a:srgbClr val="000000"/>
              </a:buClr>
              <a:buSzPct val="100000"/>
              <a:buFont typeface="Wingdings"/>
              <a:buChar char="❖"/>
              <a:defRPr>
                <a:uFillTx/>
              </a:defRPr>
            </a:pPr>
            <a:r>
              <a:rPr>
                <a:uFill>
                  <a:solidFill/>
                </a:uFill>
              </a:rPr>
              <a:t>Have calculated sensitivities, more available                                                                                             in backup slides</a:t>
            </a:r>
          </a:p>
        </p:txBody>
      </p:sp>
      <p:pic>
        <p:nvPicPr>
          <p:cNvPr id="235" name="nue_appearance_ecalo1_ND_uB_FD_nu_nearDetStats.png"/>
          <p:cNvPicPr/>
          <p:nvPr/>
        </p:nvPicPr>
        <p:blipFill>
          <a:blip r:embed="rId2">
            <a:extLst/>
          </a:blip>
          <a:stretch>
            <a:fillRect/>
          </a:stretch>
        </p:blipFill>
        <p:spPr>
          <a:xfrm>
            <a:off x="4553971" y="2656086"/>
            <a:ext cx="4271624" cy="4038078"/>
          </a:xfrm>
          <a:prstGeom prst="rect">
            <a:avLst/>
          </a:prstGeom>
          <a:ln w="12700">
            <a:miter lim="400000"/>
          </a:ln>
        </p:spPr>
      </p:pic>
      <p:sp>
        <p:nvSpPr>
          <p:cNvPr id="236" name="Shape 236"/>
          <p:cNvSpPr/>
          <p:nvPr>
            <p:ph type="sldNum" sz="quarter" idx="2"/>
          </p:nvPr>
        </p:nvSpPr>
        <p:spPr>
          <a:xfrm>
            <a:off x="7010400" y="6497984"/>
            <a:ext cx="2133600"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237" name="Shape 237"/>
          <p:cNvSpPr/>
          <p:nvPr/>
        </p:nvSpPr>
        <p:spPr>
          <a:xfrm>
            <a:off x="76200" y="86263"/>
            <a:ext cx="8991600" cy="8185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351807">
              <a:defRPr sz="3696">
                <a:solidFill>
                  <a:srgbClr val="953735"/>
                </a:solidFill>
                <a:uFill>
                  <a:solidFill>
                    <a:srgbClr val="953735"/>
                  </a:solidFill>
                </a:uFill>
              </a:defRPr>
            </a:lvl1pPr>
          </a:lstStyle>
          <a:p>
            <a:pPr lvl="0">
              <a:defRPr sz="1800">
                <a:solidFill>
                  <a:srgbClr val="000000"/>
                </a:solidFill>
                <a:uFillTx/>
              </a:defRPr>
            </a:pPr>
            <a:r>
              <a:rPr sz="3696">
                <a:solidFill>
                  <a:srgbClr val="953735"/>
                </a:solidFill>
                <a:uFill>
                  <a:solidFill>
                    <a:srgbClr val="953735"/>
                  </a:solidFill>
                </a:uFill>
              </a:rPr>
              <a:t>The Full LAr1 Short-Baseline Neutrino Program</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image18.png"/>
          <p:cNvPicPr/>
          <p:nvPr/>
        </p:nvPicPr>
        <p:blipFill>
          <a:blip r:embed="rId2">
            <a:extLst/>
          </a:blip>
          <a:srcRect l="0" t="0" r="4641" b="0"/>
          <a:stretch>
            <a:fillRect/>
          </a:stretch>
        </p:blipFill>
        <p:spPr>
          <a:xfrm>
            <a:off x="2476886" y="1890284"/>
            <a:ext cx="6632589" cy="4593850"/>
          </a:xfrm>
          <a:prstGeom prst="rect">
            <a:avLst/>
          </a:prstGeom>
          <a:ln w="12700">
            <a:miter lim="400000"/>
          </a:ln>
        </p:spPr>
      </p:pic>
      <p:sp>
        <p:nvSpPr>
          <p:cNvPr id="240" name="Shape 240"/>
          <p:cNvSpPr/>
          <p:nvPr>
            <p:ph type="sldNum" sz="quarter" idx="2"/>
          </p:nvPr>
        </p:nvSpPr>
        <p:spPr>
          <a:xfrm>
            <a:off x="8822247" y="6504590"/>
            <a:ext cx="335806" cy="370781"/>
          </a:xfrm>
          <a:prstGeom prst="rect">
            <a:avLst/>
          </a:prstGeom>
          <a:ln>
            <a:round/>
          </a:ln>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41" name="Shape 241"/>
          <p:cNvSpPr/>
          <p:nvPr/>
        </p:nvSpPr>
        <p:spPr>
          <a:xfrm>
            <a:off x="29347" y="841169"/>
            <a:ext cx="9009106" cy="965201"/>
          </a:xfrm>
          <a:prstGeom prst="rect">
            <a:avLst/>
          </a:prstGeom>
          <a:ln w="12700">
            <a:round/>
          </a:ln>
          <a:extLst>
            <a:ext uri="{C572A759-6A51-4108-AA02-DFA0A04FC94B}">
              <ma14:wrappingTextBoxFlag xmlns:ma14="http://schemas.microsoft.com/office/mac/drawingml/2011/main" val="1"/>
            </a:ext>
          </a:extLst>
        </p:spPr>
        <p:txBody>
          <a:bodyPr lIns="25400" tIns="25400" rIns="25400" bIns="25400">
            <a:spAutoFit/>
          </a:bodyPr>
          <a:lstStyle/>
          <a:p>
            <a:pPr lvl="0" marL="152400" indent="-152400" algn="l" defTabSz="455414">
              <a:buSzPct val="100000"/>
              <a:buFont typeface="Wingdings"/>
              <a:buChar char=""/>
              <a:defRPr>
                <a:uFillTx/>
              </a:defRPr>
            </a:pPr>
            <a:r>
              <a:rPr sz="2000">
                <a:uFill>
                  <a:solidFill/>
                </a:uFill>
              </a:rPr>
              <a:t>The enclosure formerly used by the SciBooNE experiment  (located </a:t>
            </a:r>
            <a:r>
              <a:rPr sz="2000" u="sng">
                <a:uFill>
                  <a:solidFill/>
                </a:uFill>
              </a:rPr>
              <a:t>on-axis at 100 m</a:t>
            </a:r>
            <a:r>
              <a:rPr sz="2000">
                <a:uFill>
                  <a:solidFill/>
                </a:uFill>
              </a:rPr>
              <a:t> from the Booster Neutrino Beam target) is currently empty and provides an ideal location, </a:t>
            </a:r>
            <a:r>
              <a:rPr sz="2000" u="sng">
                <a:uFill>
                  <a:solidFill/>
                </a:uFill>
              </a:rPr>
              <a:t>readily usable</a:t>
            </a:r>
            <a:r>
              <a:rPr sz="2000">
                <a:uFill>
                  <a:solidFill/>
                </a:uFill>
              </a:rPr>
              <a:t> for the LAr1-ND detector</a:t>
            </a:r>
          </a:p>
        </p:txBody>
      </p:sp>
      <p:sp>
        <p:nvSpPr>
          <p:cNvPr id="242" name="Shape 242"/>
          <p:cNvSpPr/>
          <p:nvPr/>
        </p:nvSpPr>
        <p:spPr>
          <a:xfrm>
            <a:off x="256208" y="-68690"/>
            <a:ext cx="8991601"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200">
                <a:solidFill>
                  <a:srgbClr val="9A403E"/>
                </a:solidFill>
                <a:uFill>
                  <a:solidFill>
                    <a:srgbClr val="953735"/>
                  </a:solidFill>
                </a:uFill>
              </a:defRPr>
            </a:lvl1pPr>
          </a:lstStyle>
          <a:p>
            <a:pPr lvl="0">
              <a:defRPr sz="1800">
                <a:solidFill>
                  <a:srgbClr val="000000"/>
                </a:solidFill>
                <a:uFillTx/>
              </a:defRPr>
            </a:pPr>
            <a:r>
              <a:rPr sz="4200">
                <a:solidFill>
                  <a:srgbClr val="9A403E"/>
                </a:solidFill>
                <a:uFill>
                  <a:solidFill>
                    <a:srgbClr val="953735"/>
                  </a:solidFill>
                </a:uFill>
              </a:rPr>
              <a:t>The SciBooNE experimental hall</a:t>
            </a:r>
          </a:p>
        </p:txBody>
      </p:sp>
      <p:sp>
        <p:nvSpPr>
          <p:cNvPr id="243" name="Shape 243"/>
          <p:cNvSpPr/>
          <p:nvPr/>
        </p:nvSpPr>
        <p:spPr>
          <a:xfrm>
            <a:off x="36929" y="3842462"/>
            <a:ext cx="274203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5414">
              <a:defRPr>
                <a:uFillTx/>
              </a:defRPr>
            </a:pPr>
            <a:r>
              <a:rPr b="1" i="1" sz="1500">
                <a:uFill>
                  <a:solidFill/>
                </a:uFill>
              </a:rPr>
              <a:t>Length</a:t>
            </a:r>
            <a:r>
              <a:rPr i="1" sz="1500">
                <a:uFill>
                  <a:solidFill/>
                </a:uFill>
              </a:rPr>
              <a:t> (beam direction) = 4.9 m</a:t>
            </a:r>
            <a:endParaRPr i="1" sz="1500">
              <a:uFill>
                <a:solidFill/>
              </a:uFill>
            </a:endParaRPr>
          </a:p>
          <a:p>
            <a:pPr lvl="0" algn="l" defTabSz="455414">
              <a:defRPr>
                <a:uFillTx/>
              </a:defRPr>
            </a:pPr>
            <a:r>
              <a:rPr b="1" i="1" sz="1500">
                <a:uFill>
                  <a:solidFill/>
                </a:uFill>
              </a:rPr>
              <a:t>Width</a:t>
            </a:r>
            <a:r>
              <a:rPr i="1" sz="1500">
                <a:uFill>
                  <a:solidFill/>
                </a:uFill>
              </a:rPr>
              <a:t> = 7.0 m</a:t>
            </a:r>
            <a:endParaRPr i="1" sz="1500">
              <a:uFill>
                <a:solidFill/>
              </a:uFill>
            </a:endParaRPr>
          </a:p>
          <a:p>
            <a:pPr lvl="0" algn="l" defTabSz="455414">
              <a:defRPr>
                <a:uFillTx/>
              </a:defRPr>
            </a:pPr>
            <a:r>
              <a:rPr b="1" i="1" sz="1500">
                <a:uFill>
                  <a:solidFill/>
                </a:uFill>
              </a:rPr>
              <a:t>Depth</a:t>
            </a:r>
            <a:r>
              <a:rPr i="1" sz="1500">
                <a:uFill>
                  <a:solidFill/>
                </a:uFill>
              </a:rPr>
              <a:t>: floor-grade = 8.5 m, </a:t>
            </a:r>
            <a:endParaRPr i="1" sz="1500">
              <a:uFill>
                <a:solidFill/>
              </a:uFill>
            </a:endParaRPr>
          </a:p>
          <a:p>
            <a:pPr lvl="0" algn="l" defTabSz="455414">
              <a:defRPr>
                <a:uFillTx/>
              </a:defRPr>
            </a:pPr>
            <a:r>
              <a:rPr i="1" sz="1500">
                <a:uFill>
                  <a:solidFill/>
                </a:uFill>
              </a:rPr>
              <a:t>             floor-ceiling = 11.6 m</a:t>
            </a:r>
          </a:p>
        </p:txBody>
      </p:sp>
      <p:sp>
        <p:nvSpPr>
          <p:cNvPr id="244" name="Shape 244"/>
          <p:cNvSpPr/>
          <p:nvPr/>
        </p:nvSpPr>
        <p:spPr>
          <a:xfrm>
            <a:off x="-23879" y="2069022"/>
            <a:ext cx="274203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165100" indent="-165100" algn="l" defTabSz="455414">
              <a:buSzPct val="100000"/>
              <a:buFont typeface="Wingdings"/>
              <a:buChar char=""/>
              <a:defRPr>
                <a:uFillTx/>
              </a:defRPr>
            </a:pPr>
            <a:r>
              <a:rPr sz="2000">
                <a:uFill>
                  <a:solidFill/>
                </a:uFill>
              </a:rPr>
              <a:t>The SciBooNE enclosure is a below grade rectangular concrete structure with interior dimensions:</a:t>
            </a:r>
            <a:r>
              <a:rPr sz="2000">
                <a:uFill>
                  <a:solidFill/>
                </a:uFill>
              </a:rPr>
              <a:t> </a:t>
            </a:r>
            <a:r>
              <a:rPr sz="2000">
                <a:uFill>
                  <a:solidFill/>
                </a:uFill>
              </a:rPr>
              <a:t> </a:t>
            </a:r>
          </a:p>
        </p:txBody>
      </p:sp>
      <p:sp>
        <p:nvSpPr>
          <p:cNvPr id="245" name="Shape 245"/>
          <p:cNvSpPr/>
          <p:nvPr/>
        </p:nvSpPr>
        <p:spPr>
          <a:xfrm rot="10800000">
            <a:off x="8592573" y="4633898"/>
            <a:ext cx="476865" cy="187524"/>
          </a:xfrm>
          <a:prstGeom prst="rightArrow">
            <a:avLst>
              <a:gd name="adj1" fmla="val 50000"/>
              <a:gd name="adj2" fmla="val 50789"/>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pic>
        <p:nvPicPr>
          <p:cNvPr id="246" name=""/>
          <p:cNvPicPr/>
          <p:nvPr/>
        </p:nvPicPr>
        <p:blipFill>
          <a:blip r:embed="rId3">
            <a:extLst/>
          </a:blip>
          <a:stretch>
            <a:fillRect/>
          </a:stretch>
        </p:blipFill>
        <p:spPr>
          <a:xfrm>
            <a:off x="8533052" y="4412650"/>
            <a:ext cx="697980" cy="297099"/>
          </a:xfrm>
          <a:prstGeom prst="rect">
            <a:avLst/>
          </a:prstGeom>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nvSpPr>
        <p:spPr>
          <a:xfrm>
            <a:off x="-2375" y="608191"/>
            <a:ext cx="8956042" cy="32537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400" indent="-279400" algn="l">
              <a:spcBef>
                <a:spcPts val="1100"/>
              </a:spcBef>
              <a:buClr>
                <a:srgbClr val="050000"/>
              </a:buClr>
              <a:buSzPct val="100000"/>
              <a:buFont typeface="Wingdings"/>
              <a:buChar char="➢"/>
              <a:defRPr>
                <a:uFillTx/>
              </a:defRPr>
            </a:pPr>
            <a:r>
              <a:rPr sz="1600">
                <a:uFill>
                  <a:solidFill/>
                </a:uFill>
              </a:rPr>
              <a:t>A foam insulated, corrugated stainless steel </a:t>
            </a:r>
            <a:r>
              <a:rPr sz="1600" u="sng">
                <a:uFill>
                  <a:solidFill/>
                </a:uFill>
              </a:rPr>
              <a:t>membrane cryostat </a:t>
            </a:r>
            <a:r>
              <a:rPr sz="1600">
                <a:uFill>
                  <a:solidFill/>
                </a:uFill>
              </a:rPr>
              <a:t>is constructed in the pit, supported by the outer concrete walls of the enclosure, and filling the entire length in the beam direction.</a:t>
            </a:r>
            <a:endParaRPr sz="1600">
              <a:uFill>
                <a:solidFill/>
              </a:uFill>
            </a:endParaRPr>
          </a:p>
          <a:p>
            <a:pPr lvl="0" marL="285750" indent="-285750" algn="l">
              <a:spcBef>
                <a:spcPts val="300"/>
              </a:spcBef>
              <a:buClr>
                <a:srgbClr val="050000"/>
              </a:buClr>
              <a:buSzPct val="100000"/>
              <a:buFont typeface="Wingdings"/>
              <a:buChar char="➢"/>
              <a:defRPr>
                <a:uFillTx/>
              </a:defRPr>
            </a:pPr>
            <a:r>
              <a:rPr sz="1600">
                <a:uFill>
                  <a:solidFill/>
                </a:uFill>
              </a:rPr>
              <a:t>The interior dimensions of the rectangular cryostat are:</a:t>
            </a:r>
            <a:endParaRPr sz="1600">
              <a:uFill>
                <a:solidFill/>
              </a:uFill>
            </a:endParaRPr>
          </a:p>
          <a:p>
            <a:pPr lvl="3" marL="965200" indent="-279400" algn="l">
              <a:spcBef>
                <a:spcPts val="300"/>
              </a:spcBef>
              <a:buClr>
                <a:srgbClr val="050000"/>
              </a:buClr>
              <a:buSzPct val="100000"/>
              <a:buChar char="➢"/>
              <a:defRPr>
                <a:uFillTx/>
              </a:defRPr>
            </a:pPr>
            <a:r>
              <a:rPr sz="1600">
                <a:uFill>
                  <a:solidFill/>
                </a:uFill>
              </a:rPr>
              <a:t>4.4 m long in the neutrino beam direction, 5.1 m wide and 4.8 m tall, </a:t>
            </a:r>
            <a:endParaRPr sz="1600">
              <a:uFill>
                <a:solidFill/>
              </a:uFill>
            </a:endParaRPr>
          </a:p>
          <a:p>
            <a:pPr lvl="3" indent="685800" algn="l">
              <a:spcBef>
                <a:spcPts val="1100"/>
              </a:spcBef>
              <a:defRPr>
                <a:uFillTx/>
              </a:defRPr>
            </a:pPr>
            <a:r>
              <a:rPr sz="1600">
                <a:uFill>
                  <a:solidFill/>
                </a:uFill>
              </a:rPr>
              <a:t>      amounting to </a:t>
            </a:r>
            <a:r>
              <a:rPr sz="1600" u="sng">
                <a:solidFill>
                  <a:srgbClr val="EC240C"/>
                </a:solidFill>
                <a:uFill>
                  <a:solidFill/>
                </a:uFill>
              </a:rPr>
              <a:t>150 tons</a:t>
            </a:r>
            <a:r>
              <a:rPr sz="1600" u="sng">
                <a:uFill>
                  <a:solidFill/>
                </a:uFill>
              </a:rPr>
              <a:t> total</a:t>
            </a:r>
            <a:r>
              <a:rPr sz="1600">
                <a:uFill>
                  <a:solidFill/>
                </a:uFill>
              </a:rPr>
              <a:t> of liquid argon</a:t>
            </a:r>
            <a:endParaRPr sz="1600">
              <a:uFill>
                <a:solidFill/>
              </a:uFill>
            </a:endParaRPr>
          </a:p>
          <a:p>
            <a:pPr lvl="0" marL="285750" indent="-285750" algn="l">
              <a:spcBef>
                <a:spcPts val="300"/>
              </a:spcBef>
              <a:buClr>
                <a:srgbClr val="050000"/>
              </a:buClr>
              <a:buSzPct val="100000"/>
              <a:buFont typeface="Wingdings"/>
              <a:buChar char="➢"/>
              <a:defRPr>
                <a:uFillTx/>
              </a:defRPr>
            </a:pPr>
            <a:r>
              <a:rPr sz="1600">
                <a:uFill>
                  <a:solidFill/>
                </a:uFill>
              </a:rPr>
              <a:t>A </a:t>
            </a:r>
            <a:r>
              <a:rPr sz="1600">
                <a:solidFill>
                  <a:srgbClr val="2752FF"/>
                </a:solidFill>
                <a:uFill>
                  <a:solidFill/>
                </a:uFill>
              </a:rPr>
              <a:t>Time Projection Chamber</a:t>
            </a:r>
            <a:r>
              <a:rPr sz="1600">
                <a:uFill>
                  <a:solidFill/>
                </a:uFill>
              </a:rPr>
              <a:t> (TPC), located inside the cryostat vessel, consists of </a:t>
            </a:r>
            <a:r>
              <a:rPr sz="1600">
                <a:solidFill>
                  <a:srgbClr val="2260FF"/>
                </a:solidFill>
                <a:uFill>
                  <a:solidFill/>
                </a:uFill>
              </a:rPr>
              <a:t>two </a:t>
            </a:r>
            <a:r>
              <a:rPr sz="1600">
                <a:solidFill>
                  <a:srgbClr val="2D83F6"/>
                </a:solidFill>
                <a:uFill>
                  <a:solidFill/>
                </a:uFill>
              </a:rPr>
              <a:t>APAs</a:t>
            </a:r>
            <a:r>
              <a:rPr sz="1600">
                <a:uFill>
                  <a:solidFill/>
                </a:uFill>
              </a:rPr>
              <a:t> (Anode Plane Assemblies - to read out ionization electron signals) near the walls of the cryostat, and </a:t>
            </a:r>
            <a:r>
              <a:rPr sz="1600">
                <a:solidFill>
                  <a:srgbClr val="3057FF"/>
                </a:solidFill>
                <a:uFill>
                  <a:solidFill/>
                </a:uFill>
              </a:rPr>
              <a:t>one CPA</a:t>
            </a:r>
            <a:r>
              <a:rPr sz="1600">
                <a:uFill>
                  <a:solidFill/>
                </a:uFill>
              </a:rPr>
              <a:t> (Cathode Plane Assembly) centered between the two APAs</a:t>
            </a:r>
            <a:endParaRPr sz="1600">
              <a:uFill>
                <a:solidFill/>
              </a:uFill>
            </a:endParaRPr>
          </a:p>
        </p:txBody>
      </p:sp>
      <p:sp>
        <p:nvSpPr>
          <p:cNvPr id="249" name="Shape 249"/>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250" name="LAr1ND_Schematic_PlanView.pdf"/>
          <p:cNvPicPr/>
          <p:nvPr/>
        </p:nvPicPr>
        <p:blipFill>
          <a:blip r:embed="rId2">
            <a:extLst/>
          </a:blip>
          <a:stretch>
            <a:fillRect/>
          </a:stretch>
        </p:blipFill>
        <p:spPr>
          <a:xfrm>
            <a:off x="3546635" y="2901125"/>
            <a:ext cx="5296999" cy="3931009"/>
          </a:xfrm>
          <a:prstGeom prst="rect">
            <a:avLst/>
          </a:prstGeom>
          <a:ln w="12700">
            <a:miter lim="400000"/>
          </a:ln>
        </p:spPr>
      </p:pic>
      <p:grpSp>
        <p:nvGrpSpPr>
          <p:cNvPr id="253" name="Group 253"/>
          <p:cNvGrpSpPr/>
          <p:nvPr/>
        </p:nvGrpSpPr>
        <p:grpSpPr>
          <a:xfrm>
            <a:off x="6822299" y="2874857"/>
            <a:ext cx="2151155" cy="332741"/>
            <a:chOff x="-12700" y="0"/>
            <a:chExt cx="2151153" cy="332739"/>
          </a:xfrm>
        </p:grpSpPr>
        <p:sp>
          <p:nvSpPr>
            <p:cNvPr id="252" name="Shape 252"/>
            <p:cNvSpPr/>
            <p:nvPr/>
          </p:nvSpPr>
          <p:spPr>
            <a:xfrm>
              <a:off x="0" y="0"/>
              <a:ext cx="2125754" cy="2946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80000"/>
                </a:lnSpc>
                <a:defRPr i="1" sz="1200">
                  <a:uFillTx/>
                  <a:latin typeface="+mj-lt"/>
                  <a:ea typeface="+mj-ea"/>
                  <a:cs typeface="+mj-cs"/>
                  <a:sym typeface="Helvetica"/>
                </a:defRPr>
              </a:lvl1pPr>
            </a:lstStyle>
            <a:p>
              <a:pPr lvl="0">
                <a:defRPr i="0" sz="1800"/>
              </a:pPr>
              <a:r>
                <a:rPr i="1" sz="1200"/>
                <a:t>Top view schematic drawing</a:t>
              </a:r>
            </a:p>
          </p:txBody>
        </p:sp>
        <p:pic>
          <p:nvPicPr>
            <p:cNvPr id="251" name=""/>
            <p:cNvPicPr/>
            <p:nvPr/>
          </p:nvPicPr>
          <p:blipFill>
            <a:blip r:embed="rId3">
              <a:extLst/>
            </a:blip>
            <a:stretch>
              <a:fillRect/>
            </a:stretch>
          </p:blipFill>
          <p:spPr>
            <a:xfrm>
              <a:off x="-12700" y="0"/>
              <a:ext cx="2151154" cy="332740"/>
            </a:xfrm>
            <a:prstGeom prst="rect">
              <a:avLst/>
            </a:prstGeom>
            <a:effectLst/>
          </p:spPr>
        </p:pic>
      </p:grpSp>
      <p:sp>
        <p:nvSpPr>
          <p:cNvPr id="254" name="Shape 254"/>
          <p:cNvSpPr/>
          <p:nvPr/>
        </p:nvSpPr>
        <p:spPr>
          <a:xfrm>
            <a:off x="622300" y="6052820"/>
            <a:ext cx="2915380" cy="993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spcBef>
                <a:spcPts val="300"/>
              </a:spcBef>
              <a:defRPr>
                <a:uFillTx/>
              </a:defRPr>
            </a:pPr>
            <a:r>
              <a:rPr sz="1400">
                <a:uFill>
                  <a:solidFill/>
                </a:uFill>
              </a:rPr>
              <a:t>* S</a:t>
            </a:r>
            <a:r>
              <a:rPr sz="1400">
                <a:uFill>
                  <a:solidFill/>
                </a:uFill>
              </a:rPr>
              <a:t>hielding blocks are used to narrow the hall by 1 m, to approximately center the detector on the beam axis</a:t>
            </a:r>
            <a:endParaRPr sz="1400">
              <a:uFill>
                <a:solidFill/>
              </a:uFill>
            </a:endParaRPr>
          </a:p>
        </p:txBody>
      </p:sp>
      <p:sp>
        <p:nvSpPr>
          <p:cNvPr id="255" name="Shape 255"/>
          <p:cNvSpPr/>
          <p:nvPr/>
        </p:nvSpPr>
        <p:spPr>
          <a:xfrm>
            <a:off x="-449427" y="3932304"/>
            <a:ext cx="3740389" cy="13487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a:spcBef>
                <a:spcPts val="300"/>
              </a:spcBef>
              <a:buClr>
                <a:srgbClr val="050000"/>
              </a:buClr>
              <a:buFont typeface="Wingdings"/>
              <a:defRPr>
                <a:uFillTx/>
              </a:defRPr>
            </a:pPr>
            <a:r>
              <a:rPr>
                <a:solidFill>
                  <a:srgbClr val="F43419"/>
                </a:solidFill>
                <a:uFill>
                  <a:solidFill/>
                </a:uFill>
              </a:rPr>
              <a:t>3.65 m </a:t>
            </a:r>
            <a:r>
              <a:rPr i="1">
                <a:solidFill>
                  <a:srgbClr val="F43419"/>
                </a:solidFill>
                <a:uFill>
                  <a:solidFill/>
                </a:uFill>
              </a:rPr>
              <a:t>(beam direction)</a:t>
            </a:r>
            <a:r>
              <a:rPr>
                <a:solidFill>
                  <a:srgbClr val="F43419"/>
                </a:solidFill>
                <a:uFill>
                  <a:solidFill/>
                </a:uFill>
              </a:rPr>
              <a:t> x </a:t>
            </a:r>
            <a:endParaRPr>
              <a:solidFill>
                <a:srgbClr val="F43419"/>
              </a:solidFill>
              <a:uFill>
                <a:solidFill/>
              </a:uFill>
            </a:endParaRPr>
          </a:p>
          <a:p>
            <a:pPr lvl="1">
              <a:spcBef>
                <a:spcPts val="300"/>
              </a:spcBef>
              <a:buClr>
                <a:srgbClr val="050000"/>
              </a:buClr>
              <a:buFont typeface="Wingdings"/>
              <a:defRPr>
                <a:uFillTx/>
              </a:defRPr>
            </a:pPr>
            <a:r>
              <a:rPr>
                <a:solidFill>
                  <a:srgbClr val="F43419"/>
                </a:solidFill>
                <a:uFill>
                  <a:solidFill/>
                </a:uFill>
              </a:rPr>
              <a:t>4.0 m </a:t>
            </a:r>
            <a:r>
              <a:rPr i="1">
                <a:solidFill>
                  <a:srgbClr val="F43419"/>
                </a:solidFill>
                <a:uFill>
                  <a:solidFill/>
                </a:uFill>
              </a:rPr>
              <a:t>(wide)</a:t>
            </a:r>
            <a:r>
              <a:rPr>
                <a:solidFill>
                  <a:srgbClr val="F43419"/>
                </a:solidFill>
                <a:uFill>
                  <a:solidFill/>
                </a:uFill>
              </a:rPr>
              <a:t> x </a:t>
            </a:r>
            <a:endParaRPr>
              <a:solidFill>
                <a:srgbClr val="F43419"/>
              </a:solidFill>
              <a:uFill>
                <a:solidFill/>
              </a:uFill>
            </a:endParaRPr>
          </a:p>
          <a:p>
            <a:pPr lvl="1">
              <a:spcBef>
                <a:spcPts val="300"/>
              </a:spcBef>
              <a:buClr>
                <a:srgbClr val="050000"/>
              </a:buClr>
              <a:buFont typeface="Wingdings"/>
              <a:defRPr>
                <a:uFillTx/>
              </a:defRPr>
            </a:pPr>
            <a:r>
              <a:rPr>
                <a:solidFill>
                  <a:srgbClr val="F43419"/>
                </a:solidFill>
                <a:uFill>
                  <a:solidFill/>
                </a:uFill>
              </a:rPr>
              <a:t>4.0 m </a:t>
            </a:r>
            <a:r>
              <a:rPr i="1">
                <a:solidFill>
                  <a:srgbClr val="F43419"/>
                </a:solidFill>
                <a:uFill>
                  <a:solidFill/>
                </a:uFill>
              </a:rPr>
              <a:t>(tall) </a:t>
            </a:r>
            <a:endParaRPr>
              <a:solidFill>
                <a:srgbClr val="F43419"/>
              </a:solidFill>
              <a:uFill>
                <a:solidFill/>
              </a:uFill>
            </a:endParaRPr>
          </a:p>
          <a:p>
            <a:pPr lvl="1">
              <a:spcBef>
                <a:spcPts val="300"/>
              </a:spcBef>
              <a:buClr>
                <a:srgbClr val="050000"/>
              </a:buClr>
              <a:buFont typeface="Wingdings"/>
              <a:defRPr>
                <a:uFillTx/>
              </a:defRPr>
            </a:pPr>
            <a:r>
              <a:rPr>
                <a:solidFill>
                  <a:srgbClr val="F43419"/>
                </a:solidFill>
                <a:uFill>
                  <a:solidFill/>
                </a:uFill>
              </a:rPr>
              <a:t>= 58.4 m</a:t>
            </a:r>
            <a:r>
              <a:rPr baseline="31999" sz="1700">
                <a:solidFill>
                  <a:srgbClr val="F43419"/>
                </a:solidFill>
                <a:uFill>
                  <a:solidFill/>
                </a:uFill>
              </a:rPr>
              <a:t>3 </a:t>
            </a:r>
            <a:r>
              <a:rPr sz="1700">
                <a:solidFill>
                  <a:srgbClr val="F43419"/>
                </a:solidFill>
                <a:uFill>
                  <a:solidFill/>
                </a:uFill>
              </a:rPr>
              <a:t> </a:t>
            </a:r>
            <a:r>
              <a:rPr sz="2000">
                <a:solidFill>
                  <a:srgbClr val="F43419"/>
                </a:solidFill>
                <a:uFill>
                  <a:solidFill/>
                </a:uFill>
              </a:rPr>
              <a:t>(</a:t>
            </a:r>
            <a:r>
              <a:rPr sz="2000" u="sng">
                <a:solidFill>
                  <a:srgbClr val="F43419"/>
                </a:solidFill>
                <a:uFill>
                  <a:solidFill/>
                </a:uFill>
              </a:rPr>
              <a:t>82 tons</a:t>
            </a:r>
            <a:r>
              <a:rPr sz="2000">
                <a:solidFill>
                  <a:srgbClr val="F43419"/>
                </a:solidFill>
                <a:uFill>
                  <a:solidFill/>
                </a:uFill>
              </a:rPr>
              <a:t> of argon)</a:t>
            </a:r>
          </a:p>
        </p:txBody>
      </p:sp>
      <p:sp>
        <p:nvSpPr>
          <p:cNvPr id="256" name="Shape 256"/>
          <p:cNvSpPr/>
          <p:nvPr/>
        </p:nvSpPr>
        <p:spPr>
          <a:xfrm>
            <a:off x="219085" y="3780732"/>
            <a:ext cx="3158227" cy="1715643"/>
          </a:xfrm>
          <a:prstGeom prst="roundRect">
            <a:avLst>
              <a:gd name="adj" fmla="val 11104"/>
            </a:avLst>
          </a:prstGeom>
          <a:ln w="25400">
            <a:solidFill>
              <a:srgbClr val="1365FF"/>
            </a:solidFill>
            <a:round/>
          </a:ln>
          <a:effectLst>
            <a:outerShdw sx="100000" sy="100000" kx="0" ky="0" algn="b" rotWithShape="0" blurRad="38100" dist="23000" dir="5400000">
              <a:srgbClr val="000000">
                <a:alpha val="35000"/>
              </a:srgbClr>
            </a:outerShdw>
          </a:effectLst>
        </p:spPr>
        <p:txBody>
          <a:bodyPr lIns="0" tIns="0" rIns="0" bIns="0" anchor="ctr"/>
          <a:lstStyle/>
          <a:p>
            <a:pPr lvl="0" algn="l" defTabSz="456893">
              <a:defRPr>
                <a:solidFill>
                  <a:srgbClr val="1455FF"/>
                </a:solidFill>
              </a:defRPr>
            </a:pPr>
          </a:p>
        </p:txBody>
      </p:sp>
      <p:sp>
        <p:nvSpPr>
          <p:cNvPr id="257" name="Shape 257"/>
          <p:cNvSpPr/>
          <p:nvPr/>
        </p:nvSpPr>
        <p:spPr>
          <a:xfrm>
            <a:off x="4257040" y="5135879"/>
            <a:ext cx="205344" cy="3327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6893">
              <a:defRPr sz="1600"/>
            </a:lvl1pPr>
          </a:lstStyle>
          <a:p>
            <a:pPr lvl="0">
              <a:defRPr sz="1800">
                <a:uFillTx/>
              </a:defRPr>
            </a:pPr>
            <a:r>
              <a:rPr sz="1600">
                <a:uFill>
                  <a:solidFill/>
                </a:uFill>
              </a:rPr>
              <a:t>*</a:t>
            </a:r>
          </a:p>
        </p:txBody>
      </p:sp>
      <p:sp>
        <p:nvSpPr>
          <p:cNvPr id="258" name="Shape 258"/>
          <p:cNvSpPr/>
          <p:nvPr/>
        </p:nvSpPr>
        <p:spPr>
          <a:xfrm rot="5400000">
            <a:off x="6261246" y="2947702"/>
            <a:ext cx="476865" cy="187524"/>
          </a:xfrm>
          <a:prstGeom prst="rightArrow">
            <a:avLst>
              <a:gd name="adj1" fmla="val 50000"/>
              <a:gd name="adj2" fmla="val 50789"/>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pic>
        <p:nvPicPr>
          <p:cNvPr id="259" name=""/>
          <p:cNvPicPr/>
          <p:nvPr/>
        </p:nvPicPr>
        <p:blipFill>
          <a:blip r:embed="rId4">
            <a:extLst/>
          </a:blip>
          <a:stretch>
            <a:fillRect/>
          </a:stretch>
        </p:blipFill>
        <p:spPr>
          <a:xfrm>
            <a:off x="5702506" y="2778137"/>
            <a:ext cx="733625" cy="355601"/>
          </a:xfrm>
          <a:prstGeom prst="rect">
            <a:avLst/>
          </a:prstGeom>
        </p:spPr>
      </p:pic>
      <p:sp>
        <p:nvSpPr>
          <p:cNvPr id="260" name="Shape 260"/>
          <p:cNvSpPr/>
          <p:nvPr/>
        </p:nvSpPr>
        <p:spPr>
          <a:xfrm>
            <a:off x="125705" y="3360026"/>
            <a:ext cx="2579971"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indent="228600" algn="l">
              <a:spcBef>
                <a:spcPts val="300"/>
              </a:spcBef>
              <a:defRPr>
                <a:uFillTx/>
              </a:defRPr>
            </a:pPr>
            <a:r>
              <a:rPr sz="1600">
                <a:uFill>
                  <a:solidFill/>
                </a:uFill>
              </a:rPr>
              <a:t>The TPC </a:t>
            </a:r>
            <a:r>
              <a:rPr sz="2000" u="sng">
                <a:solidFill>
                  <a:srgbClr val="FF5543"/>
                </a:solidFill>
                <a:uFill>
                  <a:solidFill/>
                </a:uFill>
              </a:rPr>
              <a:t>active volume</a:t>
            </a:r>
            <a:r>
              <a:rPr sz="1600">
                <a:uFill>
                  <a:solidFill/>
                </a:uFill>
              </a:rPr>
              <a:t>: </a:t>
            </a:r>
          </a:p>
        </p:txBody>
      </p:sp>
      <p:sp>
        <p:nvSpPr>
          <p:cNvPr id="261" name="Shape 261"/>
          <p:cNvSpPr/>
          <p:nvPr/>
        </p:nvSpPr>
        <p:spPr>
          <a:xfrm>
            <a:off x="12700" y="-98089"/>
            <a:ext cx="8991600"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456892">
              <a:buFont typeface="Arial"/>
              <a:defRPr>
                <a:uFillTx/>
              </a:defRPr>
            </a:pPr>
            <a:r>
              <a:rPr sz="4000">
                <a:solidFill>
                  <a:srgbClr val="9A403E"/>
                </a:solidFill>
                <a:uFill>
                  <a:solidFill>
                    <a:srgbClr val="953735"/>
                  </a:solidFill>
                </a:uFill>
              </a:rPr>
              <a:t>LAr1-ND Detector Design (I) </a:t>
            </a:r>
            <a:r>
              <a:rPr sz="4000">
                <a:solidFill>
                  <a:srgbClr val="9A403E"/>
                </a:solidFill>
                <a:uFill>
                  <a:solidFill>
                    <a:srgbClr val="953735"/>
                  </a:solidFill>
                </a:uFill>
              </a:rPr>
              <a:t>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LAr1ND_Schematic_ElevationViews.pdf"/>
          <p:cNvPicPr/>
          <p:nvPr/>
        </p:nvPicPr>
        <p:blipFill>
          <a:blip r:embed="rId2">
            <a:extLst/>
          </a:blip>
          <a:stretch>
            <a:fillRect/>
          </a:stretch>
        </p:blipFill>
        <p:spPr>
          <a:xfrm>
            <a:off x="935603" y="940944"/>
            <a:ext cx="7456665" cy="4225141"/>
          </a:xfrm>
          <a:prstGeom prst="rect">
            <a:avLst/>
          </a:prstGeom>
          <a:ln w="12700">
            <a:miter lim="400000"/>
          </a:ln>
        </p:spPr>
      </p:pic>
      <p:sp>
        <p:nvSpPr>
          <p:cNvPr id="264" name="Shape 264"/>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65" name="Shape 265"/>
          <p:cNvSpPr/>
          <p:nvPr/>
        </p:nvSpPr>
        <p:spPr>
          <a:xfrm>
            <a:off x="400215" y="5187122"/>
            <a:ext cx="8690445" cy="891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a:uFillTx/>
              </a:defRPr>
            </a:pPr>
            <a:r>
              <a:rPr sz="1700"/>
              <a:t>The cryostat is designed so that the bulk of the cryostat surface is wetted with liquid </a:t>
            </a:r>
            <a:r>
              <a:rPr i="1" sz="1500"/>
              <a:t>(signal feedthrough immersed in liquid, to limit outgassing from signal cables).</a:t>
            </a:r>
            <a:r>
              <a:rPr sz="1700"/>
              <a:t> Only a small volume of gas is contained in an insulated </a:t>
            </a:r>
            <a:r>
              <a:rPr sz="1700">
                <a:solidFill>
                  <a:srgbClr val="1046F3"/>
                </a:solidFill>
              </a:rPr>
              <a:t>“expansion” tank</a:t>
            </a:r>
            <a:r>
              <a:rPr sz="1700"/>
              <a:t>, sitting on the top of the cryostat</a:t>
            </a:r>
          </a:p>
        </p:txBody>
      </p:sp>
      <p:pic>
        <p:nvPicPr>
          <p:cNvPr id="266" name=""/>
          <p:cNvPicPr/>
          <p:nvPr/>
        </p:nvPicPr>
        <p:blipFill>
          <a:blip r:embed="rId3">
            <a:extLst/>
          </a:blip>
          <a:stretch>
            <a:fillRect/>
          </a:stretch>
        </p:blipFill>
        <p:spPr>
          <a:xfrm>
            <a:off x="3538260" y="3748556"/>
            <a:ext cx="578794" cy="292101"/>
          </a:xfrm>
          <a:prstGeom prst="rect">
            <a:avLst/>
          </a:prstGeom>
        </p:spPr>
      </p:pic>
      <p:sp>
        <p:nvSpPr>
          <p:cNvPr id="267" name="Shape 267"/>
          <p:cNvSpPr/>
          <p:nvPr/>
        </p:nvSpPr>
        <p:spPr>
          <a:xfrm rot="10800000">
            <a:off x="3512800" y="3940015"/>
            <a:ext cx="469901" cy="152401"/>
          </a:xfrm>
          <a:prstGeom prst="rightArrow">
            <a:avLst>
              <a:gd name="adj1" fmla="val 50000"/>
              <a:gd name="adj2" fmla="val 62494"/>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sp>
        <p:nvSpPr>
          <p:cNvPr id="268" name="Shape 268"/>
          <p:cNvSpPr/>
          <p:nvPr/>
        </p:nvSpPr>
        <p:spPr>
          <a:xfrm>
            <a:off x="7056863" y="4508500"/>
            <a:ext cx="495301" cy="139700"/>
          </a:xfrm>
          <a:prstGeom prst="rect">
            <a:avLst/>
          </a:prstGeom>
          <a:solidFill>
            <a:srgbClr val="FFFFFF"/>
          </a:solidFill>
          <a:ln w="25400">
            <a:round/>
          </a:ln>
        </p:spPr>
        <p:txBody>
          <a:bodyPr lIns="0" tIns="0" rIns="0" bIns="0" anchor="ctr"/>
          <a:lstStyle/>
          <a:p>
            <a:pPr lvl="0" algn="l" defTabSz="456893"/>
          </a:p>
        </p:txBody>
      </p:sp>
      <p:sp>
        <p:nvSpPr>
          <p:cNvPr id="269" name="Shape 269"/>
          <p:cNvSpPr/>
          <p:nvPr/>
        </p:nvSpPr>
        <p:spPr>
          <a:xfrm>
            <a:off x="76200" y="-98166"/>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456892">
              <a:buFont typeface="Arial"/>
              <a:defRPr>
                <a:uFillTx/>
              </a:defRPr>
            </a:pPr>
            <a:r>
              <a:rPr sz="4000">
                <a:solidFill>
                  <a:srgbClr val="9A403E"/>
                </a:solidFill>
                <a:uFill>
                  <a:solidFill>
                    <a:srgbClr val="953735"/>
                  </a:solidFill>
                </a:uFill>
              </a:rPr>
              <a:t>LAr1-ND Detector Design (II) </a:t>
            </a:r>
            <a:r>
              <a:rPr sz="4000">
                <a:solidFill>
                  <a:srgbClr val="9A403E"/>
                </a:solidFill>
                <a:uFill>
                  <a:solidFill>
                    <a:srgbClr val="953735"/>
                  </a:solidFill>
                </a:uFill>
              </a:rPr>
              <a:t> </a:t>
            </a:r>
          </a:p>
        </p:txBody>
      </p:sp>
      <p:sp>
        <p:nvSpPr>
          <p:cNvPr id="270" name="Shape 270"/>
          <p:cNvSpPr/>
          <p:nvPr/>
        </p:nvSpPr>
        <p:spPr>
          <a:xfrm>
            <a:off x="144779" y="6099698"/>
            <a:ext cx="8854442" cy="8153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455414">
              <a:defRPr>
                <a:uFillTx/>
              </a:defRPr>
            </a:pPr>
            <a:r>
              <a:rPr i="1" sz="1600">
                <a:uFill>
                  <a:solidFill/>
                </a:uFill>
              </a:rPr>
              <a:t>From the information provided by the Fermilab Facilities Engineering Services Section, the walls and </a:t>
            </a:r>
            <a:endParaRPr i="1" sz="1600">
              <a:uFill>
                <a:solidFill/>
              </a:uFill>
            </a:endParaRPr>
          </a:p>
          <a:p>
            <a:pPr lvl="0" defTabSz="455414">
              <a:defRPr>
                <a:uFillTx/>
              </a:defRPr>
            </a:pPr>
            <a:r>
              <a:rPr i="1" sz="1600">
                <a:uFill>
                  <a:solidFill/>
                </a:uFill>
              </a:rPr>
              <a:t>floor of the SciBooNE enclosure are capable of withstanding the hydrostatic pressures of </a:t>
            </a:r>
            <a:endParaRPr i="1" sz="1600">
              <a:uFill>
                <a:solidFill/>
              </a:uFill>
            </a:endParaRPr>
          </a:p>
          <a:p>
            <a:pPr lvl="0" defTabSz="455414">
              <a:defRPr>
                <a:uFillTx/>
              </a:defRPr>
            </a:pPr>
            <a:r>
              <a:rPr i="1" sz="1600">
                <a:uFill>
                  <a:solidFill/>
                </a:uFill>
              </a:rPr>
              <a:t>the LAr1-ND cryostat</a:t>
            </a:r>
          </a:p>
        </p:txBody>
      </p:sp>
      <p:sp>
        <p:nvSpPr>
          <p:cNvPr id="271" name="Shape 271"/>
          <p:cNvSpPr/>
          <p:nvPr/>
        </p:nvSpPr>
        <p:spPr>
          <a:xfrm>
            <a:off x="1499710" y="1571266"/>
            <a:ext cx="662606" cy="155582"/>
          </a:xfrm>
          <a:prstGeom prst="rect">
            <a:avLst/>
          </a:prstGeom>
          <a:solidFill>
            <a:srgbClr val="FFFFFF"/>
          </a:solidFill>
          <a:ln w="12700">
            <a:miter lim="400000"/>
          </a:ln>
        </p:spPr>
        <p:txBody>
          <a:bodyPr lIns="0" tIns="0" rIns="0" bIns="0" anchor="ctr"/>
          <a:lstStyle/>
          <a:p>
            <a:pPr lvl="0" algn="l" defTabSz="456893"/>
          </a:p>
        </p:txBody>
      </p:sp>
      <p:sp>
        <p:nvSpPr>
          <p:cNvPr id="272" name="Shape 272"/>
          <p:cNvSpPr/>
          <p:nvPr/>
        </p:nvSpPr>
        <p:spPr>
          <a:xfrm>
            <a:off x="1363409" y="1674278"/>
            <a:ext cx="158469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700">
                <a:solidFill>
                  <a:srgbClr val="1046F3"/>
                </a:solidFill>
                <a:uFillTx/>
              </a:defRPr>
            </a:lvl1pPr>
          </a:lstStyle>
          <a:p>
            <a:pPr lvl="0">
              <a:defRPr sz="1800">
                <a:solidFill>
                  <a:srgbClr val="000000"/>
                </a:solidFill>
              </a:defRPr>
            </a:pPr>
            <a:r>
              <a:rPr sz="1700">
                <a:solidFill>
                  <a:srgbClr val="1046F3"/>
                </a:solidFill>
              </a:rPr>
              <a:t>Expansion    tank</a:t>
            </a:r>
          </a:p>
        </p:txBody>
      </p:sp>
      <p:grpSp>
        <p:nvGrpSpPr>
          <p:cNvPr id="275" name="Group 275"/>
          <p:cNvGrpSpPr/>
          <p:nvPr/>
        </p:nvGrpSpPr>
        <p:grpSpPr>
          <a:xfrm>
            <a:off x="3195321" y="599432"/>
            <a:ext cx="1939776" cy="566421"/>
            <a:chOff x="-12699" y="0"/>
            <a:chExt cx="1939775" cy="566419"/>
          </a:xfrm>
        </p:grpSpPr>
        <p:sp>
          <p:nvSpPr>
            <p:cNvPr id="274" name="Shape 274"/>
            <p:cNvSpPr/>
            <p:nvPr/>
          </p:nvSpPr>
          <p:spPr>
            <a:xfrm>
              <a:off x="0" y="0"/>
              <a:ext cx="1914376" cy="528321"/>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80000"/>
                </a:lnSpc>
                <a:defRPr i="1" sz="1500">
                  <a:uFillTx/>
                  <a:latin typeface="+mj-lt"/>
                  <a:ea typeface="+mj-ea"/>
                  <a:cs typeface="+mj-cs"/>
                  <a:sym typeface="Helvetica"/>
                </a:defRPr>
              </a:lvl1pPr>
            </a:lstStyle>
            <a:p>
              <a:pPr lvl="0">
                <a:defRPr i="0" sz="1800"/>
              </a:pPr>
              <a:r>
                <a:rPr i="1" sz="1500"/>
                <a:t>Side view schematic drawing</a:t>
              </a:r>
            </a:p>
          </p:txBody>
        </p:sp>
        <p:pic>
          <p:nvPicPr>
            <p:cNvPr id="273" name=""/>
            <p:cNvPicPr/>
            <p:nvPr/>
          </p:nvPicPr>
          <p:blipFill>
            <a:blip r:embed="rId4">
              <a:extLst/>
            </a:blip>
            <a:stretch>
              <a:fillRect/>
            </a:stretch>
          </p:blipFill>
          <p:spPr>
            <a:xfrm>
              <a:off x="-12700" y="0"/>
              <a:ext cx="1939776" cy="566420"/>
            </a:xfrm>
            <a:prstGeom prst="rect">
              <a:avLst/>
            </a:prstGeom>
            <a:effectLst/>
          </p:spPr>
        </p:pic>
      </p:grpSp>
      <p:grpSp>
        <p:nvGrpSpPr>
          <p:cNvPr id="278" name="Group 278"/>
          <p:cNvGrpSpPr/>
          <p:nvPr/>
        </p:nvGrpSpPr>
        <p:grpSpPr>
          <a:xfrm>
            <a:off x="182477" y="3283895"/>
            <a:ext cx="818756" cy="566421"/>
            <a:chOff x="-12699" y="0"/>
            <a:chExt cx="818755" cy="566419"/>
          </a:xfrm>
        </p:grpSpPr>
        <p:sp>
          <p:nvSpPr>
            <p:cNvPr id="277" name="Shape 277"/>
            <p:cNvSpPr/>
            <p:nvPr/>
          </p:nvSpPr>
          <p:spPr>
            <a:xfrm>
              <a:off x="0" y="0"/>
              <a:ext cx="793356" cy="528321"/>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80000"/>
                </a:lnSpc>
                <a:defRPr i="1" sz="1500">
                  <a:uFillTx/>
                  <a:latin typeface="+mj-lt"/>
                  <a:ea typeface="+mj-ea"/>
                  <a:cs typeface="+mj-cs"/>
                  <a:sym typeface="Helvetica"/>
                </a:defRPr>
              </a:lvl1pPr>
            </a:lstStyle>
            <a:p>
              <a:pPr lvl="0">
                <a:defRPr i="0" sz="1800"/>
              </a:pPr>
              <a:r>
                <a:rPr i="1" sz="1500"/>
                <a:t>Lateral view</a:t>
              </a:r>
            </a:p>
          </p:txBody>
        </p:sp>
        <p:pic>
          <p:nvPicPr>
            <p:cNvPr id="276" name=""/>
            <p:cNvPicPr/>
            <p:nvPr/>
          </p:nvPicPr>
          <p:blipFill>
            <a:blip r:embed="rId5">
              <a:extLst/>
            </a:blip>
            <a:stretch>
              <a:fillRect/>
            </a:stretch>
          </p:blipFill>
          <p:spPr>
            <a:xfrm>
              <a:off x="-12700" y="0"/>
              <a:ext cx="818756" cy="566420"/>
            </a:xfrm>
            <a:prstGeom prst="rect">
              <a:avLst/>
            </a:prstGeom>
            <a:effectLst/>
          </p:spPr>
        </p:pic>
      </p:grpSp>
      <p:grpSp>
        <p:nvGrpSpPr>
          <p:cNvPr id="281" name="Group 281"/>
          <p:cNvGrpSpPr/>
          <p:nvPr/>
        </p:nvGrpSpPr>
        <p:grpSpPr>
          <a:xfrm>
            <a:off x="8241596" y="3321995"/>
            <a:ext cx="818757" cy="566421"/>
            <a:chOff x="-12699" y="0"/>
            <a:chExt cx="818755" cy="566419"/>
          </a:xfrm>
        </p:grpSpPr>
        <p:sp>
          <p:nvSpPr>
            <p:cNvPr id="280" name="Shape 280"/>
            <p:cNvSpPr/>
            <p:nvPr/>
          </p:nvSpPr>
          <p:spPr>
            <a:xfrm>
              <a:off x="0" y="0"/>
              <a:ext cx="793356" cy="528321"/>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nSpc>
                  <a:spcPct val="80000"/>
                </a:lnSpc>
                <a:defRPr>
                  <a:uFillTx/>
                </a:defRPr>
              </a:pPr>
              <a:r>
                <a:rPr i="1" sz="1500">
                  <a:latin typeface="+mj-lt"/>
                  <a:ea typeface="+mj-ea"/>
                  <a:cs typeface="+mj-cs"/>
                  <a:sym typeface="Helvetica"/>
                </a:rPr>
                <a:t>Front</a:t>
              </a:r>
              <a:endParaRPr i="1" sz="1500">
                <a:latin typeface="+mj-lt"/>
                <a:ea typeface="+mj-ea"/>
                <a:cs typeface="+mj-cs"/>
                <a:sym typeface="Helvetica"/>
              </a:endParaRPr>
            </a:p>
            <a:p>
              <a:pPr lvl="0">
                <a:lnSpc>
                  <a:spcPct val="80000"/>
                </a:lnSpc>
                <a:defRPr>
                  <a:uFillTx/>
                </a:defRPr>
              </a:pPr>
              <a:r>
                <a:rPr i="1" sz="1500">
                  <a:latin typeface="+mj-lt"/>
                  <a:ea typeface="+mj-ea"/>
                  <a:cs typeface="+mj-cs"/>
                  <a:sym typeface="Helvetica"/>
                </a:rPr>
                <a:t>view</a:t>
              </a:r>
            </a:p>
          </p:txBody>
        </p:sp>
        <p:pic>
          <p:nvPicPr>
            <p:cNvPr id="279" name=""/>
            <p:cNvPicPr/>
            <p:nvPr/>
          </p:nvPicPr>
          <p:blipFill>
            <a:blip r:embed="rId6">
              <a:extLst/>
            </a:blip>
            <a:stretch>
              <a:fillRect/>
            </a:stretch>
          </p:blipFill>
          <p:spPr>
            <a:xfrm>
              <a:off x="-12700" y="0"/>
              <a:ext cx="818756" cy="566420"/>
            </a:xfrm>
            <a:prstGeom prst="rect">
              <a:avLst/>
            </a:prstGeom>
            <a:effectLst/>
          </p:spPr>
        </p:pic>
      </p:gr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xfrm>
            <a:off x="76200" y="86263"/>
            <a:ext cx="8991600" cy="818517"/>
          </a:xfrm>
          <a:prstGeom prst="rect">
            <a:avLst/>
          </a:prstGeom>
        </p:spPr>
        <p:txBody>
          <a:bodyPr lIns="45719" tIns="45719" rIns="45719" bIns="45719">
            <a:normAutofit fontScale="100000" lnSpcReduction="0"/>
          </a:bodyPr>
          <a:lstStyle>
            <a:lvl1pPr defTabSz="438617">
              <a:defRPr sz="4608"/>
            </a:lvl1pPr>
          </a:lstStyle>
          <a:p>
            <a:pPr lvl="0">
              <a:defRPr sz="1800">
                <a:solidFill>
                  <a:srgbClr val="000000"/>
                </a:solidFill>
                <a:uFillTx/>
              </a:defRPr>
            </a:pPr>
            <a:r>
              <a:rPr sz="4608">
                <a:solidFill>
                  <a:srgbClr val="9A403E"/>
                </a:solidFill>
                <a:uFill>
                  <a:solidFill>
                    <a:srgbClr val="953735"/>
                  </a:solidFill>
                </a:uFill>
              </a:rPr>
              <a:t>Outline</a:t>
            </a:r>
          </a:p>
        </p:txBody>
      </p:sp>
      <p:sp>
        <p:nvSpPr>
          <p:cNvPr id="87" name="Shape 87"/>
          <p:cNvSpPr/>
          <p:nvPr>
            <p:ph type="body" idx="1"/>
          </p:nvPr>
        </p:nvSpPr>
        <p:spPr>
          <a:xfrm>
            <a:off x="355048" y="1152993"/>
            <a:ext cx="8697935" cy="5400089"/>
          </a:xfrm>
          <a:prstGeom prst="rect">
            <a:avLst/>
          </a:prstGeom>
        </p:spPr>
        <p:txBody>
          <a:bodyPr lIns="45719" tIns="45719" rIns="45719" bIns="45719"/>
          <a:lstStyle/>
          <a:p>
            <a:pPr lvl="0" marL="342674" indent="-342674">
              <a:spcBef>
                <a:spcPts val="2700"/>
              </a:spcBef>
              <a:buChar char="❖"/>
              <a:defRPr sz="1800">
                <a:uFillTx/>
              </a:defRPr>
            </a:pPr>
            <a:r>
              <a:rPr sz="2700">
                <a:uFill>
                  <a:solidFill/>
                </a:uFill>
              </a:rPr>
              <a:t>Motivations for this Proposal</a:t>
            </a:r>
            <a:endParaRPr sz="2700">
              <a:uFill>
                <a:solidFill/>
              </a:uFill>
            </a:endParaRPr>
          </a:p>
          <a:p>
            <a:pPr lvl="0" marL="342674" indent="-342674">
              <a:spcBef>
                <a:spcPts val="2700"/>
              </a:spcBef>
              <a:buChar char="❖"/>
              <a:defRPr sz="1800">
                <a:uFillTx/>
              </a:defRPr>
            </a:pPr>
            <a:r>
              <a:rPr sz="2700">
                <a:uFill>
                  <a:solidFill/>
                </a:uFill>
              </a:rPr>
              <a:t>A Fermilab Short-Baseline Neutrino Program</a:t>
            </a:r>
            <a:endParaRPr sz="2700">
              <a:uFill>
                <a:solidFill/>
              </a:uFill>
            </a:endParaRPr>
          </a:p>
          <a:p>
            <a:pPr lvl="0" marL="342674" indent="-342674">
              <a:spcBef>
                <a:spcPts val="2700"/>
              </a:spcBef>
              <a:buChar char="❖"/>
              <a:defRPr sz="1800">
                <a:uFillTx/>
              </a:defRPr>
            </a:pPr>
            <a:r>
              <a:rPr sz="2700">
                <a:uFill>
                  <a:solidFill/>
                </a:uFill>
              </a:rPr>
              <a:t>Physics Reach of LAr1-ND</a:t>
            </a:r>
            <a:endParaRPr sz="2700">
              <a:uFill>
                <a:solidFill/>
              </a:uFill>
            </a:endParaRPr>
          </a:p>
          <a:p>
            <a:pPr lvl="0" marL="342674" indent="-342674">
              <a:spcBef>
                <a:spcPts val="2700"/>
              </a:spcBef>
              <a:buChar char="❖"/>
              <a:defRPr sz="1800">
                <a:uFillTx/>
              </a:defRPr>
            </a:pPr>
            <a:r>
              <a:rPr sz="2700">
                <a:uFill>
                  <a:solidFill/>
                </a:uFill>
              </a:rPr>
              <a:t>The LAr1-ND Detector</a:t>
            </a:r>
            <a:endParaRPr sz="2700">
              <a:uFill>
                <a:solidFill/>
              </a:uFill>
            </a:endParaRPr>
          </a:p>
          <a:p>
            <a:pPr lvl="0" marL="342674" indent="-342674">
              <a:spcBef>
                <a:spcPts val="2700"/>
              </a:spcBef>
              <a:buChar char="❖"/>
              <a:defRPr sz="1800">
                <a:uFillTx/>
              </a:defRPr>
            </a:pPr>
            <a:r>
              <a:rPr sz="2700">
                <a:uFill>
                  <a:solidFill/>
                </a:uFill>
              </a:rPr>
              <a:t>Cost and Schedule Estimates</a:t>
            </a:r>
            <a:endParaRPr sz="2700">
              <a:uFill>
                <a:solidFill/>
              </a:uFill>
            </a:endParaRPr>
          </a:p>
          <a:p>
            <a:pPr lvl="0" marL="342674" indent="-342674">
              <a:spcBef>
                <a:spcPts val="2700"/>
              </a:spcBef>
              <a:buChar char="❖"/>
              <a:defRPr sz="1800">
                <a:uFillTx/>
              </a:defRPr>
            </a:pPr>
            <a:r>
              <a:rPr sz="2700">
                <a:uFill>
                  <a:solidFill/>
                </a:uFill>
              </a:rPr>
              <a:t>LAr1-ND Collaboration</a:t>
            </a:r>
            <a:endParaRPr sz="2700">
              <a:uFill>
                <a:solidFill/>
              </a:uFill>
            </a:endParaRPr>
          </a:p>
          <a:p>
            <a:pPr lvl="0" marL="342674" indent="-342674">
              <a:spcBef>
                <a:spcPts val="2700"/>
              </a:spcBef>
              <a:buChar char="❖"/>
              <a:defRPr sz="1800">
                <a:uFillTx/>
              </a:defRPr>
            </a:pPr>
            <a:r>
              <a:rPr sz="2700">
                <a:uFill>
                  <a:solidFill/>
                </a:uFill>
              </a:rPr>
              <a:t>Conclusions</a:t>
            </a:r>
          </a:p>
        </p:txBody>
      </p:sp>
      <p:sp>
        <p:nvSpPr>
          <p:cNvPr id="88" name="Shape 88"/>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grpSp>
        <p:nvGrpSpPr>
          <p:cNvPr id="286" name="Group 286"/>
          <p:cNvGrpSpPr/>
          <p:nvPr/>
        </p:nvGrpSpPr>
        <p:grpSpPr>
          <a:xfrm>
            <a:off x="4054702" y="3265989"/>
            <a:ext cx="4209784" cy="3182962"/>
            <a:chOff x="-25400" y="-12700"/>
            <a:chExt cx="4209782" cy="3182960"/>
          </a:xfrm>
        </p:grpSpPr>
        <p:pic>
          <p:nvPicPr>
            <p:cNvPr id="285" name="35-ton-wallsec-in-place-enhanced.jpeg"/>
            <p:cNvPicPr/>
            <p:nvPr/>
          </p:nvPicPr>
          <p:blipFill>
            <a:blip r:embed="rId2">
              <a:extLst/>
            </a:blip>
            <a:stretch>
              <a:fillRect/>
            </a:stretch>
          </p:blipFill>
          <p:spPr>
            <a:xfrm>
              <a:off x="0" y="0"/>
              <a:ext cx="4158983" cy="3106761"/>
            </a:xfrm>
            <a:prstGeom prst="rect">
              <a:avLst/>
            </a:prstGeom>
            <a:ln>
              <a:noFill/>
            </a:ln>
            <a:effectLst/>
          </p:spPr>
        </p:pic>
        <p:pic>
          <p:nvPicPr>
            <p:cNvPr id="284" name=""/>
            <p:cNvPicPr/>
            <p:nvPr/>
          </p:nvPicPr>
          <p:blipFill>
            <a:blip r:embed="rId3">
              <a:extLst/>
            </a:blip>
            <a:stretch>
              <a:fillRect/>
            </a:stretch>
          </p:blipFill>
          <p:spPr>
            <a:xfrm>
              <a:off x="-25400" y="-12700"/>
              <a:ext cx="4209783" cy="3182961"/>
            </a:xfrm>
            <a:prstGeom prst="rect">
              <a:avLst/>
            </a:prstGeom>
            <a:effectLst/>
          </p:spPr>
        </p:pic>
      </p:grpSp>
      <p:sp>
        <p:nvSpPr>
          <p:cNvPr id="287" name="Shape 287"/>
          <p:cNvSpPr/>
          <p:nvPr/>
        </p:nvSpPr>
        <p:spPr>
          <a:xfrm>
            <a:off x="3790774" y="6343759"/>
            <a:ext cx="4502000" cy="52578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ct val="80000"/>
              </a:lnSpc>
              <a:defRPr>
                <a:uFillTx/>
              </a:defRPr>
            </a:pPr>
            <a:r>
              <a:rPr sz="1400">
                <a:latin typeface="Arial Unicode MS"/>
                <a:ea typeface="Arial Unicode MS"/>
                <a:cs typeface="Arial Unicode MS"/>
                <a:sym typeface="Arial Unicode MS"/>
              </a:rPr>
              <a:t>The interior of the 35 ton prototype membrane cryostat </a:t>
            </a:r>
            <a:endParaRPr sz="1400">
              <a:latin typeface="Arial Unicode MS"/>
              <a:ea typeface="Arial Unicode MS"/>
              <a:cs typeface="Arial Unicode MS"/>
              <a:sym typeface="Arial Unicode MS"/>
            </a:endParaRPr>
          </a:p>
          <a:p>
            <a:pPr lvl="0">
              <a:lnSpc>
                <a:spcPct val="80000"/>
              </a:lnSpc>
              <a:defRPr>
                <a:uFillTx/>
              </a:defRPr>
            </a:pPr>
            <a:r>
              <a:rPr sz="1400">
                <a:latin typeface="Arial Unicode MS"/>
                <a:ea typeface="Arial Unicode MS"/>
                <a:cs typeface="Arial Unicode MS"/>
                <a:sym typeface="Arial Unicode MS"/>
              </a:rPr>
              <a:t>during construction at Fermilab</a:t>
            </a:r>
          </a:p>
        </p:txBody>
      </p:sp>
      <p:sp>
        <p:nvSpPr>
          <p:cNvPr id="288" name="Shape 288"/>
          <p:cNvSpPr/>
          <p:nvPr/>
        </p:nvSpPr>
        <p:spPr>
          <a:xfrm>
            <a:off x="6132954" y="1363191"/>
            <a:ext cx="2331473"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uFillTx/>
                <a:latin typeface="Arial Unicode MS"/>
                <a:ea typeface="Arial Unicode MS"/>
                <a:cs typeface="Arial Unicode MS"/>
                <a:sym typeface="Arial Unicode MS"/>
              </a:defRPr>
            </a:lvl1pPr>
          </a:lstStyle>
          <a:p>
            <a:pPr lvl="0">
              <a:defRPr sz="1800"/>
            </a:pPr>
            <a:r>
              <a:rPr sz="1600"/>
              <a:t>Cross Sectional view of the layers in a Membrane Cryostat</a:t>
            </a:r>
          </a:p>
        </p:txBody>
      </p:sp>
      <p:grpSp>
        <p:nvGrpSpPr>
          <p:cNvPr id="291" name="Group 291"/>
          <p:cNvGrpSpPr/>
          <p:nvPr/>
        </p:nvGrpSpPr>
        <p:grpSpPr>
          <a:xfrm>
            <a:off x="1194075" y="3955834"/>
            <a:ext cx="2852928" cy="1993901"/>
            <a:chOff x="-126999" y="-88900"/>
            <a:chExt cx="2852926" cy="1993900"/>
          </a:xfrm>
        </p:grpSpPr>
        <p:sp>
          <p:nvSpPr>
            <p:cNvPr id="290" name="Shape 290"/>
            <p:cNvSpPr/>
            <p:nvPr/>
          </p:nvSpPr>
          <p:spPr>
            <a:xfrm>
              <a:off x="0" y="0"/>
              <a:ext cx="2598927" cy="16637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spcBef>
                  <a:spcPts val="700"/>
                </a:spcBef>
                <a:defRPr>
                  <a:uFillTx/>
                </a:defRPr>
              </a:pPr>
              <a:r>
                <a:rPr sz="1600">
                  <a:latin typeface="Arial Unicode MS"/>
                  <a:ea typeface="Arial Unicode MS"/>
                  <a:cs typeface="Arial Unicode MS"/>
                  <a:sym typeface="Arial Unicode MS"/>
                </a:rPr>
                <a:t>35 ton membrane cryostat prototype constructed and successfully filled and operated* at Fermilab</a:t>
              </a:r>
              <a:endParaRPr sz="1600">
                <a:latin typeface="Arial Unicode MS"/>
                <a:ea typeface="Arial Unicode MS"/>
                <a:cs typeface="Arial Unicode MS"/>
                <a:sym typeface="Arial Unicode MS"/>
              </a:endParaRPr>
            </a:p>
            <a:p>
              <a:pPr lvl="0">
                <a:spcBef>
                  <a:spcPts val="200"/>
                </a:spcBef>
                <a:defRPr>
                  <a:uFillTx/>
                </a:defRPr>
              </a:pPr>
              <a:r>
                <a:rPr sz="1000">
                  <a:latin typeface="Arial Unicode MS"/>
                  <a:ea typeface="Arial Unicode MS"/>
                  <a:cs typeface="Arial Unicode MS"/>
                  <a:sym typeface="Arial Unicode MS"/>
                </a:rPr>
                <a:t>*December 20, 2013</a:t>
              </a:r>
              <a:endParaRPr sz="1000">
                <a:latin typeface="Arial Unicode MS"/>
                <a:ea typeface="Arial Unicode MS"/>
                <a:cs typeface="Arial Unicode MS"/>
                <a:sym typeface="Arial Unicode MS"/>
              </a:endParaRPr>
            </a:p>
            <a:p>
              <a:pPr lvl="0">
                <a:defRPr>
                  <a:uFillTx/>
                </a:defRPr>
              </a:pPr>
              <a:r>
                <a:rPr sz="1000">
                  <a:latin typeface="Arial Unicode MS"/>
                  <a:ea typeface="Arial Unicode MS"/>
                  <a:cs typeface="Arial Unicode MS"/>
                  <a:sym typeface="Arial Unicode MS"/>
                </a:rPr>
                <a:t>(see Fermilab Today article, Jan 21)</a:t>
              </a:r>
            </a:p>
          </p:txBody>
        </p:sp>
        <p:pic>
          <p:nvPicPr>
            <p:cNvPr id="289" name=""/>
            <p:cNvPicPr/>
            <p:nvPr/>
          </p:nvPicPr>
          <p:blipFill>
            <a:blip r:embed="rId4">
              <a:extLst/>
            </a:blip>
            <a:stretch>
              <a:fillRect/>
            </a:stretch>
          </p:blipFill>
          <p:spPr>
            <a:xfrm>
              <a:off x="-127000" y="-88900"/>
              <a:ext cx="2852927" cy="1993900"/>
            </a:xfrm>
            <a:prstGeom prst="rect">
              <a:avLst/>
            </a:prstGeom>
            <a:effectLst/>
          </p:spPr>
        </p:pic>
      </p:grpSp>
      <p:grpSp>
        <p:nvGrpSpPr>
          <p:cNvPr id="294" name="Group 294"/>
          <p:cNvGrpSpPr/>
          <p:nvPr/>
        </p:nvGrpSpPr>
        <p:grpSpPr>
          <a:xfrm>
            <a:off x="293158" y="662229"/>
            <a:ext cx="5749006" cy="2611055"/>
            <a:chOff x="0" y="0"/>
            <a:chExt cx="5749004" cy="2611054"/>
          </a:xfrm>
        </p:grpSpPr>
        <p:pic>
          <p:nvPicPr>
            <p:cNvPr id="293" name="GTT_membrane_construction.png"/>
            <p:cNvPicPr/>
            <p:nvPr/>
          </p:nvPicPr>
          <p:blipFill>
            <a:blip r:embed="rId5">
              <a:extLst/>
            </a:blip>
            <a:stretch>
              <a:fillRect/>
            </a:stretch>
          </p:blipFill>
          <p:spPr>
            <a:xfrm>
              <a:off x="0" y="0"/>
              <a:ext cx="5749005" cy="2585655"/>
            </a:xfrm>
            <a:prstGeom prst="rect">
              <a:avLst/>
            </a:prstGeom>
            <a:ln>
              <a:noFill/>
            </a:ln>
            <a:effectLst/>
          </p:spPr>
        </p:pic>
        <p:pic>
          <p:nvPicPr>
            <p:cNvPr id="292" name=""/>
            <p:cNvPicPr/>
            <p:nvPr/>
          </p:nvPicPr>
          <p:blipFill>
            <a:blip r:embed="rId6">
              <a:extLst/>
            </a:blip>
            <a:stretch>
              <a:fillRect/>
            </a:stretch>
          </p:blipFill>
          <p:spPr>
            <a:xfrm>
              <a:off x="0" y="0"/>
              <a:ext cx="5749005" cy="2611055"/>
            </a:xfrm>
            <a:prstGeom prst="rect">
              <a:avLst/>
            </a:prstGeom>
            <a:effectLst/>
          </p:spPr>
        </p:pic>
      </p:grpSp>
      <p:sp>
        <p:nvSpPr>
          <p:cNvPr id="295" name="Shape 295"/>
          <p:cNvSpPr/>
          <p:nvPr/>
        </p:nvSpPr>
        <p:spPr>
          <a:xfrm>
            <a:off x="76200" y="-94173"/>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456892">
              <a:buFont typeface="Arial"/>
              <a:defRPr>
                <a:uFillTx/>
              </a:defRPr>
            </a:pPr>
            <a:r>
              <a:rPr sz="4000">
                <a:solidFill>
                  <a:srgbClr val="9A403E"/>
                </a:solidFill>
                <a:uFill>
                  <a:solidFill>
                    <a:srgbClr val="953735"/>
                  </a:solidFill>
                </a:uFill>
              </a:rPr>
              <a:t>The </a:t>
            </a:r>
            <a:r>
              <a:rPr sz="4000">
                <a:solidFill>
                  <a:srgbClr val="9A403E"/>
                </a:solidFill>
                <a:uFill>
                  <a:solidFill>
                    <a:srgbClr val="953735"/>
                  </a:solidFill>
                </a:uFill>
              </a:rPr>
              <a:t>Membrane Cryostat</a:t>
            </a:r>
            <a:r>
              <a:rPr sz="4000">
                <a:solidFill>
                  <a:srgbClr val="9A403E"/>
                </a:solidFill>
                <a:uFill>
                  <a:solidFill>
                    <a:srgbClr val="953735"/>
                  </a:solidFill>
                </a:uFill>
              </a:rPr>
              <a:t> </a:t>
            </a:r>
          </a:p>
        </p:txBody>
      </p:sp>
      <p:sp>
        <p:nvSpPr>
          <p:cNvPr id="296" name="Shape 296"/>
          <p:cNvSpPr/>
          <p:nvPr/>
        </p:nvSpPr>
        <p:spPr>
          <a:xfrm>
            <a:off x="4302451" y="5987530"/>
            <a:ext cx="141466"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lvl1pPr>
          </a:lstStyle>
          <a:p>
            <a:pPr lvl="0">
              <a:defRPr sz="1800">
                <a:uFillTx/>
              </a:defRPr>
            </a:pPr>
            <a:r>
              <a:rPr sz="1300">
                <a:uFill>
                  <a:solidFill/>
                </a:uFill>
              </a:rPr>
              <a:t> </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Num" sz="quarter" idx="2"/>
          </p:nvPr>
        </p:nvSpPr>
        <p:spPr>
          <a:xfrm>
            <a:off x="881073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99" name="Shape 299"/>
          <p:cNvSpPr/>
          <p:nvPr/>
        </p:nvSpPr>
        <p:spPr>
          <a:xfrm>
            <a:off x="287808" y="563086"/>
            <a:ext cx="8082749" cy="701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300"/>
              </a:spcBef>
              <a:defRPr sz="2000"/>
            </a:lvl1pPr>
          </a:lstStyle>
          <a:p>
            <a:pPr lvl="0">
              <a:defRPr sz="1800">
                <a:uFillTx/>
              </a:defRPr>
            </a:pPr>
            <a:r>
              <a:rPr sz="2000">
                <a:uFill>
                  <a:solidFill/>
                </a:uFill>
              </a:rPr>
              <a:t>The entire TPC structure is suspended under the cryostat roof via integrated attachment points.</a:t>
            </a:r>
          </a:p>
        </p:txBody>
      </p:sp>
      <p:pic>
        <p:nvPicPr>
          <p:cNvPr id="300" name="LAr1ND_Overall.png"/>
          <p:cNvPicPr/>
          <p:nvPr/>
        </p:nvPicPr>
        <p:blipFill>
          <a:blip r:embed="rId2">
            <a:extLst/>
          </a:blip>
          <a:stretch>
            <a:fillRect/>
          </a:stretch>
        </p:blipFill>
        <p:spPr>
          <a:xfrm>
            <a:off x="2743178" y="1182448"/>
            <a:ext cx="4261720" cy="4179526"/>
          </a:xfrm>
          <a:prstGeom prst="rect">
            <a:avLst/>
          </a:prstGeom>
          <a:ln w="12700">
            <a:miter lim="400000"/>
          </a:ln>
        </p:spPr>
      </p:pic>
      <p:sp>
        <p:nvSpPr>
          <p:cNvPr id="301" name="Shape 301"/>
          <p:cNvSpPr/>
          <p:nvPr/>
        </p:nvSpPr>
        <p:spPr>
          <a:xfrm>
            <a:off x="5846055" y="4796609"/>
            <a:ext cx="3269060" cy="1145541"/>
          </a:xfrm>
          <a:prstGeom prst="rect">
            <a:avLst/>
          </a:prstGeom>
          <a:ln w="25400">
            <a:solidFill>
              <a:srgbClr val="C4C4C4"/>
            </a:solidFill>
            <a:round/>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2000">
                <a:solidFill>
                  <a:srgbClr val="326DFF"/>
                </a:solidFill>
              </a:rPr>
              <a:t>CPA</a:t>
            </a:r>
            <a:r>
              <a:rPr sz="1600"/>
              <a:t> is made of a stainless-steel framework, with an array of stainless-steel sheets mounted over the frame openings</a:t>
            </a:r>
          </a:p>
        </p:txBody>
      </p:sp>
      <p:sp>
        <p:nvSpPr>
          <p:cNvPr id="302" name="Shape 302"/>
          <p:cNvSpPr/>
          <p:nvPr/>
        </p:nvSpPr>
        <p:spPr>
          <a:xfrm>
            <a:off x="7370164" y="1157363"/>
            <a:ext cx="712848" cy="4597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6893">
              <a:defRPr sz="2400">
                <a:solidFill>
                  <a:srgbClr val="1A6FFF"/>
                </a:solidFill>
                <a:latin typeface="Century Gothic"/>
                <a:ea typeface="Century Gothic"/>
                <a:cs typeface="Century Gothic"/>
                <a:sym typeface="Century Gothic"/>
              </a:defRPr>
            </a:lvl1pPr>
          </a:lstStyle>
          <a:p>
            <a:pPr lvl="0">
              <a:defRPr sz="1800">
                <a:solidFill>
                  <a:srgbClr val="000000"/>
                </a:solidFill>
                <a:uFillTx/>
              </a:defRPr>
            </a:pPr>
            <a:r>
              <a:rPr sz="2400">
                <a:solidFill>
                  <a:srgbClr val="1A6FFF"/>
                </a:solidFill>
                <a:uFill>
                  <a:solidFill/>
                </a:uFill>
              </a:rPr>
              <a:t>APA</a:t>
            </a:r>
          </a:p>
        </p:txBody>
      </p:sp>
      <p:sp>
        <p:nvSpPr>
          <p:cNvPr id="303" name="Shape 303"/>
          <p:cNvSpPr/>
          <p:nvPr/>
        </p:nvSpPr>
        <p:spPr>
          <a:xfrm>
            <a:off x="5158518" y="3980595"/>
            <a:ext cx="945118" cy="4597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6893">
              <a:defRPr sz="2400">
                <a:solidFill>
                  <a:srgbClr val="1F68FF"/>
                </a:solidFill>
                <a:latin typeface="Century Gothic"/>
                <a:ea typeface="Century Gothic"/>
                <a:cs typeface="Century Gothic"/>
                <a:sym typeface="Century Gothic"/>
              </a:defRPr>
            </a:lvl1pPr>
          </a:lstStyle>
          <a:p>
            <a:pPr lvl="0">
              <a:defRPr sz="1800">
                <a:solidFill>
                  <a:srgbClr val="000000"/>
                </a:solidFill>
                <a:uFillTx/>
              </a:defRPr>
            </a:pPr>
            <a:r>
              <a:rPr sz="2400">
                <a:solidFill>
                  <a:srgbClr val="1F68FF"/>
                </a:solidFill>
                <a:uFill>
                  <a:solidFill/>
                </a:uFill>
              </a:rPr>
              <a:t>CPA</a:t>
            </a:r>
          </a:p>
        </p:txBody>
      </p:sp>
      <p:sp>
        <p:nvSpPr>
          <p:cNvPr id="304" name="Shape 304"/>
          <p:cNvSpPr/>
          <p:nvPr/>
        </p:nvSpPr>
        <p:spPr>
          <a:xfrm>
            <a:off x="1746632" y="2533768"/>
            <a:ext cx="1675806" cy="653723"/>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305" name="Shape 305"/>
          <p:cNvSpPr/>
          <p:nvPr/>
        </p:nvSpPr>
        <p:spPr>
          <a:xfrm flipH="1">
            <a:off x="6159867" y="1462111"/>
            <a:ext cx="1192785" cy="519395"/>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306" name="Shape 306"/>
          <p:cNvSpPr/>
          <p:nvPr/>
        </p:nvSpPr>
        <p:spPr>
          <a:xfrm flipV="1">
            <a:off x="4160298" y="4947473"/>
            <a:ext cx="1376681" cy="435480"/>
          </a:xfrm>
          <a:prstGeom prst="line">
            <a:avLst/>
          </a:prstGeom>
          <a:ln w="25400">
            <a:solidFill>
              <a:srgbClr val="04070F"/>
            </a:solidFill>
            <a:miter lim="400000"/>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307" name="Shape 307"/>
          <p:cNvSpPr/>
          <p:nvPr/>
        </p:nvSpPr>
        <p:spPr>
          <a:xfrm>
            <a:off x="449605" y="1580093"/>
            <a:ext cx="2194345" cy="942341"/>
          </a:xfrm>
          <a:prstGeom prst="rect">
            <a:avLst/>
          </a:prstGeom>
          <a:ln w="25400">
            <a:solidFill>
              <a:srgbClr val="BEBEBE"/>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2400">
                <a:solidFill>
                  <a:srgbClr val="166FFF"/>
                </a:solidFill>
                <a:latin typeface="Helvetica Light"/>
                <a:ea typeface="Helvetica Light"/>
                <a:cs typeface="Helvetica Light"/>
                <a:sym typeface="Helvetica Light"/>
              </a:rPr>
              <a:t>APA</a:t>
            </a:r>
            <a:br>
              <a:rPr sz="1500">
                <a:latin typeface="+mj-lt"/>
                <a:ea typeface="+mj-ea"/>
                <a:cs typeface="+mj-cs"/>
                <a:sym typeface="Helvetica"/>
              </a:rPr>
            </a:br>
            <a:r>
              <a:rPr sz="1500">
                <a:latin typeface="+mj-lt"/>
                <a:ea typeface="+mj-ea"/>
                <a:cs typeface="+mj-cs"/>
                <a:sym typeface="Helvetica"/>
              </a:rPr>
              <a:t>active area:</a:t>
            </a:r>
            <a:endParaRPr sz="1500">
              <a:latin typeface="+mj-lt"/>
              <a:ea typeface="+mj-ea"/>
              <a:cs typeface="+mj-cs"/>
              <a:sym typeface="Helvetica"/>
            </a:endParaRPr>
          </a:p>
          <a:p>
            <a:pPr lvl="0" algn="l">
              <a:defRPr>
                <a:uFillTx/>
              </a:defRPr>
            </a:pPr>
            <a:r>
              <a:rPr sz="1500">
                <a:latin typeface="+mj-lt"/>
                <a:ea typeface="+mj-ea"/>
                <a:cs typeface="+mj-cs"/>
                <a:sym typeface="Helvetica"/>
              </a:rPr>
              <a:t>3.65 m wide and 4 m tall</a:t>
            </a:r>
          </a:p>
        </p:txBody>
      </p:sp>
      <p:sp>
        <p:nvSpPr>
          <p:cNvPr id="308" name="Shape 308"/>
          <p:cNvSpPr/>
          <p:nvPr/>
        </p:nvSpPr>
        <p:spPr>
          <a:xfrm>
            <a:off x="183138" y="3487942"/>
            <a:ext cx="2727278" cy="599441"/>
          </a:xfrm>
          <a:prstGeom prst="rect">
            <a:avLst/>
          </a:prstGeom>
          <a:ln w="25400">
            <a:solidFill>
              <a:srgbClr val="C4C4C4"/>
            </a:solidFill>
            <a:round/>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600"/>
              <a:t>Each pair of </a:t>
            </a:r>
            <a:r>
              <a:rPr sz="1600" u="sng"/>
              <a:t>facing </a:t>
            </a:r>
            <a:r>
              <a:rPr sz="1600" u="sng">
                <a:solidFill>
                  <a:srgbClr val="0D77FF"/>
                </a:solidFill>
              </a:rPr>
              <a:t>CPA</a:t>
            </a:r>
            <a:r>
              <a:rPr sz="1600" u="sng"/>
              <a:t> and APA forms an electron-drift region</a:t>
            </a:r>
          </a:p>
        </p:txBody>
      </p:sp>
      <p:sp>
        <p:nvSpPr>
          <p:cNvPr id="309" name="Shape 309"/>
          <p:cNvSpPr/>
          <p:nvPr/>
        </p:nvSpPr>
        <p:spPr>
          <a:xfrm>
            <a:off x="76200" y="-116833"/>
            <a:ext cx="8991600"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456892">
              <a:buFont typeface="Arial"/>
              <a:defRPr>
                <a:uFillTx/>
              </a:defRPr>
            </a:pPr>
            <a:r>
              <a:rPr sz="4000">
                <a:solidFill>
                  <a:srgbClr val="9A403E"/>
                </a:solidFill>
                <a:uFill>
                  <a:solidFill>
                    <a:srgbClr val="953735"/>
                  </a:solidFill>
                </a:uFill>
              </a:rPr>
              <a:t>Time Projection Chamber</a:t>
            </a:r>
            <a:r>
              <a:rPr sz="4000">
                <a:solidFill>
                  <a:srgbClr val="9A403E"/>
                </a:solidFill>
                <a:uFill>
                  <a:solidFill>
                    <a:srgbClr val="953735"/>
                  </a:solidFill>
                </a:uFill>
              </a:rPr>
              <a:t> </a:t>
            </a:r>
          </a:p>
        </p:txBody>
      </p:sp>
      <p:grpSp>
        <p:nvGrpSpPr>
          <p:cNvPr id="312" name="Group 312"/>
          <p:cNvGrpSpPr/>
          <p:nvPr/>
        </p:nvGrpSpPr>
        <p:grpSpPr>
          <a:xfrm>
            <a:off x="6979761" y="2571856"/>
            <a:ext cx="2077805" cy="1257301"/>
            <a:chOff x="-127000" y="-88899"/>
            <a:chExt cx="2077803" cy="1257300"/>
          </a:xfrm>
        </p:grpSpPr>
        <p:sp>
          <p:nvSpPr>
            <p:cNvPr id="311" name="Shape 311"/>
            <p:cNvSpPr/>
            <p:nvPr/>
          </p:nvSpPr>
          <p:spPr>
            <a:xfrm>
              <a:off x="0" y="0"/>
              <a:ext cx="1823804" cy="9271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600">
                  <a:uFillTx/>
                  <a:latin typeface="Arial Unicode MS"/>
                  <a:ea typeface="Arial Unicode MS"/>
                  <a:cs typeface="Arial Unicode MS"/>
                  <a:sym typeface="Arial Unicode MS"/>
                </a:defRPr>
              </a:lvl1pPr>
            </a:lstStyle>
            <a:p>
              <a:pPr lvl="0">
                <a:defRPr sz="1800"/>
              </a:pPr>
              <a:r>
                <a:rPr sz="1600"/>
                <a:t>Conceptual design of the LAr1-ND TPC</a:t>
              </a:r>
            </a:p>
          </p:txBody>
        </p:sp>
        <p:pic>
          <p:nvPicPr>
            <p:cNvPr id="310" name=""/>
            <p:cNvPicPr/>
            <p:nvPr/>
          </p:nvPicPr>
          <p:blipFill>
            <a:blip r:embed="rId3">
              <a:extLst/>
            </a:blip>
            <a:stretch>
              <a:fillRect/>
            </a:stretch>
          </p:blipFill>
          <p:spPr>
            <a:xfrm>
              <a:off x="-127000" y="-88900"/>
              <a:ext cx="2077804" cy="1257301"/>
            </a:xfrm>
            <a:prstGeom prst="rect">
              <a:avLst/>
            </a:prstGeom>
            <a:effectLst/>
          </p:spPr>
        </p:pic>
      </p:grpSp>
      <p:sp>
        <p:nvSpPr>
          <p:cNvPr id="313" name="Shape 313"/>
          <p:cNvSpPr/>
          <p:nvPr/>
        </p:nvSpPr>
        <p:spPr>
          <a:xfrm rot="20520000">
            <a:off x="4116127" y="5120459"/>
            <a:ext cx="1657013" cy="3327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6893">
              <a:defRPr sz="1600"/>
            </a:lvl1pPr>
          </a:lstStyle>
          <a:p>
            <a:pPr lvl="0">
              <a:defRPr sz="1800">
                <a:uFillTx/>
              </a:defRPr>
            </a:pPr>
            <a:r>
              <a:rPr sz="1600">
                <a:uFill>
                  <a:solidFill/>
                </a:uFill>
              </a:rPr>
              <a:t>drift distance - 2 m</a:t>
            </a:r>
          </a:p>
        </p:txBody>
      </p:sp>
      <p:sp>
        <p:nvSpPr>
          <p:cNvPr id="314" name="Shape 314"/>
          <p:cNvSpPr/>
          <p:nvPr/>
        </p:nvSpPr>
        <p:spPr>
          <a:xfrm>
            <a:off x="244611" y="4750439"/>
            <a:ext cx="3187513" cy="1498601"/>
          </a:xfrm>
          <a:prstGeom prst="rect">
            <a:avLst/>
          </a:prstGeom>
          <a:ln w="25400">
            <a:solidFill>
              <a:srgbClr val="C4C4C4"/>
            </a:solidFill>
            <a:prstDash val="sysDot"/>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a:uFillTx/>
              </a:defRPr>
            </a:pPr>
            <a:r>
              <a:rPr sz="1600"/>
              <a:t>Open sides between each </a:t>
            </a:r>
            <a:r>
              <a:rPr sz="1600">
                <a:solidFill>
                  <a:srgbClr val="287EFF"/>
                </a:solidFill>
              </a:rPr>
              <a:t>APA</a:t>
            </a:r>
            <a:r>
              <a:rPr sz="1600"/>
              <a:t> and the </a:t>
            </a:r>
            <a:r>
              <a:rPr sz="1600">
                <a:solidFill>
                  <a:srgbClr val="1C71FF"/>
                </a:solidFill>
              </a:rPr>
              <a:t>CPA</a:t>
            </a:r>
            <a:r>
              <a:rPr sz="1600"/>
              <a:t> are surrounded by 4 </a:t>
            </a:r>
            <a:r>
              <a:rPr sz="1600">
                <a:solidFill>
                  <a:srgbClr val="2038FF"/>
                </a:solidFill>
              </a:rPr>
              <a:t>FCA</a:t>
            </a:r>
            <a:r>
              <a:rPr sz="1600"/>
              <a:t> (Field Cage Assemblies) modules, </a:t>
            </a:r>
            <a:r>
              <a:rPr sz="1400"/>
              <a:t>constructed from FR4 printed circuit panels with parallel copper strips to create a uniform drift field</a:t>
            </a:r>
          </a:p>
        </p:txBody>
      </p:sp>
      <p:sp>
        <p:nvSpPr>
          <p:cNvPr id="315" name="Shape 315"/>
          <p:cNvSpPr/>
          <p:nvPr/>
        </p:nvSpPr>
        <p:spPr>
          <a:xfrm>
            <a:off x="3661512" y="5982094"/>
            <a:ext cx="3603338" cy="850901"/>
          </a:xfrm>
          <a:prstGeom prst="rect">
            <a:avLst/>
          </a:prstGeom>
          <a:ln w="25400">
            <a:solidFill>
              <a:srgbClr val="C4C4C4"/>
            </a:solidFill>
            <a:prstDash val="sysDot"/>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uFillTx/>
              </a:defRPr>
            </a:lvl1pPr>
          </a:lstStyle>
          <a:p>
            <a:pPr lvl="0">
              <a:defRPr sz="1800"/>
            </a:pPr>
            <a:r>
              <a:rPr sz="1600"/>
              <a:t>At a 500 V/cm drift field and 2 m drift distance, the cathode plane is biased at -100 kV (&lt; than MicroBooNE HV)</a:t>
            </a:r>
          </a:p>
        </p:txBody>
      </p:sp>
      <p:sp>
        <p:nvSpPr>
          <p:cNvPr id="316" name="Shape 316"/>
          <p:cNvSpPr/>
          <p:nvPr/>
        </p:nvSpPr>
        <p:spPr>
          <a:xfrm flipH="1" flipV="1">
            <a:off x="5546680" y="4335085"/>
            <a:ext cx="450761" cy="450760"/>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319" name="APA_corner_view.pdf"/>
          <p:cNvPicPr/>
          <p:nvPr/>
        </p:nvPicPr>
        <p:blipFill>
          <a:blip r:embed="rId2">
            <a:extLst/>
          </a:blip>
          <a:stretch>
            <a:fillRect/>
          </a:stretch>
        </p:blipFill>
        <p:spPr>
          <a:xfrm>
            <a:off x="900782" y="3614700"/>
            <a:ext cx="5801073" cy="2748271"/>
          </a:xfrm>
          <a:prstGeom prst="rect">
            <a:avLst/>
          </a:prstGeom>
          <a:ln w="12700">
            <a:miter lim="400000"/>
          </a:ln>
        </p:spPr>
      </p:pic>
      <p:sp>
        <p:nvSpPr>
          <p:cNvPr id="320" name="Shape 320"/>
          <p:cNvSpPr/>
          <p:nvPr/>
        </p:nvSpPr>
        <p:spPr>
          <a:xfrm>
            <a:off x="102666" y="615563"/>
            <a:ext cx="8897661" cy="1805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400" indent="-279400" algn="l">
              <a:spcBef>
                <a:spcPts val="300"/>
              </a:spcBef>
              <a:buClr>
                <a:srgbClr val="050000"/>
              </a:buClr>
              <a:buSzPct val="100000"/>
              <a:buFont typeface="Wingdings"/>
              <a:buChar char="➢"/>
              <a:defRPr>
                <a:uFillTx/>
              </a:defRPr>
            </a:pPr>
            <a:r>
              <a:rPr>
                <a:uFill>
                  <a:solidFill/>
                </a:uFill>
              </a:rPr>
              <a:t>Each APA holds </a:t>
            </a:r>
            <a:r>
              <a:rPr>
                <a:solidFill>
                  <a:srgbClr val="FF2D2F"/>
                </a:solidFill>
                <a:uFill>
                  <a:solidFill/>
                </a:uFill>
              </a:rPr>
              <a:t>three planes of wires</a:t>
            </a:r>
            <a:r>
              <a:rPr>
                <a:uFill>
                  <a:solidFill/>
                </a:uFill>
              </a:rPr>
              <a:t> (U, V and Y) </a:t>
            </a:r>
            <a:r>
              <a:rPr>
                <a:solidFill>
                  <a:srgbClr val="FF301C"/>
                </a:solidFill>
                <a:uFill>
                  <a:solidFill/>
                </a:uFill>
              </a:rPr>
              <a:t>on one side</a:t>
            </a:r>
            <a:r>
              <a:rPr>
                <a:uFill>
                  <a:solidFill/>
                </a:uFill>
              </a:rPr>
              <a:t>. The wire pitch (3 mm) and angles (0</a:t>
            </a:r>
            <a:r>
              <a:rPr baseline="31999">
                <a:uFill>
                  <a:solidFill/>
                </a:uFill>
              </a:rPr>
              <a:t>0</a:t>
            </a:r>
            <a:r>
              <a:rPr b="1" sz="800">
                <a:uFill>
                  <a:solidFill/>
                </a:uFill>
              </a:rPr>
              <a:t> </a:t>
            </a:r>
            <a:r>
              <a:rPr>
                <a:uFill>
                  <a:solidFill/>
                </a:uFill>
              </a:rPr>
              <a:t>and ±60</a:t>
            </a:r>
            <a:r>
              <a:rPr baseline="31999">
                <a:uFill>
                  <a:solidFill/>
                </a:uFill>
              </a:rPr>
              <a:t>0 </a:t>
            </a:r>
            <a:r>
              <a:rPr>
                <a:uFill>
                  <a:solidFill/>
                </a:uFill>
              </a:rPr>
              <a:t>from vertical</a:t>
            </a:r>
            <a:r>
              <a:rPr>
                <a:uFill>
                  <a:solidFill/>
                </a:uFill>
              </a:rPr>
              <a:t>)</a:t>
            </a:r>
            <a:r>
              <a:rPr baseline="31999">
                <a:uFill>
                  <a:solidFill/>
                </a:uFill>
              </a:rPr>
              <a:t> </a:t>
            </a:r>
            <a:r>
              <a:rPr>
                <a:uFill>
                  <a:solidFill/>
                </a:uFill>
              </a:rPr>
              <a:t>are identical to that of MicroBooNE</a:t>
            </a:r>
          </a:p>
        </p:txBody>
      </p:sp>
      <p:sp>
        <p:nvSpPr>
          <p:cNvPr id="321" name="Shape 321"/>
          <p:cNvSpPr/>
          <p:nvPr/>
        </p:nvSpPr>
        <p:spPr>
          <a:xfrm>
            <a:off x="711071" y="6464630"/>
            <a:ext cx="6180495" cy="421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100">
                <a:latin typeface="+mj-lt"/>
                <a:ea typeface="+mj-ea"/>
                <a:cs typeface="+mj-cs"/>
                <a:sym typeface="Helvetica"/>
              </a:rPr>
              <a:t>Corner view of an APA. Wires at 0</a:t>
            </a:r>
            <a:r>
              <a:rPr baseline="31999" sz="1100">
                <a:latin typeface="+mj-lt"/>
                <a:ea typeface="+mj-ea"/>
                <a:cs typeface="+mj-cs"/>
                <a:sym typeface="Helvetica"/>
              </a:rPr>
              <a:t>0</a:t>
            </a:r>
            <a:r>
              <a:rPr b="1" sz="800">
                <a:latin typeface="+mj-lt"/>
                <a:ea typeface="+mj-ea"/>
                <a:cs typeface="+mj-cs"/>
                <a:sym typeface="Helvetica"/>
              </a:rPr>
              <a:t> </a:t>
            </a:r>
            <a:r>
              <a:rPr sz="1100">
                <a:latin typeface="+mj-lt"/>
                <a:ea typeface="+mj-ea"/>
                <a:cs typeface="+mj-cs"/>
                <a:sym typeface="Helvetica"/>
              </a:rPr>
              <a:t>(collection plane) and ±60</a:t>
            </a:r>
            <a:r>
              <a:rPr baseline="31999" sz="1100">
                <a:latin typeface="+mj-lt"/>
                <a:ea typeface="+mj-ea"/>
                <a:cs typeface="+mj-cs"/>
                <a:sym typeface="Helvetica"/>
              </a:rPr>
              <a:t>0</a:t>
            </a:r>
            <a:r>
              <a:rPr sz="1100">
                <a:latin typeface="+mj-lt"/>
                <a:ea typeface="+mj-ea"/>
                <a:cs typeface="+mj-cs"/>
                <a:sym typeface="Helvetica"/>
              </a:rPr>
              <a:t> from vertical (2 induction planes) </a:t>
            </a:r>
            <a:r>
              <a:rPr b="1" sz="800">
                <a:latin typeface="+mj-lt"/>
                <a:ea typeface="+mj-ea"/>
                <a:cs typeface="+mj-cs"/>
                <a:sym typeface="Helvetica"/>
              </a:rPr>
              <a:t> </a:t>
            </a:r>
            <a:r>
              <a:rPr sz="1100">
                <a:latin typeface="+mj-lt"/>
                <a:ea typeface="+mj-ea"/>
                <a:cs typeface="+mj-cs"/>
                <a:sym typeface="Helvetica"/>
              </a:rPr>
              <a:t>are attached to wire bonding boards at the sides and ends of the APA.</a:t>
            </a:r>
          </a:p>
        </p:txBody>
      </p:sp>
      <p:sp>
        <p:nvSpPr>
          <p:cNvPr id="322" name="Shape 322"/>
          <p:cNvSpPr/>
          <p:nvPr/>
        </p:nvSpPr>
        <p:spPr>
          <a:xfrm>
            <a:off x="6437362" y="3571824"/>
            <a:ext cx="1793241" cy="612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500">
                <a:uFillTx/>
                <a:latin typeface="+mj-lt"/>
                <a:ea typeface="+mj-ea"/>
                <a:cs typeface="+mj-cs"/>
                <a:sym typeface="Helvetica"/>
              </a:defRPr>
            </a:lvl1pPr>
          </a:lstStyle>
          <a:p>
            <a:pPr lvl="0">
              <a:defRPr sz="1800"/>
            </a:pPr>
            <a:r>
              <a:rPr sz="1500"/>
              <a:t>Readout boards</a:t>
            </a:r>
            <a:endParaRPr sz="1500"/>
          </a:p>
        </p:txBody>
      </p:sp>
      <p:sp>
        <p:nvSpPr>
          <p:cNvPr id="323" name="Shape 323"/>
          <p:cNvSpPr/>
          <p:nvPr/>
        </p:nvSpPr>
        <p:spPr>
          <a:xfrm flipH="1">
            <a:off x="6175375" y="3906551"/>
            <a:ext cx="818624" cy="423409"/>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324" name="Shape 324"/>
          <p:cNvSpPr/>
          <p:nvPr/>
        </p:nvSpPr>
        <p:spPr>
          <a:xfrm>
            <a:off x="149676" y="1505826"/>
            <a:ext cx="8803641" cy="929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a:solidFill>
                  <a:srgbClr val="FF3B17"/>
                </a:solidFill>
              </a:rPr>
              <a:t>Single sided APA</a:t>
            </a:r>
            <a:r>
              <a:t>: uses the same wire bonding method developed for the LBNE APAs, but </a:t>
            </a:r>
            <a:r>
              <a:rPr u="sng"/>
              <a:t>without the continuous helical wrapping</a:t>
            </a:r>
            <a:r>
              <a:t>,</a:t>
            </a:r>
            <a:r>
              <a:t> to minimize ambiguities in track reconstruction. </a:t>
            </a:r>
          </a:p>
        </p:txBody>
      </p:sp>
      <p:sp>
        <p:nvSpPr>
          <p:cNvPr id="325" name="Shape 325"/>
          <p:cNvSpPr/>
          <p:nvPr/>
        </p:nvSpPr>
        <p:spPr>
          <a:xfrm flipH="1">
            <a:off x="6337935" y="3885280"/>
            <a:ext cx="739321" cy="739320"/>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326" name="Shape 326"/>
          <p:cNvSpPr/>
          <p:nvPr/>
        </p:nvSpPr>
        <p:spPr>
          <a:xfrm>
            <a:off x="76200" y="-105953"/>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Anode Plane Assembly</a:t>
            </a:r>
          </a:p>
        </p:txBody>
      </p:sp>
      <p:sp>
        <p:nvSpPr>
          <p:cNvPr id="327" name="Shape 327"/>
          <p:cNvSpPr/>
          <p:nvPr/>
        </p:nvSpPr>
        <p:spPr>
          <a:xfrm>
            <a:off x="98896" y="2418994"/>
            <a:ext cx="8946208"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300"/>
              </a:spcBef>
              <a:defRPr>
                <a:uFillTx/>
              </a:defRPr>
            </a:pPr>
            <a:r>
              <a:rPr>
                <a:uFill>
                  <a:solidFill/>
                </a:uFill>
              </a:rPr>
              <a:t>Each wire is connected to a front-end readout channel. The wire readout arrangement is also identical to MicroBooNE, with  </a:t>
            </a:r>
            <a:r>
              <a:rPr u="sng">
                <a:solidFill>
                  <a:srgbClr val="FF3C20"/>
                </a:solidFill>
                <a:uFill>
                  <a:solidFill/>
                </a:uFill>
              </a:rPr>
              <a:t>cold electronics boards</a:t>
            </a:r>
            <a:r>
              <a:rPr>
                <a:uFill>
                  <a:solidFill/>
                </a:uFill>
              </a:rPr>
              <a:t> at the top and vertical sides of each APA</a:t>
            </a:r>
            <a:endParaRPr>
              <a:uFill>
                <a:solidFill/>
              </a:uFill>
            </a:endParaRPr>
          </a:p>
          <a:p>
            <a:pPr lvl="0" algn="l">
              <a:spcBef>
                <a:spcPts val="300"/>
              </a:spcBef>
              <a:defRPr>
                <a:uFillTx/>
              </a:defRPr>
            </a:pPr>
            <a:r>
              <a:rPr>
                <a:uFill>
                  <a:solidFill/>
                </a:uFill>
              </a:rPr>
              <a:t>      The </a:t>
            </a:r>
            <a:r>
              <a:rPr u="sng">
                <a:uFill>
                  <a:solidFill/>
                </a:uFill>
              </a:rPr>
              <a:t>total number of readout channels is 4736 per APA (9472 in the entire detector)</a:t>
            </a:r>
          </a:p>
        </p:txBody>
      </p:sp>
      <p:sp>
        <p:nvSpPr>
          <p:cNvPr id="328" name="Shape 328"/>
          <p:cNvSpPr/>
          <p:nvPr/>
        </p:nvSpPr>
        <p:spPr>
          <a:xfrm>
            <a:off x="6825665" y="4402265"/>
            <a:ext cx="2096424" cy="980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200">
                <a:latin typeface="+mj-lt"/>
                <a:ea typeface="+mj-ea"/>
                <a:cs typeface="+mj-cs"/>
                <a:sym typeface="Helvetica"/>
              </a:rPr>
              <a:t>Each APA has </a:t>
            </a:r>
            <a:endParaRPr sz="1200">
              <a:latin typeface="+mj-lt"/>
              <a:ea typeface="+mj-ea"/>
              <a:cs typeface="+mj-cs"/>
              <a:sym typeface="Helvetica"/>
            </a:endParaRPr>
          </a:p>
          <a:p>
            <a:pPr lvl="0">
              <a:defRPr>
                <a:uFillTx/>
              </a:defRPr>
            </a:pPr>
            <a:r>
              <a:rPr sz="1200">
                <a:latin typeface="+mj-lt"/>
                <a:ea typeface="+mj-ea"/>
                <a:cs typeface="+mj-cs"/>
                <a:sym typeface="Helvetica"/>
              </a:rPr>
              <a:t>55 front end </a:t>
            </a:r>
            <a:endParaRPr sz="1200">
              <a:latin typeface="+mj-lt"/>
              <a:ea typeface="+mj-ea"/>
              <a:cs typeface="+mj-cs"/>
              <a:sym typeface="Helvetica"/>
            </a:endParaRPr>
          </a:p>
          <a:p>
            <a:pPr lvl="0">
              <a:defRPr>
                <a:uFillTx/>
              </a:defRPr>
            </a:pPr>
            <a:r>
              <a:rPr sz="1200">
                <a:latin typeface="+mj-lt"/>
                <a:ea typeface="+mj-ea"/>
                <a:cs typeface="+mj-cs"/>
                <a:sym typeface="Helvetica"/>
              </a:rPr>
              <a:t>mother boards </a:t>
            </a:r>
            <a:endParaRPr sz="1200">
              <a:latin typeface="+mj-lt"/>
              <a:ea typeface="+mj-ea"/>
              <a:cs typeface="+mj-cs"/>
              <a:sym typeface="Helvetica"/>
            </a:endParaRPr>
          </a:p>
          <a:p>
            <a:pPr lvl="0">
              <a:defRPr>
                <a:uFillTx/>
              </a:defRPr>
            </a:pPr>
            <a:r>
              <a:rPr sz="1200">
                <a:latin typeface="+mj-lt"/>
                <a:ea typeface="+mj-ea"/>
                <a:cs typeface="+mj-cs"/>
                <a:sym typeface="Helvetica"/>
              </a:rPr>
              <a:t>(19 on top - 128 channels, 18 on each side - 64 channels)</a:t>
            </a:r>
          </a:p>
        </p:txBody>
      </p:sp>
      <p:sp>
        <p:nvSpPr>
          <p:cNvPr id="329" name="Shape 329"/>
          <p:cNvSpPr/>
          <p:nvPr/>
        </p:nvSpPr>
        <p:spPr>
          <a:xfrm>
            <a:off x="236031" y="1436241"/>
            <a:ext cx="8671938" cy="846526"/>
          </a:xfrm>
          <a:prstGeom prst="roundRect">
            <a:avLst>
              <a:gd name="adj" fmla="val 22504"/>
            </a:avLst>
          </a:prstGeom>
          <a:ln w="25400">
            <a:solidFill>
              <a:srgbClr val="1365FF"/>
            </a:solidFill>
            <a:prstDash val="sysDot"/>
            <a:miter lim="400000"/>
          </a:ln>
          <a:effectLst>
            <a:outerShdw sx="100000" sy="100000" kx="0" ky="0" algn="b" rotWithShape="0" blurRad="38100" dist="23000" dir="5400000">
              <a:srgbClr val="000000">
                <a:alpha val="35000"/>
              </a:srgbClr>
            </a:outerShdw>
          </a:effectLst>
        </p:spPr>
        <p:txBody>
          <a:bodyPr lIns="0" tIns="0" rIns="0" bIns="0" anchor="ctr"/>
          <a:lstStyle/>
          <a:p>
            <a:pPr lvl="0" algn="l" defTabSz="456893">
              <a:defRPr>
                <a:solidFill>
                  <a:srgbClr val="1455FF"/>
                </a:solidFill>
              </a:defRPr>
            </a:pP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332" name="Shape 332"/>
          <p:cNvSpPr/>
          <p:nvPr/>
        </p:nvSpPr>
        <p:spPr>
          <a:xfrm>
            <a:off x="81279" y="584228"/>
            <a:ext cx="8981442" cy="2326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spcBef>
                <a:spcPts val="1100"/>
              </a:spcBef>
              <a:buClr>
                <a:srgbClr val="050000"/>
              </a:buClr>
              <a:buSzPct val="100000"/>
              <a:buFont typeface="Wingdings"/>
              <a:buChar char="➢"/>
              <a:defRPr>
                <a:uFillTx/>
              </a:defRPr>
            </a:pPr>
            <a:r>
              <a:rPr sz="1700">
                <a:uFill>
                  <a:solidFill/>
                </a:uFill>
              </a:rPr>
              <a:t>The electronic readout chain is implemented as </a:t>
            </a:r>
            <a:r>
              <a:rPr sz="1700" u="sng">
                <a:uFill>
                  <a:solidFill/>
                </a:uFill>
              </a:rPr>
              <a:t>CMOS ASICs designed for operation in LAr</a:t>
            </a:r>
            <a:r>
              <a:rPr sz="1700">
                <a:uFill>
                  <a:solidFill/>
                </a:uFill>
              </a:rPr>
              <a:t>, and </a:t>
            </a:r>
            <a:r>
              <a:rPr sz="1700" u="sng">
                <a:uFill>
                  <a:solidFill/>
                </a:uFill>
              </a:rPr>
              <a:t>commercial FPGAs</a:t>
            </a:r>
            <a:r>
              <a:rPr sz="1700">
                <a:uFill>
                  <a:solidFill/>
                </a:uFill>
              </a:rPr>
              <a:t> (multiplexing). </a:t>
            </a:r>
            <a:r>
              <a:rPr i="1" sz="1700">
                <a:uFill>
                  <a:solidFill/>
                </a:uFill>
              </a:rPr>
              <a:t>Both analog Front End (FE) ASIC </a:t>
            </a:r>
            <a:r>
              <a:rPr i="1" sz="1700">
                <a:uFill>
                  <a:solidFill/>
                </a:uFill>
              </a:rPr>
              <a:t>and ADC ASIC have already been developed for LBNE, and analog FE </a:t>
            </a:r>
            <a:r>
              <a:rPr i="1" sz="1700">
                <a:uFill>
                  <a:solidFill/>
                </a:uFill>
              </a:rPr>
              <a:t>ASIC is being used in MicroBooNE</a:t>
            </a:r>
            <a:endParaRPr sz="1700">
              <a:uFill>
                <a:solidFill/>
              </a:uFill>
            </a:endParaRPr>
          </a:p>
          <a:p>
            <a:pPr lvl="1" marL="279399" indent="-279399" algn="l">
              <a:spcBef>
                <a:spcPts val="300"/>
              </a:spcBef>
              <a:buClr>
                <a:srgbClr val="050000"/>
              </a:buClr>
              <a:buSzPct val="100000"/>
              <a:buFont typeface="Wingdings"/>
              <a:buChar char="➢"/>
              <a:defRPr>
                <a:uFillTx/>
              </a:defRPr>
            </a:pPr>
            <a:r>
              <a:rPr sz="1700">
                <a:uFill>
                  <a:solidFill/>
                </a:uFill>
              </a:rPr>
              <a:t>8</a:t>
            </a:r>
            <a:r>
              <a:rPr sz="1700">
                <a:uFill>
                  <a:solidFill/>
                </a:uFill>
              </a:rPr>
              <a:t> FE, 8 ADC plus a FPGA </a:t>
            </a:r>
            <a:r>
              <a:rPr sz="1700">
                <a:uFill>
                  <a:solidFill/>
                </a:uFill>
              </a:rPr>
              <a:t>comprise a single </a:t>
            </a:r>
            <a:r>
              <a:rPr sz="1700" u="sng">
                <a:uFill>
                  <a:solidFill/>
                </a:uFill>
              </a:rPr>
              <a:t>128-channel front end mother board</a:t>
            </a:r>
          </a:p>
        </p:txBody>
      </p:sp>
      <p:sp>
        <p:nvSpPr>
          <p:cNvPr id="333" name="Shape 333"/>
          <p:cNvSpPr/>
          <p:nvPr/>
        </p:nvSpPr>
        <p:spPr>
          <a:xfrm>
            <a:off x="76200" y="-107451"/>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Readout Electronics &amp; DAQ </a:t>
            </a:r>
          </a:p>
        </p:txBody>
      </p:sp>
      <p:pic>
        <p:nvPicPr>
          <p:cNvPr id="334" name="FEMotherBoard.pdf"/>
          <p:cNvPicPr/>
          <p:nvPr/>
        </p:nvPicPr>
        <p:blipFill>
          <a:blip r:embed="rId2">
            <a:extLst/>
          </a:blip>
          <a:stretch>
            <a:fillRect/>
          </a:stretch>
        </p:blipFill>
        <p:spPr>
          <a:xfrm>
            <a:off x="421881" y="1973407"/>
            <a:ext cx="4039905" cy="2566447"/>
          </a:xfrm>
          <a:prstGeom prst="rect">
            <a:avLst/>
          </a:prstGeom>
          <a:ln w="12700">
            <a:miter lim="400000"/>
          </a:ln>
        </p:spPr>
      </p:pic>
      <p:pic>
        <p:nvPicPr>
          <p:cNvPr id="335" name="LAr1-NDDAQ.pdf"/>
          <p:cNvPicPr/>
          <p:nvPr/>
        </p:nvPicPr>
        <p:blipFill>
          <a:blip r:embed="rId3">
            <a:extLst/>
          </a:blip>
          <a:stretch>
            <a:fillRect/>
          </a:stretch>
        </p:blipFill>
        <p:spPr>
          <a:xfrm>
            <a:off x="4638892" y="1924747"/>
            <a:ext cx="4408992" cy="3391532"/>
          </a:xfrm>
          <a:prstGeom prst="rect">
            <a:avLst/>
          </a:prstGeom>
          <a:ln w="12700">
            <a:miter lim="400000"/>
          </a:ln>
        </p:spPr>
      </p:pic>
      <p:sp>
        <p:nvSpPr>
          <p:cNvPr id="336" name="Shape 336"/>
          <p:cNvSpPr/>
          <p:nvPr/>
        </p:nvSpPr>
        <p:spPr>
          <a:xfrm>
            <a:off x="-47660" y="4737000"/>
            <a:ext cx="4433137" cy="891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spcBef>
                <a:spcPts val="300"/>
              </a:spcBef>
              <a:buClr>
                <a:srgbClr val="050000"/>
              </a:buClr>
              <a:buSzPct val="100000"/>
              <a:buFont typeface="Wingdings"/>
              <a:buChar char="➢"/>
              <a:defRPr>
                <a:uFillTx/>
              </a:defRPr>
            </a:pPr>
            <a:r>
              <a:rPr sz="1700">
                <a:uFill>
                  <a:solidFill/>
                </a:uFill>
              </a:rPr>
              <a:t>The </a:t>
            </a:r>
            <a:r>
              <a:rPr sz="1700">
                <a:uFill>
                  <a:solidFill/>
                </a:uFill>
              </a:rPr>
              <a:t>FPGA on each motherboard transmit data out of the cryostat through a feedthrough to the DAQ system. </a:t>
            </a:r>
          </a:p>
        </p:txBody>
      </p:sp>
      <p:sp>
        <p:nvSpPr>
          <p:cNvPr id="337" name="Shape 337"/>
          <p:cNvSpPr/>
          <p:nvPr/>
        </p:nvSpPr>
        <p:spPr>
          <a:xfrm>
            <a:off x="-32854" y="5820594"/>
            <a:ext cx="9144001"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279399" indent="-279399" algn="l">
              <a:spcBef>
                <a:spcPts val="300"/>
              </a:spcBef>
              <a:buClr>
                <a:srgbClr val="050000"/>
              </a:buClr>
              <a:buSzPct val="100000"/>
              <a:buFont typeface="Wingdings"/>
              <a:buChar char="➢"/>
              <a:defRPr>
                <a:uFillTx/>
              </a:defRPr>
            </a:pPr>
            <a:r>
              <a:rPr sz="1700">
                <a:uFill>
                  <a:solidFill/>
                </a:uFill>
              </a:rPr>
              <a:t>T</a:t>
            </a:r>
            <a:r>
              <a:rPr sz="1700">
                <a:uFill>
                  <a:solidFill/>
                </a:uFill>
              </a:rPr>
              <a:t>he </a:t>
            </a:r>
            <a:r>
              <a:rPr sz="1700" u="sng">
                <a:uFill>
                  <a:solidFill/>
                </a:uFill>
              </a:rPr>
              <a:t>DAQ system is located external to the cryostat vessel</a:t>
            </a:r>
            <a:r>
              <a:rPr sz="1700">
                <a:uFill>
                  <a:solidFill/>
                </a:uFill>
              </a:rPr>
              <a:t>, with </a:t>
            </a:r>
            <a:r>
              <a:rPr sz="1700">
                <a:uFill>
                  <a:solidFill/>
                </a:uFill>
              </a:rPr>
              <a:t>components in the detector hall and in an on-site control room. It consists of the Warm Interface Module (WIM), timing system, and commodity Data Concentrator Modules (DCM), network switch and computing farm</a:t>
            </a:r>
          </a:p>
        </p:txBody>
      </p:sp>
      <p:grpSp>
        <p:nvGrpSpPr>
          <p:cNvPr id="340" name="Group 340"/>
          <p:cNvGrpSpPr/>
          <p:nvPr/>
        </p:nvGrpSpPr>
        <p:grpSpPr>
          <a:xfrm>
            <a:off x="7651282" y="2504709"/>
            <a:ext cx="1186899" cy="317501"/>
            <a:chOff x="-12699" y="-12700"/>
            <a:chExt cx="1186897" cy="317500"/>
          </a:xfrm>
        </p:grpSpPr>
        <p:sp>
          <p:nvSpPr>
            <p:cNvPr id="339" name="Shape 339"/>
            <p:cNvSpPr/>
            <p:nvPr/>
          </p:nvSpPr>
          <p:spPr>
            <a:xfrm>
              <a:off x="0" y="0"/>
              <a:ext cx="1161498" cy="2667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900">
                  <a:uFillTx/>
                  <a:latin typeface="+mj-lt"/>
                  <a:ea typeface="+mj-ea"/>
                  <a:cs typeface="+mj-cs"/>
                  <a:sym typeface="Helvetica"/>
                </a:defRPr>
              </a:lvl1pPr>
            </a:lstStyle>
            <a:p>
              <a:pPr lvl="0">
                <a:defRPr sz="1800"/>
              </a:pPr>
              <a:r>
                <a:rPr sz="900"/>
                <a:t>DAQ block diagram</a:t>
              </a:r>
            </a:p>
          </p:txBody>
        </p:sp>
        <p:pic>
          <p:nvPicPr>
            <p:cNvPr id="338" name=""/>
            <p:cNvPicPr/>
            <p:nvPr/>
          </p:nvPicPr>
          <p:blipFill>
            <a:blip r:embed="rId4">
              <a:extLst/>
            </a:blip>
            <a:stretch>
              <a:fillRect/>
            </a:stretch>
          </p:blipFill>
          <p:spPr>
            <a:xfrm>
              <a:off x="-12700" y="-12700"/>
              <a:ext cx="1186898" cy="317500"/>
            </a:xfrm>
            <a:prstGeom prst="rect">
              <a:avLst/>
            </a:prstGeom>
            <a:effectLst/>
          </p:spPr>
        </p:pic>
      </p:grpSp>
      <p:grpSp>
        <p:nvGrpSpPr>
          <p:cNvPr id="343" name="Group 343"/>
          <p:cNvGrpSpPr/>
          <p:nvPr/>
        </p:nvGrpSpPr>
        <p:grpSpPr>
          <a:xfrm>
            <a:off x="1741646" y="4316347"/>
            <a:ext cx="1400261" cy="304801"/>
            <a:chOff x="-12699" y="0"/>
            <a:chExt cx="1400260" cy="304800"/>
          </a:xfrm>
        </p:grpSpPr>
        <p:sp>
          <p:nvSpPr>
            <p:cNvPr id="342" name="Shape 342"/>
            <p:cNvSpPr/>
            <p:nvPr/>
          </p:nvSpPr>
          <p:spPr>
            <a:xfrm>
              <a:off x="0" y="0"/>
              <a:ext cx="1374861" cy="2667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900">
                  <a:uFillTx/>
                  <a:latin typeface="+mj-lt"/>
                  <a:ea typeface="+mj-ea"/>
                  <a:cs typeface="+mj-cs"/>
                  <a:sym typeface="Helvetica"/>
                </a:defRPr>
              </a:lvl1pPr>
            </a:lstStyle>
            <a:p>
              <a:pPr lvl="0">
                <a:defRPr sz="1800"/>
              </a:pPr>
              <a:r>
                <a:rPr sz="900"/>
                <a:t>Front End Mother board</a:t>
              </a:r>
            </a:p>
          </p:txBody>
        </p:sp>
        <p:pic>
          <p:nvPicPr>
            <p:cNvPr id="341" name=""/>
            <p:cNvPicPr/>
            <p:nvPr/>
          </p:nvPicPr>
          <p:blipFill>
            <a:blip r:embed="rId5">
              <a:extLst/>
            </a:blip>
            <a:stretch>
              <a:fillRect/>
            </a:stretch>
          </p:blipFill>
          <p:spPr>
            <a:xfrm>
              <a:off x="-12700" y="0"/>
              <a:ext cx="1400261" cy="304800"/>
            </a:xfrm>
            <a:prstGeom prst="rect">
              <a:avLst/>
            </a:prstGeom>
            <a:effectLst/>
          </p:spPr>
        </p:pic>
      </p:gr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346" name="Shape 346"/>
          <p:cNvSpPr/>
          <p:nvPr/>
        </p:nvSpPr>
        <p:spPr>
          <a:xfrm>
            <a:off x="168147" y="4563757"/>
            <a:ext cx="8807706" cy="989891"/>
          </a:xfrm>
          <a:prstGeom prst="roundRect">
            <a:avLst>
              <a:gd name="adj" fmla="val 19715"/>
            </a:avLst>
          </a:prstGeom>
          <a:ln w="25400">
            <a:solidFill>
              <a:srgbClr val="1365FF"/>
            </a:solidFill>
            <a:prstDash val="sysDot"/>
            <a:miter lim="400000"/>
          </a:ln>
          <a:effectLst>
            <a:outerShdw sx="100000" sy="100000" kx="0" ky="0" algn="b" rotWithShape="0" blurRad="38100" dist="23000" dir="5400000">
              <a:srgbClr val="000000">
                <a:alpha val="35000"/>
              </a:srgbClr>
            </a:outerShdw>
          </a:effectLst>
        </p:spPr>
        <p:txBody>
          <a:bodyPr lIns="0" tIns="0" rIns="0" bIns="0" anchor="ctr"/>
          <a:lstStyle/>
          <a:p>
            <a:pPr lvl="0" algn="l" defTabSz="456893">
              <a:defRPr>
                <a:solidFill>
                  <a:srgbClr val="1455FF"/>
                </a:solidFill>
              </a:defRPr>
            </a:pPr>
          </a:p>
        </p:txBody>
      </p:sp>
      <p:sp>
        <p:nvSpPr>
          <p:cNvPr id="347" name="Shape 347"/>
          <p:cNvSpPr/>
          <p:nvPr/>
        </p:nvSpPr>
        <p:spPr>
          <a:xfrm>
            <a:off x="202439" y="924772"/>
            <a:ext cx="8739122" cy="4574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spcBef>
                <a:spcPts val="300"/>
              </a:spcBef>
              <a:buClr>
                <a:srgbClr val="050000"/>
              </a:buClr>
              <a:buSzPct val="100000"/>
              <a:buFont typeface="Wingdings"/>
              <a:buChar char="➢"/>
              <a:defRPr>
                <a:uFillTx/>
              </a:defRPr>
            </a:pPr>
            <a:r>
              <a:rPr>
                <a:uFill>
                  <a:solidFill/>
                </a:uFill>
              </a:rPr>
              <a:t>Detection of scintillation light </a:t>
            </a:r>
            <a:r>
              <a:rPr>
                <a:uFill>
                  <a:solidFill/>
                </a:uFill>
              </a:rPr>
              <a:t>plays several important roles in LAr TPCs: </a:t>
            </a:r>
            <a:endParaRPr>
              <a:uFill>
                <a:solidFill/>
              </a:uFill>
            </a:endParaRPr>
          </a:p>
          <a:p>
            <a:pPr lvl="1" marL="1227762" indent="-248355" algn="l">
              <a:spcBef>
                <a:spcPts val="300"/>
              </a:spcBef>
              <a:buClr>
                <a:srgbClr val="050000"/>
              </a:buClr>
              <a:buSzPct val="100000"/>
              <a:buFont typeface="Wingdings"/>
              <a:buChar char="➢"/>
              <a:defRPr>
                <a:uFillTx/>
              </a:defRPr>
            </a:pPr>
            <a:r>
              <a:rPr sz="1600">
                <a:uFill>
                  <a:solidFill/>
                </a:uFill>
              </a:rPr>
              <a:t>For a surface detector in a beam, like LAr1-ND, the scintillation light provides a tag of events in-time with the beam pulse, allowing rejection of cosmic rays;</a:t>
            </a:r>
            <a:endParaRPr sz="1600">
              <a:uFill>
                <a:solidFill/>
              </a:uFill>
            </a:endParaRPr>
          </a:p>
          <a:p>
            <a:pPr lvl="1" marL="1227762" indent="-248355" algn="l">
              <a:spcBef>
                <a:spcPts val="300"/>
              </a:spcBef>
              <a:buClr>
                <a:srgbClr val="050000"/>
              </a:buClr>
              <a:buSzPct val="100000"/>
              <a:buFont typeface="Wingdings"/>
              <a:buChar char="➢"/>
              <a:defRPr>
                <a:uFillTx/>
              </a:defRPr>
            </a:pPr>
            <a:r>
              <a:rPr sz="1600">
                <a:uFill>
                  <a:solidFill/>
                </a:uFill>
              </a:rPr>
              <a:t>The light also provides the T</a:t>
            </a:r>
            <a:r>
              <a:rPr baseline="-5999" sz="1600">
                <a:uFill>
                  <a:solidFill/>
                </a:uFill>
              </a:rPr>
              <a:t>0</a:t>
            </a:r>
            <a:r>
              <a:rPr sz="1600">
                <a:uFill>
                  <a:solidFill/>
                </a:uFill>
              </a:rPr>
              <a:t> for non-accelerator events (such as supernova events);</a:t>
            </a:r>
            <a:endParaRPr sz="1600">
              <a:uFill>
                <a:solidFill/>
              </a:uFill>
            </a:endParaRPr>
          </a:p>
          <a:p>
            <a:pPr lvl="1" marL="1227762" indent="-248355" algn="l">
              <a:spcBef>
                <a:spcPts val="300"/>
              </a:spcBef>
              <a:buClr>
                <a:srgbClr val="050000"/>
              </a:buClr>
              <a:buSzPct val="100000"/>
              <a:buFont typeface="Wingdings"/>
              <a:buChar char="➢"/>
              <a:defRPr>
                <a:uFillTx/>
              </a:defRPr>
            </a:pPr>
            <a:r>
              <a:rPr sz="1600">
                <a:uFill>
                  <a:solidFill/>
                </a:uFill>
              </a:rPr>
              <a:t>If a suitable </a:t>
            </a:r>
            <a:r>
              <a:rPr sz="1600" u="sng">
                <a:uFill>
                  <a:solidFill/>
                </a:uFill>
              </a:rPr>
              <a:t>high efficiency light collection system</a:t>
            </a:r>
            <a:r>
              <a:rPr sz="1600">
                <a:uFill>
                  <a:solidFill/>
                </a:uFill>
              </a:rPr>
              <a:t> is in use, energy deposited into light can be related to energy deposited into charge for an improved calorimetric reconstruction.</a:t>
            </a:r>
            <a:endParaRPr sz="1600">
              <a:uFill>
                <a:solidFill/>
              </a:uFill>
            </a:endParaRPr>
          </a:p>
          <a:p>
            <a:pPr lvl="1" marL="1227762" indent="-248355" algn="l">
              <a:spcBef>
                <a:spcPts val="300"/>
              </a:spcBef>
              <a:buClr>
                <a:srgbClr val="050000"/>
              </a:buClr>
              <a:buSzPct val="100000"/>
              <a:buFont typeface="Wingdings"/>
              <a:buChar char="➢"/>
              <a:defRPr>
                <a:uFillTx/>
              </a:defRPr>
            </a:pPr>
            <a:endParaRPr sz="1600">
              <a:uFill>
                <a:solidFill/>
              </a:uFill>
            </a:endParaRPr>
          </a:p>
          <a:p>
            <a:pPr lvl="2" marL="279399" indent="-279399" algn="l">
              <a:spcBef>
                <a:spcPts val="300"/>
              </a:spcBef>
              <a:buClr>
                <a:srgbClr val="050000"/>
              </a:buClr>
              <a:buSzPct val="100000"/>
              <a:buFont typeface="Wingdings"/>
              <a:buChar char="➢"/>
              <a:defRPr>
                <a:uFillTx/>
              </a:defRPr>
            </a:pPr>
            <a:r>
              <a:rPr>
                <a:uFill>
                  <a:solidFill/>
                </a:uFill>
              </a:rPr>
              <a:t>A compact </a:t>
            </a:r>
            <a:r>
              <a:rPr>
                <a:uFill>
                  <a:solidFill/>
                </a:uFill>
              </a:rPr>
              <a:t>light-guide-based system has </a:t>
            </a:r>
            <a:r>
              <a:rPr>
                <a:uFill>
                  <a:solidFill/>
                </a:uFill>
              </a:rPr>
              <a:t>been proposed as Photon Detector (PD) for LBNE </a:t>
            </a:r>
            <a:r>
              <a:rPr i="1">
                <a:uFill>
                  <a:solidFill/>
                </a:uFill>
              </a:rPr>
              <a:t>(</a:t>
            </a:r>
            <a:r>
              <a:rPr i="1">
                <a:uFill>
                  <a:solidFill/>
                </a:uFill>
              </a:rPr>
              <a:t>acrylic bars read out by</a:t>
            </a:r>
            <a:r>
              <a:rPr i="1">
                <a:uFill>
                  <a:solidFill/>
                </a:uFill>
              </a:rPr>
              <a:t> silicon photomultipliers, SiPMs</a:t>
            </a:r>
            <a:r>
              <a:rPr>
                <a:uFill>
                  <a:solidFill/>
                </a:uFill>
              </a:rPr>
              <a:t>). The results of an R&amp;D program show that, while more development is still necessary, the system works properly and is proposed as the basic design for light collection in the LAr1-ND detector</a:t>
            </a:r>
            <a:endParaRPr>
              <a:uFill>
                <a:solidFill/>
              </a:uFill>
            </a:endParaRPr>
          </a:p>
          <a:p>
            <a:pPr lvl="2" indent="457200" algn="l">
              <a:spcBef>
                <a:spcPts val="300"/>
              </a:spcBef>
              <a:defRPr>
                <a:uFillTx/>
              </a:defRPr>
            </a:pPr>
            <a:endParaRPr>
              <a:uFill>
                <a:solidFill/>
              </a:uFill>
            </a:endParaRPr>
          </a:p>
          <a:p>
            <a:pPr lvl="0" marL="279400" indent="-279400" algn="l">
              <a:spcBef>
                <a:spcPts val="300"/>
              </a:spcBef>
              <a:buClr>
                <a:srgbClr val="050000"/>
              </a:buClr>
              <a:buSzPct val="100000"/>
              <a:buFont typeface="Wingdings"/>
              <a:buChar char="➢"/>
              <a:defRPr>
                <a:uFillTx/>
              </a:defRPr>
            </a:pPr>
            <a:endParaRPr sz="1400">
              <a:uFill>
                <a:solidFill/>
              </a:uFill>
            </a:endParaRPr>
          </a:p>
          <a:p>
            <a:pPr lvl="0">
              <a:spcBef>
                <a:spcPts val="300"/>
              </a:spcBef>
              <a:defRPr>
                <a:uFillTx/>
              </a:defRPr>
            </a:pPr>
            <a:r>
              <a:rPr>
                <a:uFill>
                  <a:solidFill/>
                </a:uFill>
              </a:rPr>
              <a:t>However, the relatively small volume of LAr1-ND provides an </a:t>
            </a:r>
            <a:r>
              <a:rPr u="sng">
                <a:uFill>
                  <a:solidFill/>
                </a:uFill>
              </a:rPr>
              <a:t>excellent test-bed for light collection systems</a:t>
            </a:r>
            <a:r>
              <a:rPr>
                <a:uFill>
                  <a:solidFill/>
                </a:uFill>
              </a:rPr>
              <a:t> being designed and optimized for LBNE and for studies of the light collection efficiency as a function of the photocathode coverage</a:t>
            </a:r>
          </a:p>
        </p:txBody>
      </p:sp>
      <p:sp>
        <p:nvSpPr>
          <p:cNvPr id="348" name="Shape 348"/>
          <p:cNvSpPr/>
          <p:nvPr/>
        </p:nvSpPr>
        <p:spPr>
          <a:xfrm>
            <a:off x="76200" y="-28907"/>
            <a:ext cx="8991600"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Trigger - Light Collection</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351" name="tt.png"/>
          <p:cNvPicPr/>
          <p:nvPr/>
        </p:nvPicPr>
        <p:blipFill>
          <a:blip r:embed="rId2">
            <a:extLst/>
          </a:blip>
          <a:stretch>
            <a:fillRect/>
          </a:stretch>
        </p:blipFill>
        <p:spPr>
          <a:xfrm>
            <a:off x="1776330" y="2426996"/>
            <a:ext cx="5841860" cy="4057820"/>
          </a:xfrm>
          <a:prstGeom prst="rect">
            <a:avLst/>
          </a:prstGeom>
          <a:ln w="12700">
            <a:miter lim="400000"/>
          </a:ln>
        </p:spPr>
      </p:pic>
      <p:sp>
        <p:nvSpPr>
          <p:cNvPr id="352" name="Shape 352"/>
          <p:cNvSpPr/>
          <p:nvPr/>
        </p:nvSpPr>
        <p:spPr>
          <a:xfrm>
            <a:off x="5080" y="722521"/>
            <a:ext cx="9133840" cy="1742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spcBef>
                <a:spcPts val="2000"/>
              </a:spcBef>
              <a:buClr>
                <a:srgbClr val="050000"/>
              </a:buClr>
              <a:buSzPct val="100000"/>
              <a:buFont typeface="Wingdings"/>
              <a:buChar char="➢"/>
              <a:defRPr>
                <a:uFillTx/>
              </a:defRPr>
            </a:pPr>
            <a:r>
              <a:rPr>
                <a:uFill>
                  <a:solidFill/>
                </a:uFill>
              </a:rPr>
              <a:t>The</a:t>
            </a:r>
            <a:r>
              <a:rPr>
                <a:uFill>
                  <a:solidFill/>
                </a:uFill>
              </a:rPr>
              <a:t> construction costs for LAr1-ND  are estimated based on </a:t>
            </a:r>
            <a:r>
              <a:rPr u="sng">
                <a:uFill>
                  <a:solidFill/>
                </a:uFill>
              </a:rPr>
              <a:t>recent experience at Fermilab</a:t>
            </a:r>
            <a:r>
              <a:rPr>
                <a:uFill>
                  <a:solidFill/>
                </a:uFill>
              </a:rPr>
              <a:t> from building related LAr projects including </a:t>
            </a:r>
            <a:r>
              <a:rPr u="sng">
                <a:uFill>
                  <a:solidFill/>
                </a:uFill>
              </a:rPr>
              <a:t>MicroBooNE, the LBNE 35 ton membrane cryostat, and the Liquid Argon Purity Demonstrator (LAPD)</a:t>
            </a:r>
            <a:endParaRPr u="sng">
              <a:uFill>
                <a:solidFill/>
              </a:uFill>
            </a:endParaRPr>
          </a:p>
          <a:p>
            <a:pPr lvl="0" marL="279399" indent="-279399" algn="l">
              <a:spcBef>
                <a:spcPts val="300"/>
              </a:spcBef>
              <a:buClr>
                <a:srgbClr val="050000"/>
              </a:buClr>
              <a:buSzPct val="100000"/>
              <a:buFont typeface="Wingdings"/>
              <a:buChar char="➢"/>
              <a:defRPr>
                <a:uFillTx/>
              </a:defRPr>
            </a:pPr>
            <a:r>
              <a:rPr>
                <a:uFill>
                  <a:solidFill/>
                </a:uFill>
              </a:rPr>
              <a:t>The total project cost for the detector, modifications to the conventional facilities, and project management is estimated at  $13M</a:t>
            </a:r>
          </a:p>
        </p:txBody>
      </p:sp>
      <p:sp>
        <p:nvSpPr>
          <p:cNvPr id="353" name="Shape 353"/>
          <p:cNvSpPr/>
          <p:nvPr/>
        </p:nvSpPr>
        <p:spPr>
          <a:xfrm>
            <a:off x="76200" y="-20596"/>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Estimation of Costs</a:t>
            </a:r>
          </a:p>
        </p:txBody>
      </p:sp>
      <p:sp>
        <p:nvSpPr>
          <p:cNvPr id="354" name="Shape 354"/>
          <p:cNvSpPr/>
          <p:nvPr/>
        </p:nvSpPr>
        <p:spPr>
          <a:xfrm>
            <a:off x="7332468" y="2508891"/>
            <a:ext cx="202854"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6893">
              <a:defRPr sz="1400"/>
            </a:lvl1pPr>
          </a:lstStyle>
          <a:p>
            <a:pPr lvl="0">
              <a:defRPr sz="1800">
                <a:uFillTx/>
              </a:defRPr>
            </a:pPr>
            <a:r>
              <a:rPr sz="1400">
                <a:uFill>
                  <a:solidFill/>
                </a:uFill>
              </a:rPr>
              <a:t>*</a:t>
            </a:r>
          </a:p>
        </p:txBody>
      </p:sp>
      <p:sp>
        <p:nvSpPr>
          <p:cNvPr id="355" name="Shape 355"/>
          <p:cNvSpPr/>
          <p:nvPr/>
        </p:nvSpPr>
        <p:spPr>
          <a:xfrm>
            <a:off x="66109" y="6510350"/>
            <a:ext cx="2196500"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6893">
              <a:defRPr sz="1500"/>
            </a:lvl1pPr>
          </a:lstStyle>
          <a:p>
            <a:pPr lvl="0">
              <a:defRPr sz="1800">
                <a:uFillTx/>
              </a:defRPr>
            </a:pPr>
            <a:r>
              <a:rPr sz="1500">
                <a:uFill>
                  <a:solidFill/>
                </a:uFill>
              </a:rPr>
              <a:t>*not including contingency</a:t>
            </a:r>
          </a:p>
        </p:txBody>
      </p:sp>
      <p:sp>
        <p:nvSpPr>
          <p:cNvPr id="356" name="Shape 356"/>
          <p:cNvSpPr/>
          <p:nvPr/>
        </p:nvSpPr>
        <p:spPr>
          <a:xfrm>
            <a:off x="6143089" y="5999940"/>
            <a:ext cx="839310" cy="3453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BF1F0D"/>
            </a:solidFill>
            <a:round/>
          </a:ln>
          <a:effectLst>
            <a:outerShdw sx="100000" sy="100000" kx="0" ky="0" algn="b" rotWithShape="0" blurRad="38100" dist="23000" dir="5400000">
              <a:srgbClr val="000000">
                <a:alpha val="35000"/>
              </a:srgbClr>
            </a:outerShdw>
          </a:effectLst>
        </p:spPr>
        <p:txBody>
          <a:bodyPr lIns="0" tIns="0" rIns="0" bIns="0" anchor="ctr"/>
          <a:lstStyle/>
          <a:p>
            <a:pPr lvl="0" algn="l" defTabSz="456893"/>
          </a:p>
        </p:txBody>
      </p:sp>
      <p:sp>
        <p:nvSpPr>
          <p:cNvPr id="357" name="Shape 357"/>
          <p:cNvSpPr/>
          <p:nvPr/>
        </p:nvSpPr>
        <p:spPr>
          <a:xfrm>
            <a:off x="1900861" y="5944315"/>
            <a:ext cx="1483452" cy="46450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BF1F0D"/>
            </a:solidFill>
            <a:round/>
          </a:ln>
          <a:effectLst>
            <a:outerShdw sx="100000" sy="100000" kx="0" ky="0" algn="b" rotWithShape="0" blurRad="38100" dist="23000" dir="5400000">
              <a:srgbClr val="000000">
                <a:alpha val="35000"/>
              </a:srgbClr>
            </a:outerShdw>
          </a:effectLst>
        </p:spPr>
        <p:txBody>
          <a:bodyPr lIns="0" tIns="0" rIns="0" bIns="0" anchor="ctr"/>
          <a:lstStyle/>
          <a:p>
            <a:pPr lvl="0" algn="l" defTabSz="456893"/>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360" name="Shape 360"/>
          <p:cNvSpPr/>
          <p:nvPr/>
        </p:nvSpPr>
        <p:spPr>
          <a:xfrm>
            <a:off x="414908" y="4194087"/>
            <a:ext cx="8314184" cy="24674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nSpc>
                <a:spcPct val="120000"/>
              </a:lnSpc>
              <a:defRPr>
                <a:uFillTx/>
              </a:defRPr>
            </a:pPr>
            <a:endParaRPr sz="2000">
              <a:latin typeface="Calibri Light"/>
              <a:ea typeface="Calibri Light"/>
              <a:cs typeface="Calibri Light"/>
              <a:sym typeface="Calibri Light"/>
            </a:endParaRPr>
          </a:p>
          <a:p>
            <a:pPr lvl="0">
              <a:lnSpc>
                <a:spcPct val="120000"/>
              </a:lnSpc>
              <a:defRPr>
                <a:uFillTx/>
              </a:defRPr>
            </a:pPr>
            <a:endParaRPr sz="2000">
              <a:latin typeface="Calibri Light"/>
              <a:ea typeface="Calibri Light"/>
              <a:cs typeface="Calibri Light"/>
              <a:sym typeface="Calibri Light"/>
            </a:endParaRPr>
          </a:p>
          <a:p>
            <a:pPr lvl="0" algn="l">
              <a:lnSpc>
                <a:spcPct val="120000"/>
              </a:lnSpc>
              <a:defRPr>
                <a:uFillTx/>
              </a:defRPr>
            </a:pPr>
            <a:endParaRPr sz="2000">
              <a:latin typeface="Calibri Light"/>
              <a:ea typeface="Calibri Light"/>
              <a:cs typeface="Calibri Light"/>
              <a:sym typeface="Calibri Light"/>
            </a:endParaRPr>
          </a:p>
          <a:p>
            <a:pPr lvl="0">
              <a:lnSpc>
                <a:spcPct val="120000"/>
              </a:lnSpc>
              <a:defRPr>
                <a:uFillTx/>
              </a:defRPr>
            </a:pPr>
            <a:r>
              <a:rPr sz="2000">
                <a:latin typeface="Calibri Light"/>
                <a:ea typeface="Calibri Light"/>
                <a:cs typeface="Calibri Light"/>
                <a:sym typeface="Calibri Light"/>
              </a:rPr>
              <a:t>A construction start on the 2015 time scale </a:t>
            </a:r>
            <a:endParaRPr sz="2000">
              <a:latin typeface="Calibri Light"/>
              <a:ea typeface="Calibri Light"/>
              <a:cs typeface="Calibri Light"/>
              <a:sym typeface="Calibri Light"/>
            </a:endParaRPr>
          </a:p>
          <a:p>
            <a:pPr lvl="0">
              <a:lnSpc>
                <a:spcPct val="120000"/>
              </a:lnSpc>
              <a:defRPr>
                <a:uFillTx/>
              </a:defRPr>
            </a:pPr>
            <a:r>
              <a:rPr sz="2000">
                <a:latin typeface="Calibri Light"/>
                <a:ea typeface="Calibri Light"/>
                <a:cs typeface="Calibri Light"/>
                <a:sym typeface="Calibri Light"/>
              </a:rPr>
              <a:t>maximizes the </a:t>
            </a:r>
            <a:r>
              <a:rPr sz="2000" u="sng">
                <a:latin typeface="Calibri Light"/>
                <a:ea typeface="Calibri Light"/>
                <a:cs typeface="Calibri Light"/>
                <a:sym typeface="Calibri Light"/>
              </a:rPr>
              <a:t>physics potential within the existing Fermilab program</a:t>
            </a:r>
            <a:r>
              <a:rPr sz="2000">
                <a:latin typeface="Calibri Light"/>
                <a:ea typeface="Calibri Light"/>
                <a:cs typeface="Calibri Light"/>
                <a:sym typeface="Calibri Light"/>
              </a:rPr>
              <a:t>, </a:t>
            </a:r>
            <a:endParaRPr sz="2000">
              <a:latin typeface="Calibri Light"/>
              <a:ea typeface="Calibri Light"/>
              <a:cs typeface="Calibri Light"/>
              <a:sym typeface="Calibri Light"/>
            </a:endParaRPr>
          </a:p>
          <a:p>
            <a:pPr lvl="0">
              <a:lnSpc>
                <a:spcPct val="120000"/>
              </a:lnSpc>
              <a:defRPr>
                <a:uFillTx/>
              </a:defRPr>
            </a:pPr>
            <a:r>
              <a:rPr sz="2000">
                <a:latin typeface="Calibri Light"/>
                <a:ea typeface="Calibri Light"/>
                <a:cs typeface="Calibri Light"/>
                <a:sym typeface="Calibri Light"/>
              </a:rPr>
              <a:t>making it possible to </a:t>
            </a:r>
            <a:r>
              <a:rPr sz="2000" u="sng">
                <a:latin typeface="Calibri Light"/>
                <a:ea typeface="Calibri Light"/>
                <a:cs typeface="Calibri Light"/>
                <a:sym typeface="Calibri Light"/>
              </a:rPr>
              <a:t>run the LAr1-ND detector concurrently with MicroBooNE</a:t>
            </a:r>
            <a:endParaRPr sz="2000" u="sng">
              <a:latin typeface="Calibri Light"/>
              <a:ea typeface="Calibri Light"/>
              <a:cs typeface="Calibri Light"/>
              <a:sym typeface="Calibri Light"/>
            </a:endParaRPr>
          </a:p>
          <a:p>
            <a:pPr lvl="0">
              <a:lnSpc>
                <a:spcPct val="120000"/>
              </a:lnSpc>
              <a:defRPr>
                <a:uFillTx/>
              </a:defRPr>
            </a:pPr>
            <a:r>
              <a:rPr sz="2000">
                <a:latin typeface="Calibri Light"/>
                <a:ea typeface="Calibri Light"/>
                <a:cs typeface="Calibri Light"/>
                <a:sym typeface="Calibri Light"/>
              </a:rPr>
              <a:t>toward the end of the already planned neutrino-mode running</a:t>
            </a:r>
          </a:p>
        </p:txBody>
      </p:sp>
      <p:sp>
        <p:nvSpPr>
          <p:cNvPr id="361" name="Shape 361"/>
          <p:cNvSpPr/>
          <p:nvPr/>
        </p:nvSpPr>
        <p:spPr>
          <a:xfrm>
            <a:off x="76200" y="36175"/>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LAr1-ND Timeline</a:t>
            </a:r>
          </a:p>
        </p:txBody>
      </p:sp>
      <p:sp>
        <p:nvSpPr>
          <p:cNvPr id="362" name="Shape 362"/>
          <p:cNvSpPr/>
          <p:nvPr/>
        </p:nvSpPr>
        <p:spPr>
          <a:xfrm>
            <a:off x="359408" y="866768"/>
            <a:ext cx="8207378" cy="701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a:uFillTx/>
              </a:defRPr>
            </a:pPr>
            <a:r>
              <a:rPr sz="2000"/>
              <a:t>Based on experience from MicroBooNE, the </a:t>
            </a:r>
            <a:r>
              <a:rPr sz="2000" u="sng"/>
              <a:t>LAr1-ND detector construction</a:t>
            </a:r>
            <a:r>
              <a:rPr sz="2000"/>
              <a:t> could be </a:t>
            </a:r>
            <a:r>
              <a:rPr sz="2000" u="sng"/>
              <a:t>completed in about two years</a:t>
            </a:r>
          </a:p>
        </p:txBody>
      </p:sp>
      <p:graphicFrame>
        <p:nvGraphicFramePr>
          <p:cNvPr id="363" name="Table 363"/>
          <p:cNvGraphicFramePr/>
          <p:nvPr/>
        </p:nvGraphicFramePr>
        <p:xfrm>
          <a:off x="414908" y="1957233"/>
          <a:ext cx="8326884" cy="3057834"/>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662836"/>
                <a:gridCol w="1662836"/>
                <a:gridCol w="1662836"/>
                <a:gridCol w="1662836"/>
                <a:gridCol w="1662836"/>
              </a:tblGrid>
              <a:tr h="505132">
                <a:tc>
                  <a:txBody>
                    <a:bodyPr/>
                    <a:lstStyle/>
                    <a:p>
                      <a:pPr lvl="0" algn="ctr">
                        <a:defRPr b="0" i="0">
                          <a:solidFill>
                            <a:srgbClr val="000000"/>
                          </a:solidFill>
                          <a:uFillTx/>
                        </a:defRPr>
                      </a:pPr>
                      <a:r>
                        <a:rPr b="1" i="1" sz="2700">
                          <a:solidFill>
                            <a:srgbClr val="FFFFFF"/>
                          </a:solidFill>
                          <a:uFill>
                            <a:solidFill>
                              <a:srgbClr val="FFFFFF"/>
                            </a:solidFill>
                          </a:uFill>
                        </a:rPr>
                        <a:t>2014</a:t>
                      </a:r>
                    </a:p>
                  </a:txBody>
                  <a:tcPr marL="63500" marR="63500" marT="63500" marB="63500" anchor="ctr" anchorCtr="0" horzOverflow="overflow">
                    <a:lnL w="12700">
                      <a:miter lim="400000"/>
                    </a:lnL>
                    <a:lnR w="12700">
                      <a:miter lim="400000"/>
                    </a:lnR>
                    <a:lnT w="12700">
                      <a:miter lim="400000"/>
                    </a:lnT>
                    <a:lnB w="12700">
                      <a:miter lim="400000"/>
                    </a:lnB>
                  </a:tcPr>
                </a:tc>
                <a:tc>
                  <a:txBody>
                    <a:bodyPr/>
                    <a:lstStyle/>
                    <a:p>
                      <a:pPr lvl="0" algn="ctr">
                        <a:defRPr b="0" i="0">
                          <a:solidFill>
                            <a:srgbClr val="000000"/>
                          </a:solidFill>
                          <a:uFillTx/>
                        </a:defRPr>
                      </a:pPr>
                      <a:r>
                        <a:rPr b="1" i="1" sz="2700">
                          <a:solidFill>
                            <a:srgbClr val="FFFFFF"/>
                          </a:solidFill>
                          <a:uFill>
                            <a:solidFill>
                              <a:srgbClr val="FFFFFF"/>
                            </a:solidFill>
                          </a:uFill>
                        </a:rPr>
                        <a:t>2015</a:t>
                      </a:r>
                    </a:p>
                  </a:txBody>
                  <a:tcPr marL="63500" marR="63500" marT="63500" marB="63500" anchor="ctr" anchorCtr="0" horzOverflow="overflow">
                    <a:lnL w="12700">
                      <a:miter lim="400000"/>
                    </a:lnL>
                    <a:lnR w="12700">
                      <a:miter lim="400000"/>
                    </a:lnR>
                    <a:lnT w="12700">
                      <a:miter lim="400000"/>
                    </a:lnT>
                    <a:lnB w="12700">
                      <a:miter lim="400000"/>
                    </a:lnB>
                  </a:tcPr>
                </a:tc>
                <a:tc>
                  <a:txBody>
                    <a:bodyPr/>
                    <a:lstStyle/>
                    <a:p>
                      <a:pPr lvl="0" algn="ctr">
                        <a:defRPr b="0" i="0">
                          <a:solidFill>
                            <a:srgbClr val="000000"/>
                          </a:solidFill>
                          <a:uFillTx/>
                        </a:defRPr>
                      </a:pPr>
                      <a:r>
                        <a:rPr b="1" i="1" sz="2700">
                          <a:solidFill>
                            <a:srgbClr val="FFFFFF"/>
                          </a:solidFill>
                          <a:uFill>
                            <a:solidFill>
                              <a:srgbClr val="FFFFFF"/>
                            </a:solidFill>
                          </a:uFill>
                        </a:rPr>
                        <a:t>2016</a:t>
                      </a:r>
                    </a:p>
                  </a:txBody>
                  <a:tcPr marL="63500" marR="63500" marT="63500" marB="63500" anchor="ctr" anchorCtr="0" horzOverflow="overflow">
                    <a:lnL w="12700">
                      <a:miter lim="400000"/>
                    </a:lnL>
                    <a:lnR w="12700">
                      <a:miter lim="400000"/>
                    </a:lnR>
                    <a:lnT w="12700">
                      <a:miter lim="400000"/>
                    </a:lnT>
                    <a:lnB w="12700">
                      <a:miter lim="400000"/>
                    </a:lnB>
                  </a:tcPr>
                </a:tc>
                <a:tc>
                  <a:txBody>
                    <a:bodyPr/>
                    <a:lstStyle/>
                    <a:p>
                      <a:pPr lvl="0" algn="ctr">
                        <a:defRPr b="0" i="0">
                          <a:solidFill>
                            <a:srgbClr val="000000"/>
                          </a:solidFill>
                          <a:uFillTx/>
                        </a:defRPr>
                      </a:pPr>
                      <a:r>
                        <a:rPr b="1" i="1" sz="2700">
                          <a:solidFill>
                            <a:srgbClr val="FFFFFF"/>
                          </a:solidFill>
                          <a:uFill>
                            <a:solidFill>
                              <a:srgbClr val="FFFFFF"/>
                            </a:solidFill>
                          </a:uFill>
                        </a:rPr>
                        <a:t>2017</a:t>
                      </a:r>
                    </a:p>
                  </a:txBody>
                  <a:tcPr marL="63500" marR="63500" marT="63500" marB="63500" anchor="ctr" anchorCtr="0" horzOverflow="overflow">
                    <a:lnL w="12700">
                      <a:miter lim="400000"/>
                    </a:lnL>
                    <a:lnR w="12700">
                      <a:miter lim="400000"/>
                    </a:lnR>
                    <a:lnT w="12700">
                      <a:miter lim="400000"/>
                    </a:lnT>
                    <a:lnB w="12700">
                      <a:miter lim="400000"/>
                    </a:lnB>
                  </a:tcPr>
                </a:tc>
                <a:tc>
                  <a:txBody>
                    <a:bodyPr/>
                    <a:lstStyle/>
                    <a:p>
                      <a:pPr lvl="0" algn="ctr">
                        <a:defRPr b="0" i="0">
                          <a:solidFill>
                            <a:srgbClr val="000000"/>
                          </a:solidFill>
                          <a:uFillTx/>
                        </a:defRPr>
                      </a:pPr>
                      <a:r>
                        <a:rPr b="1" i="1" sz="2700">
                          <a:solidFill>
                            <a:srgbClr val="FFFFFF"/>
                          </a:solidFill>
                          <a:uFill>
                            <a:solidFill>
                              <a:srgbClr val="FFFFFF"/>
                            </a:solidFill>
                          </a:uFill>
                        </a:rPr>
                        <a:t>2018</a:t>
                      </a:r>
                    </a:p>
                  </a:txBody>
                  <a:tcPr marL="63500" marR="63500" marT="63500" marB="63500" anchor="ctr" anchorCtr="0" horzOverflow="overflow">
                    <a:lnL w="12700">
                      <a:miter lim="400000"/>
                    </a:lnL>
                    <a:lnR w="12700">
                      <a:miter lim="400000"/>
                    </a:lnR>
                    <a:lnT w="12700">
                      <a:miter lim="400000"/>
                    </a:lnT>
                    <a:lnB w="12700">
                      <a:miter lim="400000"/>
                    </a:lnB>
                  </a:tcPr>
                </a:tc>
              </a:tr>
              <a:tr h="2540000">
                <a:tc>
                  <a:txBody>
                    <a:bodyPr/>
                    <a:lstStyle/>
                    <a:p>
                      <a:pPr lvl="0" algn="l">
                        <a:defRPr b="0" i="0">
                          <a:uFillTx/>
                        </a:defRPr>
                      </a:pPr>
                      <a:r>
                        <a:rPr b="1" i="1" sz="1500">
                          <a:uFill>
                            <a:solidFill/>
                          </a:uFill>
                        </a:rPr>
                        <a:t>Develop full technical design &amp; project schedule</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a:uFillTx/>
                        </a:defRPr>
                      </a:pPr>
                      <a:r>
                        <a:rPr b="1" i="1" sz="1500">
                          <a:uFill>
                            <a:solidFill/>
                          </a:uFill>
                        </a:rPr>
                        <a:t>Procurement and fabrication of detector sub-components (wire  planes, photon detectors, etc)</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a:uFillTx/>
                        </a:defRPr>
                      </a:pPr>
                      <a:r>
                        <a:rPr b="1" i="1" sz="1500">
                          <a:uFill>
                            <a:solidFill/>
                          </a:uFill>
                        </a:rPr>
                        <a:t>TPC component assembly (APAs, CPA, FCA)
Cryostat and cryogenic system construction</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a:uFillTx/>
                        </a:defRPr>
                      </a:pPr>
                      <a:r>
                        <a:rPr b="1" i="1" sz="1500">
                          <a:uFill>
                            <a:solidFill/>
                          </a:uFill>
                        </a:rPr>
                        <a:t>Install TPC components in cryostat
Liquid Ar fill
Commissioning</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sz="1500"/>
                      </a:pPr>
                    </a:p>
                  </a:txBody>
                  <a:tcPr marL="63500" marR="63500" marT="63500" marB="63500" anchor="t" anchorCtr="0" horzOverflow="overflow">
                    <a:lnL w="12700">
                      <a:miter lim="400000"/>
                    </a:lnL>
                    <a:lnR w="12700">
                      <a:miter lim="400000"/>
                    </a:lnR>
                    <a:lnT w="12700">
                      <a:miter lim="400000"/>
                    </a:lnT>
                    <a:lnB w="12700">
                      <a:miter lim="400000"/>
                    </a:lnB>
                  </a:tcPr>
                </a:tc>
              </a:tr>
            </a:tbl>
          </a:graphicData>
        </a:graphic>
      </p:graphicFrame>
      <p:sp>
        <p:nvSpPr>
          <p:cNvPr id="364" name="Shape 364"/>
          <p:cNvSpPr/>
          <p:nvPr/>
        </p:nvSpPr>
        <p:spPr>
          <a:xfrm>
            <a:off x="1238380" y="4300252"/>
            <a:ext cx="7905076" cy="662870"/>
          </a:xfrm>
          <a:prstGeom prst="rightArrow">
            <a:avLst>
              <a:gd name="adj1" fmla="val 52132"/>
              <a:gd name="adj2" fmla="val 62568"/>
            </a:avLst>
          </a:prstGeom>
          <a:solidFill>
            <a:srgbClr val="9BBB59"/>
          </a:solidFill>
          <a:ln w="38100">
            <a:solidFill>
              <a:srgbClr val="FFFFFF"/>
            </a:solidFill>
            <a:round/>
          </a:ln>
          <a:effectLst>
            <a:outerShdw sx="100000" sy="100000" kx="0" ky="0" algn="b" rotWithShape="0" blurRad="38100" dist="20000" dir="5400000">
              <a:srgbClr val="000000">
                <a:alpha val="38000"/>
              </a:srgbClr>
            </a:outerShdw>
          </a:effectLst>
        </p:spPr>
        <p:txBody>
          <a:bodyPr lIns="45719" rIns="45719" anchor="ctr"/>
          <a:lstStyle/>
          <a:p>
            <a:pPr lvl="0" algn="l" defTabSz="456892">
              <a:defRPr>
                <a:solidFill>
                  <a:srgbClr val="FFFFFF"/>
                </a:solidFill>
                <a:uFill>
                  <a:solidFill>
                    <a:srgbClr val="FFFFFF"/>
                  </a:solidFill>
                </a:uFill>
              </a:defRPr>
            </a:pPr>
          </a:p>
        </p:txBody>
      </p:sp>
      <p:sp>
        <p:nvSpPr>
          <p:cNvPr id="365" name="Shape 365"/>
          <p:cNvSpPr/>
          <p:nvPr/>
        </p:nvSpPr>
        <p:spPr>
          <a:xfrm>
            <a:off x="3442211" y="4446266"/>
            <a:ext cx="204177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MicroBooNE running</a:t>
            </a:r>
          </a:p>
        </p:txBody>
      </p:sp>
      <p:sp>
        <p:nvSpPr>
          <p:cNvPr id="366" name="Shape 366"/>
          <p:cNvSpPr/>
          <p:nvPr/>
        </p:nvSpPr>
        <p:spPr>
          <a:xfrm>
            <a:off x="6371634" y="3816658"/>
            <a:ext cx="2778281" cy="662870"/>
          </a:xfrm>
          <a:prstGeom prst="rightArrow">
            <a:avLst>
              <a:gd name="adj1" fmla="val 52132"/>
              <a:gd name="adj2" fmla="val 62568"/>
            </a:avLst>
          </a:prstGeom>
          <a:solidFill>
            <a:srgbClr val="A08BB9"/>
          </a:solidFill>
          <a:ln w="38100">
            <a:solidFill>
              <a:srgbClr val="FFFFFF"/>
            </a:solidFill>
            <a:round/>
          </a:ln>
          <a:effectLst>
            <a:outerShdw sx="100000" sy="100000" kx="0" ky="0" algn="b" rotWithShape="0" blurRad="38100" dist="20000" dir="5400000">
              <a:srgbClr val="000000">
                <a:alpha val="38000"/>
              </a:srgbClr>
            </a:outerShdw>
          </a:effectLst>
        </p:spPr>
        <p:txBody>
          <a:bodyPr lIns="0" tIns="0" rIns="0" bIns="0" anchor="ctr"/>
          <a:lstStyle/>
          <a:p>
            <a:pPr lvl="0" algn="l" defTabSz="456892">
              <a:defRPr>
                <a:solidFill>
                  <a:srgbClr val="FFFFFF"/>
                </a:solidFill>
                <a:uFill>
                  <a:solidFill>
                    <a:srgbClr val="FFFFFF"/>
                  </a:solidFill>
                </a:uFill>
              </a:defRPr>
            </a:pPr>
          </a:p>
        </p:txBody>
      </p:sp>
      <p:sp>
        <p:nvSpPr>
          <p:cNvPr id="367" name="Shape 367"/>
          <p:cNvSpPr/>
          <p:nvPr/>
        </p:nvSpPr>
        <p:spPr>
          <a:xfrm>
            <a:off x="6384005" y="3962672"/>
            <a:ext cx="257813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lvl="0">
              <a:defRPr>
                <a:solidFill>
                  <a:srgbClr val="000000"/>
                </a:solidFill>
                <a:uFillTx/>
              </a:defRPr>
            </a:pPr>
            <a:r>
              <a:rPr>
                <a:solidFill>
                  <a:srgbClr val="FFFFFF"/>
                </a:solidFill>
                <a:uFill>
                  <a:solidFill/>
                </a:uFill>
              </a:rPr>
              <a:t>LAr1-ND running</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9" name="pasted-image.tif"/>
          <p:cNvPicPr/>
          <p:nvPr/>
        </p:nvPicPr>
        <p:blipFill>
          <a:blip r:embed="rId2">
            <a:extLst/>
          </a:blip>
          <a:stretch>
            <a:fillRect/>
          </a:stretch>
        </p:blipFill>
        <p:spPr>
          <a:xfrm>
            <a:off x="-94640" y="1201033"/>
            <a:ext cx="5462846" cy="5053578"/>
          </a:xfrm>
          <a:prstGeom prst="rect">
            <a:avLst/>
          </a:prstGeom>
          <a:ln w="12700">
            <a:miter lim="400000"/>
          </a:ln>
        </p:spPr>
      </p:pic>
      <p:sp>
        <p:nvSpPr>
          <p:cNvPr id="370" name="Shape 370"/>
          <p:cNvSpPr/>
          <p:nvPr/>
        </p:nvSpPr>
        <p:spPr>
          <a:xfrm>
            <a:off x="4756982" y="3469693"/>
            <a:ext cx="4348004" cy="146209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1947FF"/>
            </a:solidFill>
            <a:prstDash val="sysDot"/>
            <a:miter lim="400000"/>
          </a:ln>
          <a:effectLst>
            <a:outerShdw sx="100000" sy="100000" kx="0" ky="0" algn="b" rotWithShape="0" blurRad="38100" dist="23000" dir="5400000">
              <a:srgbClr val="000000">
                <a:alpha val="35000"/>
              </a:srgbClr>
            </a:outerShdw>
          </a:effectLst>
        </p:spPr>
        <p:txBody>
          <a:bodyPr lIns="0" tIns="0" rIns="0" bIns="0" anchor="ctr"/>
          <a:lstStyle/>
          <a:p>
            <a:pPr lvl="0" algn="l" defTabSz="456893"/>
          </a:p>
        </p:txBody>
      </p:sp>
      <p:sp>
        <p:nvSpPr>
          <p:cNvPr id="371" name="Shape 371"/>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grpSp>
        <p:nvGrpSpPr>
          <p:cNvPr id="374" name="Group 374"/>
          <p:cNvGrpSpPr/>
          <p:nvPr/>
        </p:nvGrpSpPr>
        <p:grpSpPr>
          <a:xfrm>
            <a:off x="5270524" y="811915"/>
            <a:ext cx="3624437" cy="2768601"/>
            <a:chOff x="-215899" y="-139699"/>
            <a:chExt cx="3624435" cy="2768600"/>
          </a:xfrm>
        </p:grpSpPr>
        <p:sp>
          <p:nvSpPr>
            <p:cNvPr id="373" name="Shape 373"/>
            <p:cNvSpPr/>
            <p:nvPr/>
          </p:nvSpPr>
          <p:spPr>
            <a:xfrm>
              <a:off x="0" y="0"/>
              <a:ext cx="3192636" cy="22098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l" defTabSz="456893">
                <a:defRPr>
                  <a:uFillTx/>
                </a:defRPr>
              </a:pPr>
              <a:r>
                <a:rPr b="1" i="1" sz="2200">
                  <a:uFill>
                    <a:solidFill/>
                  </a:uFill>
                </a:rPr>
                <a:t>10 US institutions</a:t>
              </a:r>
              <a:endParaRPr b="1" i="1" sz="2200">
                <a:uFill>
                  <a:solidFill/>
                </a:uFill>
              </a:endParaRPr>
            </a:p>
            <a:p>
              <a:pPr lvl="0" marL="393700" indent="-88900" algn="l" defTabSz="456893">
                <a:buSzPct val="91000"/>
                <a:buChar char="‣"/>
                <a:defRPr>
                  <a:uFillTx/>
                </a:defRPr>
              </a:pPr>
              <a:r>
                <a:rPr sz="1600">
                  <a:uFill>
                    <a:solidFill/>
                  </a:uFill>
                </a:rPr>
                <a:t> </a:t>
              </a:r>
              <a:r>
                <a:rPr>
                  <a:uFill>
                    <a:solidFill/>
                  </a:uFill>
                </a:rPr>
                <a:t>3 DOE National Laboratories</a:t>
              </a:r>
              <a:endParaRPr>
                <a:uFill>
                  <a:solidFill/>
                </a:uFill>
              </a:endParaRPr>
            </a:p>
            <a:p>
              <a:pPr lvl="0" marL="393700" indent="-88900" algn="l" defTabSz="456893">
                <a:buSzPct val="91000"/>
                <a:buChar char="‣"/>
                <a:defRPr>
                  <a:uFillTx/>
                </a:defRPr>
              </a:pPr>
              <a:r>
                <a:rPr>
                  <a:uFill>
                    <a:solidFill/>
                  </a:uFill>
                </a:rPr>
                <a:t> 6 NSF institutions</a:t>
              </a:r>
              <a:endParaRPr>
                <a:uFill>
                  <a:solidFill/>
                </a:uFill>
              </a:endParaRPr>
            </a:p>
            <a:p>
              <a:pPr lvl="0" algn="l" defTabSz="456893">
                <a:defRPr>
                  <a:uFillTx/>
                </a:defRPr>
              </a:pPr>
              <a:r>
                <a:rPr sz="2000">
                  <a:uFill>
                    <a:solidFill/>
                  </a:uFill>
                </a:rPr>
                <a:t>  </a:t>
              </a:r>
              <a:r>
                <a:rPr b="1" i="1" sz="2200">
                  <a:uFill>
                    <a:solidFill/>
                  </a:uFill>
                </a:rPr>
                <a:t>7 European institutions</a:t>
              </a:r>
              <a:endParaRPr b="1" sz="2000">
                <a:uFill>
                  <a:solidFill/>
                </a:uFill>
              </a:endParaRPr>
            </a:p>
            <a:p>
              <a:pPr lvl="0" marL="393700" indent="-88900" algn="l" defTabSz="456893">
                <a:buSzPct val="91000"/>
                <a:buChar char="‣"/>
                <a:defRPr>
                  <a:uFillTx/>
                </a:defRPr>
              </a:pPr>
              <a:r>
                <a:rPr sz="1600">
                  <a:uFill>
                    <a:solidFill/>
                  </a:uFill>
                </a:rPr>
                <a:t> </a:t>
              </a:r>
              <a:r>
                <a:rPr>
                  <a:uFill>
                    <a:solidFill/>
                  </a:uFill>
                </a:rPr>
                <a:t>CERN</a:t>
              </a:r>
              <a:endParaRPr>
                <a:uFill>
                  <a:solidFill/>
                </a:uFill>
              </a:endParaRPr>
            </a:p>
            <a:p>
              <a:pPr lvl="0" marL="393700" indent="-88900" algn="l" defTabSz="456893">
                <a:buSzPct val="91000"/>
                <a:buChar char="‣"/>
                <a:defRPr>
                  <a:uFillTx/>
                </a:defRPr>
              </a:pPr>
              <a:r>
                <a:rPr>
                  <a:uFill>
                    <a:solidFill/>
                  </a:uFill>
                </a:rPr>
                <a:t> 1 Swiss institution</a:t>
              </a:r>
              <a:endParaRPr>
                <a:uFill>
                  <a:solidFill/>
                </a:uFill>
              </a:endParaRPr>
            </a:p>
            <a:p>
              <a:pPr lvl="0" marL="393700" indent="-88900" algn="l" defTabSz="456893">
                <a:buSzPct val="91000"/>
                <a:buChar char="‣"/>
                <a:defRPr>
                  <a:uFillTx/>
                </a:defRPr>
              </a:pPr>
              <a:r>
                <a:rPr>
                  <a:uFill>
                    <a:solidFill/>
                  </a:uFill>
                </a:rPr>
                <a:t> 5 UK institutions</a:t>
              </a:r>
            </a:p>
          </p:txBody>
        </p:sp>
        <p:pic>
          <p:nvPicPr>
            <p:cNvPr id="372" name=""/>
            <p:cNvPicPr/>
            <p:nvPr/>
          </p:nvPicPr>
          <p:blipFill>
            <a:blip r:embed="rId3">
              <a:extLst/>
            </a:blip>
            <a:stretch>
              <a:fillRect/>
            </a:stretch>
          </p:blipFill>
          <p:spPr>
            <a:xfrm>
              <a:off x="-215900" y="-139700"/>
              <a:ext cx="3624436" cy="2768601"/>
            </a:xfrm>
            <a:prstGeom prst="rect">
              <a:avLst/>
            </a:prstGeom>
            <a:effectLst/>
          </p:spPr>
        </p:pic>
      </p:grpSp>
      <p:sp>
        <p:nvSpPr>
          <p:cNvPr id="375" name="Shape 375"/>
          <p:cNvSpPr/>
          <p:nvPr/>
        </p:nvSpPr>
        <p:spPr>
          <a:xfrm>
            <a:off x="201460" y="-48178"/>
            <a:ext cx="8991601"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defTabSz="456892">
              <a:buFont typeface="Arial"/>
              <a:defRPr>
                <a:uFillTx/>
              </a:defRPr>
            </a:pPr>
            <a:r>
              <a:rPr sz="4000">
                <a:solidFill>
                  <a:srgbClr val="9A403E"/>
                </a:solidFill>
                <a:uFill>
                  <a:solidFill>
                    <a:srgbClr val="953735"/>
                  </a:solidFill>
                </a:uFill>
              </a:rPr>
              <a:t>The </a:t>
            </a:r>
            <a:r>
              <a:rPr sz="4000">
                <a:solidFill>
                  <a:srgbClr val="9A403E"/>
                </a:solidFill>
                <a:uFill>
                  <a:solidFill>
                    <a:srgbClr val="953735"/>
                  </a:solidFill>
                </a:uFill>
              </a:rPr>
              <a:t>LAr1-ND Collaboration</a:t>
            </a:r>
          </a:p>
        </p:txBody>
      </p:sp>
      <p:sp>
        <p:nvSpPr>
          <p:cNvPr id="376" name="Shape 376"/>
          <p:cNvSpPr/>
          <p:nvPr/>
        </p:nvSpPr>
        <p:spPr>
          <a:xfrm>
            <a:off x="5208900" y="3704643"/>
            <a:ext cx="3455455"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300"/>
              </a:spcBef>
              <a:defRPr>
                <a:uFillTx/>
              </a:defRPr>
            </a:pPr>
            <a:r>
              <a:rPr>
                <a:uFill>
                  <a:solidFill/>
                </a:uFill>
              </a:rPr>
              <a:t>11 institutions also on MicroBooNE</a:t>
            </a:r>
            <a:endParaRPr>
              <a:uFill>
                <a:solidFill/>
              </a:uFill>
            </a:endParaRPr>
          </a:p>
          <a:p>
            <a:pPr lvl="0">
              <a:spcBef>
                <a:spcPts val="300"/>
              </a:spcBef>
              <a:defRPr>
                <a:uFillTx/>
              </a:defRPr>
            </a:pPr>
            <a:r>
              <a:rPr>
                <a:uFill>
                  <a:solidFill/>
                </a:uFill>
              </a:rPr>
              <a:t>Nearly all interested in longer term </a:t>
            </a:r>
            <a:endParaRPr>
              <a:uFill>
                <a:solidFill/>
              </a:uFill>
            </a:endParaRPr>
          </a:p>
          <a:p>
            <a:pPr lvl="0">
              <a:spcBef>
                <a:spcPts val="300"/>
              </a:spcBef>
              <a:defRPr>
                <a:uFillTx/>
              </a:defRPr>
            </a:pPr>
            <a:r>
              <a:rPr>
                <a:uFill>
                  <a:solidFill/>
                </a:uFill>
              </a:rPr>
              <a:t>long-baseline FNAL program</a:t>
            </a:r>
          </a:p>
        </p:txBody>
      </p:sp>
      <p:pic>
        <p:nvPicPr>
          <p:cNvPr id="377" name="pasted-image.tif"/>
          <p:cNvPicPr/>
          <p:nvPr/>
        </p:nvPicPr>
        <p:blipFill>
          <a:blip r:embed="rId4">
            <a:extLst/>
          </a:blip>
          <a:stretch>
            <a:fillRect/>
          </a:stretch>
        </p:blipFill>
        <p:spPr>
          <a:xfrm>
            <a:off x="290744" y="6305810"/>
            <a:ext cx="1176388" cy="420140"/>
          </a:xfrm>
          <a:prstGeom prst="rect">
            <a:avLst/>
          </a:prstGeom>
          <a:ln w="12700">
            <a:miter lim="400000"/>
          </a:ln>
        </p:spPr>
      </p:pic>
      <p:sp>
        <p:nvSpPr>
          <p:cNvPr id="378" name="Shape 378"/>
          <p:cNvSpPr/>
          <p:nvPr/>
        </p:nvSpPr>
        <p:spPr>
          <a:xfrm>
            <a:off x="4808489" y="5106401"/>
            <a:ext cx="4244990" cy="1323341"/>
          </a:xfrm>
          <a:prstGeom prst="rect">
            <a:avLst/>
          </a:prstGeom>
          <a:ln w="12700">
            <a:solidFill>
              <a:srgbClr val="0433FF"/>
            </a:solidFill>
            <a:miter lim="400000"/>
          </a:ln>
          <a:extLst>
            <a:ext uri="{C572A759-6A51-4108-AA02-DFA0A04FC94B}">
              <ma14:wrappingTextBoxFlag xmlns:ma14="http://schemas.microsoft.com/office/mac/drawingml/2011/main" val="1"/>
            </a:ext>
          </a:extLst>
        </p:spPr>
        <p:txBody>
          <a:bodyPr lIns="0" tIns="0" rIns="0" bIns="0">
            <a:spAutoFit/>
          </a:bodyPr>
          <a:lstStyle>
            <a:lvl1pPr>
              <a:defRPr sz="2000">
                <a:uFillTx/>
              </a:defRPr>
            </a:lvl1pPr>
          </a:lstStyle>
          <a:p>
            <a:pPr lvl="0">
              <a:defRPr sz="1800"/>
            </a:pPr>
            <a:r>
              <a:rPr sz="2000"/>
              <a:t>Possibility for NSF contributions and significant in-kind hardware contributions from non-US institutions currently being explored</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image3.jpg"/>
          <p:cNvPicPr/>
          <p:nvPr/>
        </p:nvPicPr>
        <p:blipFill>
          <a:blip r:embed="rId2">
            <a:extLst/>
          </a:blip>
          <a:stretch>
            <a:fillRect/>
          </a:stretch>
        </p:blipFill>
        <p:spPr>
          <a:xfrm flipH="1" rot="240000">
            <a:off x="5473577" y="1117794"/>
            <a:ext cx="3793432" cy="3347909"/>
          </a:xfrm>
          <a:prstGeom prst="rect">
            <a:avLst/>
          </a:prstGeom>
          <a:ln w="12700">
            <a:round/>
          </a:ln>
        </p:spPr>
      </p:pic>
      <p:grpSp>
        <p:nvGrpSpPr>
          <p:cNvPr id="383" name="Group 383"/>
          <p:cNvGrpSpPr/>
          <p:nvPr/>
        </p:nvGrpSpPr>
        <p:grpSpPr>
          <a:xfrm>
            <a:off x="7184115" y="4433261"/>
            <a:ext cx="1914904" cy="800101"/>
            <a:chOff x="-76200" y="-50799"/>
            <a:chExt cx="1914903" cy="800100"/>
          </a:xfrm>
        </p:grpSpPr>
        <p:sp>
          <p:nvSpPr>
            <p:cNvPr id="382" name="Shape 382"/>
            <p:cNvSpPr/>
            <p:nvPr/>
          </p:nvSpPr>
          <p:spPr>
            <a:xfrm>
              <a:off x="0" y="0"/>
              <a:ext cx="1762504" cy="5842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0" defTabSz="455414">
                <a:defRPr>
                  <a:uFillTx/>
                </a:defRPr>
              </a:pPr>
              <a:r>
                <a:rPr sz="1600">
                  <a:uFill>
                    <a:solidFill/>
                  </a:uFill>
                </a:rPr>
                <a:t>MicroBooNE</a:t>
              </a:r>
              <a:endParaRPr sz="1600">
                <a:uFill>
                  <a:solidFill/>
                </a:uFill>
              </a:endParaRPr>
            </a:p>
            <a:p>
              <a:pPr lvl="0" defTabSz="455414">
                <a:defRPr>
                  <a:uFillTx/>
                </a:defRPr>
              </a:pPr>
              <a:r>
                <a:rPr sz="1600">
                  <a:uFill>
                    <a:solidFill/>
                  </a:uFill>
                </a:rPr>
                <a:t>at 470 m</a:t>
              </a:r>
            </a:p>
          </p:txBody>
        </p:sp>
        <p:pic>
          <p:nvPicPr>
            <p:cNvPr id="381" name=""/>
            <p:cNvPicPr/>
            <p:nvPr/>
          </p:nvPicPr>
          <p:blipFill>
            <a:blip r:embed="rId3">
              <a:extLst/>
            </a:blip>
            <a:stretch>
              <a:fillRect/>
            </a:stretch>
          </p:blipFill>
          <p:spPr>
            <a:xfrm>
              <a:off x="-76200" y="-50800"/>
              <a:ext cx="1914904" cy="800101"/>
            </a:xfrm>
            <a:prstGeom prst="rect">
              <a:avLst/>
            </a:prstGeom>
            <a:effectLst/>
          </p:spPr>
        </p:pic>
      </p:grpSp>
      <p:pic>
        <p:nvPicPr>
          <p:cNvPr id="384" name="LAr1ND_overall.jpg"/>
          <p:cNvPicPr/>
          <p:nvPr/>
        </p:nvPicPr>
        <p:blipFill>
          <a:blip r:embed="rId4">
            <a:extLst/>
          </a:blip>
          <a:stretch>
            <a:fillRect/>
          </a:stretch>
        </p:blipFill>
        <p:spPr>
          <a:xfrm flipH="1" rot="21393647">
            <a:off x="590166" y="3525212"/>
            <a:ext cx="3062023" cy="3155350"/>
          </a:xfrm>
          <a:prstGeom prst="rect">
            <a:avLst/>
          </a:prstGeom>
          <a:ln w="12700">
            <a:miter lim="400000"/>
          </a:ln>
        </p:spPr>
      </p:pic>
      <p:grpSp>
        <p:nvGrpSpPr>
          <p:cNvPr id="387" name="Group 387"/>
          <p:cNvGrpSpPr/>
          <p:nvPr/>
        </p:nvGrpSpPr>
        <p:grpSpPr>
          <a:xfrm>
            <a:off x="1100848" y="2984547"/>
            <a:ext cx="1839252" cy="800101"/>
            <a:chOff x="-76199" y="-50799"/>
            <a:chExt cx="1839251" cy="800100"/>
          </a:xfrm>
        </p:grpSpPr>
        <p:sp>
          <p:nvSpPr>
            <p:cNvPr id="386" name="Shape 386"/>
            <p:cNvSpPr/>
            <p:nvPr/>
          </p:nvSpPr>
          <p:spPr>
            <a:xfrm>
              <a:off x="0" y="0"/>
              <a:ext cx="1686852" cy="5842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0" defTabSz="455414">
                <a:defRPr>
                  <a:uFillTx/>
                </a:defRPr>
              </a:pPr>
              <a:r>
                <a:rPr sz="1600">
                  <a:uFill>
                    <a:solidFill/>
                  </a:uFill>
                </a:rPr>
                <a:t>LAr1-ND</a:t>
              </a:r>
              <a:endParaRPr sz="1600">
                <a:uFill>
                  <a:solidFill/>
                </a:uFill>
              </a:endParaRPr>
            </a:p>
            <a:p>
              <a:pPr lvl="0" defTabSz="455414">
                <a:defRPr>
                  <a:uFillTx/>
                </a:defRPr>
              </a:pPr>
              <a:r>
                <a:rPr sz="1600">
                  <a:uFill>
                    <a:solidFill/>
                  </a:uFill>
                </a:rPr>
                <a:t>at 100 m</a:t>
              </a:r>
            </a:p>
          </p:txBody>
        </p:sp>
        <p:pic>
          <p:nvPicPr>
            <p:cNvPr id="385" name=""/>
            <p:cNvPicPr/>
            <p:nvPr/>
          </p:nvPicPr>
          <p:blipFill>
            <a:blip r:embed="rId5">
              <a:extLst/>
            </a:blip>
            <a:stretch>
              <a:fillRect/>
            </a:stretch>
          </p:blipFill>
          <p:spPr>
            <a:xfrm>
              <a:off x="-76200" y="-50800"/>
              <a:ext cx="1839252" cy="800101"/>
            </a:xfrm>
            <a:prstGeom prst="rect">
              <a:avLst/>
            </a:prstGeom>
            <a:effectLst/>
          </p:spPr>
        </p:pic>
      </p:grpSp>
      <p:sp>
        <p:nvSpPr>
          <p:cNvPr id="388" name="Shape 388"/>
          <p:cNvSpPr/>
          <p:nvPr>
            <p:ph type="sldNum" sz="quarter" idx="2"/>
          </p:nvPr>
        </p:nvSpPr>
        <p:spPr>
          <a:xfrm>
            <a:off x="8803015" y="6484598"/>
            <a:ext cx="335806" cy="370781"/>
          </a:xfrm>
          <a:prstGeom prst="rect">
            <a:avLst/>
          </a:prstGeom>
          <a:ln>
            <a:round/>
          </a:ln>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389" name="Shape 389"/>
          <p:cNvSpPr/>
          <p:nvPr/>
        </p:nvSpPr>
        <p:spPr>
          <a:xfrm>
            <a:off x="280324" y="788371"/>
            <a:ext cx="5435979" cy="15954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lvl="0" defTabSz="455414">
              <a:defRPr>
                <a:uFillTx/>
              </a:defRPr>
            </a:pPr>
            <a:r>
              <a:rPr sz="2000">
                <a:uFill>
                  <a:solidFill/>
                </a:uFill>
              </a:rPr>
              <a:t>A </a:t>
            </a:r>
            <a:r>
              <a:rPr sz="2000" u="sng">
                <a:uFill>
                  <a:solidFill/>
                </a:uFill>
              </a:rPr>
              <a:t>LArTPC Near Detector </a:t>
            </a:r>
            <a:r>
              <a:rPr sz="2000">
                <a:uFill>
                  <a:solidFill/>
                </a:uFill>
              </a:rPr>
              <a:t> </a:t>
            </a:r>
            <a:endParaRPr sz="2000">
              <a:uFill>
                <a:solidFill/>
              </a:uFill>
            </a:endParaRPr>
          </a:p>
          <a:p>
            <a:pPr lvl="0" defTabSz="455414">
              <a:defRPr>
                <a:uFillTx/>
              </a:defRPr>
            </a:pPr>
            <a:r>
              <a:rPr sz="2000">
                <a:uFill>
                  <a:solidFill/>
                </a:uFill>
              </a:rPr>
              <a:t>(</a:t>
            </a:r>
            <a:r>
              <a:rPr sz="2000">
                <a:solidFill>
                  <a:srgbClr val="FF321C"/>
                </a:solidFill>
                <a:uFill>
                  <a:solidFill/>
                </a:uFill>
              </a:rPr>
              <a:t>82 t active mass</a:t>
            </a:r>
            <a:r>
              <a:rPr sz="2000">
                <a:uFill>
                  <a:solidFill/>
                </a:uFill>
              </a:rPr>
              <a:t>) in the </a:t>
            </a:r>
            <a:r>
              <a:rPr sz="2000">
                <a:solidFill>
                  <a:srgbClr val="FF3427"/>
                </a:solidFill>
                <a:uFill>
                  <a:solidFill/>
                </a:uFill>
              </a:rPr>
              <a:t>SciBooNE hall</a:t>
            </a:r>
            <a:r>
              <a:rPr sz="2000">
                <a:uFill>
                  <a:solidFill/>
                </a:uFill>
              </a:rPr>
              <a:t>, </a:t>
            </a:r>
            <a:endParaRPr sz="2000">
              <a:uFill>
                <a:solidFill/>
              </a:uFill>
            </a:endParaRPr>
          </a:p>
          <a:p>
            <a:pPr lvl="0" defTabSz="455414">
              <a:defRPr>
                <a:uFillTx/>
              </a:defRPr>
            </a:pPr>
            <a:r>
              <a:rPr sz="2000">
                <a:uFill>
                  <a:solidFill/>
                </a:uFill>
              </a:rPr>
              <a:t>to run in conjunction with MicroBooNE on the BNB, for an exposure of </a:t>
            </a:r>
            <a:r>
              <a:rPr sz="2000">
                <a:solidFill>
                  <a:srgbClr val="FF0000"/>
                </a:solidFill>
                <a:uFill>
                  <a:solidFill>
                    <a:srgbClr val="FF0000"/>
                  </a:solidFill>
                </a:uFill>
              </a:rPr>
              <a:t>2.2x10</a:t>
            </a:r>
            <a:r>
              <a:rPr baseline="30199" sz="2000">
                <a:solidFill>
                  <a:srgbClr val="FF0000"/>
                </a:solidFill>
                <a:uFill>
                  <a:solidFill>
                    <a:srgbClr val="FF0000"/>
                  </a:solidFill>
                </a:uFill>
              </a:rPr>
              <a:t>20</a:t>
            </a:r>
            <a:r>
              <a:rPr sz="2000">
                <a:solidFill>
                  <a:srgbClr val="FF0000"/>
                </a:solidFill>
                <a:uFill>
                  <a:solidFill>
                    <a:srgbClr val="FF0000"/>
                  </a:solidFill>
                </a:uFill>
              </a:rPr>
              <a:t> POT</a:t>
            </a:r>
            <a:endParaRPr sz="2000">
              <a:solidFill>
                <a:srgbClr val="FF0000"/>
              </a:solidFill>
              <a:uFill>
                <a:solidFill>
                  <a:srgbClr val="FF0000"/>
                </a:solidFill>
              </a:uFill>
            </a:endParaRPr>
          </a:p>
          <a:p>
            <a:pPr lvl="0" defTabSz="455414">
              <a:defRPr>
                <a:uFillTx/>
              </a:defRPr>
            </a:pPr>
            <a:r>
              <a:rPr i="1" sz="2000">
                <a:uFill>
                  <a:solidFill>
                    <a:srgbClr val="FF0000"/>
                  </a:solidFill>
                </a:uFill>
              </a:rPr>
              <a:t>(</a:t>
            </a:r>
            <a:r>
              <a:rPr i="1" sz="2000">
                <a:uFill>
                  <a:solidFill/>
                </a:uFill>
              </a:rPr>
              <a:t>in the last year of the MicroBooNE run)</a:t>
            </a:r>
          </a:p>
        </p:txBody>
      </p:sp>
      <p:sp>
        <p:nvSpPr>
          <p:cNvPr id="390" name="Shape 390"/>
          <p:cNvSpPr/>
          <p:nvPr/>
        </p:nvSpPr>
        <p:spPr>
          <a:xfrm flipV="1">
            <a:off x="2764854" y="3366029"/>
            <a:ext cx="3808133" cy="1442277"/>
          </a:xfrm>
          <a:prstGeom prst="line">
            <a:avLst/>
          </a:prstGeom>
          <a:ln>
            <a:solidFill>
              <a:srgbClr val="0A45FF"/>
            </a:solidFill>
            <a:custDash>
              <a:ds d="200000" sp="200000"/>
            </a:custDash>
            <a:miter lim="400000"/>
            <a:tailEnd type="triangle"/>
          </a:ln>
        </p:spPr>
        <p:txBody>
          <a:bodyPr lIns="0" tIns="0" rIns="0" bIns="0"/>
          <a:lstStyle/>
          <a:p>
            <a:pPr lvl="0" algn="l">
              <a:defRPr sz="1200">
                <a:uFillTx/>
                <a:latin typeface="+mj-lt"/>
                <a:ea typeface="+mj-ea"/>
                <a:cs typeface="+mj-cs"/>
                <a:sym typeface="Helvetica"/>
              </a:defRPr>
            </a:pPr>
          </a:p>
        </p:txBody>
      </p:sp>
      <p:sp>
        <p:nvSpPr>
          <p:cNvPr id="391" name="Shape 391"/>
          <p:cNvSpPr/>
          <p:nvPr/>
        </p:nvSpPr>
        <p:spPr>
          <a:xfrm>
            <a:off x="172277" y="-24983"/>
            <a:ext cx="8991601"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Summary of the LAr1-ND proposal</a:t>
            </a:r>
          </a:p>
        </p:txBody>
      </p:sp>
      <p:sp>
        <p:nvSpPr>
          <p:cNvPr id="392" name="Shape 392"/>
          <p:cNvSpPr/>
          <p:nvPr/>
        </p:nvSpPr>
        <p:spPr>
          <a:xfrm flipV="1">
            <a:off x="370656" y="5321523"/>
            <a:ext cx="878390" cy="346069"/>
          </a:xfrm>
          <a:prstGeom prst="line">
            <a:avLst/>
          </a:prstGeom>
          <a:ln>
            <a:solidFill>
              <a:srgbClr val="0638FF"/>
            </a:solidFill>
            <a:custDash>
              <a:ds d="200000" sp="200000"/>
            </a:custDash>
            <a:miter lim="400000"/>
            <a:tailEnd type="triangle"/>
          </a:ln>
        </p:spPr>
        <p:txBody>
          <a:bodyPr lIns="0" tIns="0" rIns="0" bIns="0"/>
          <a:lstStyle/>
          <a:p>
            <a:pPr lvl="0" algn="l">
              <a:defRPr sz="1200">
                <a:uFillTx/>
                <a:latin typeface="+mj-lt"/>
                <a:ea typeface="+mj-ea"/>
                <a:cs typeface="+mj-cs"/>
                <a:sym typeface="Helvetica"/>
              </a:defRPr>
            </a:pPr>
          </a:p>
        </p:txBody>
      </p:sp>
      <p:pic>
        <p:nvPicPr>
          <p:cNvPr id="393" name=""/>
          <p:cNvPicPr/>
          <p:nvPr/>
        </p:nvPicPr>
        <p:blipFill>
          <a:blip r:embed="rId6">
            <a:extLst/>
          </a:blip>
          <a:stretch>
            <a:fillRect/>
          </a:stretch>
        </p:blipFill>
        <p:spPr>
          <a:xfrm>
            <a:off x="24147" y="5643790"/>
            <a:ext cx="892134" cy="349052"/>
          </a:xfrm>
          <a:prstGeom prst="rect">
            <a:avLst/>
          </a:prstGeom>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396" name="Shape 396"/>
          <p:cNvSpPr/>
          <p:nvPr/>
        </p:nvSpPr>
        <p:spPr>
          <a:xfrm>
            <a:off x="81279" y="1085182"/>
            <a:ext cx="8981442" cy="4282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66700" indent="-266700" algn="l">
              <a:spcBef>
                <a:spcPts val="300"/>
              </a:spcBef>
              <a:buClr>
                <a:srgbClr val="050000"/>
              </a:buClr>
              <a:buSzPct val="100000"/>
              <a:buFont typeface="Wingdings"/>
              <a:buChar char="➢"/>
              <a:defRPr>
                <a:uFillTx/>
              </a:defRPr>
            </a:pPr>
            <a:r>
              <a:rPr sz="2000">
                <a:uFill>
                  <a:solidFill/>
                </a:uFill>
              </a:rPr>
              <a:t>Fermilab is well positioned to play a key role in resolving the existing hints for new physics happening at short-baseline </a:t>
            </a:r>
            <a:endParaRPr sz="2000">
              <a:uFill>
                <a:solidFill/>
              </a:uFill>
            </a:endParaRPr>
          </a:p>
          <a:p>
            <a:pPr lvl="0" marL="266700" indent="-266700" algn="l">
              <a:spcBef>
                <a:spcPts val="300"/>
              </a:spcBef>
              <a:buClr>
                <a:srgbClr val="050000"/>
              </a:buClr>
              <a:buSzPct val="100000"/>
              <a:buFont typeface="Wingdings"/>
              <a:buChar char="➢"/>
              <a:defRPr>
                <a:uFillTx/>
              </a:defRPr>
            </a:pPr>
            <a:endParaRPr sz="2000">
              <a:uFill>
                <a:solidFill/>
              </a:uFill>
            </a:endParaRPr>
          </a:p>
          <a:p>
            <a:pPr lvl="0" marL="279399" indent="-279399" algn="l">
              <a:spcBef>
                <a:spcPts val="300"/>
              </a:spcBef>
              <a:buClr>
                <a:srgbClr val="050000"/>
              </a:buClr>
              <a:buSzPct val="100000"/>
              <a:buFont typeface="Wingdings"/>
              <a:buChar char="➢"/>
              <a:defRPr>
                <a:uFillTx/>
              </a:defRPr>
            </a:pPr>
            <a:r>
              <a:rPr sz="2000">
                <a:uFill>
                  <a:solidFill/>
                </a:uFill>
              </a:rPr>
              <a:t>LAr1-ND enables the full interpretation of a MicroBooNE signal</a:t>
            </a:r>
            <a:r>
              <a:rPr sz="2000">
                <a:uFill>
                  <a:solidFill/>
                </a:uFill>
              </a:rPr>
              <a:t>, </a:t>
            </a:r>
            <a:r>
              <a:rPr sz="2000">
                <a:uFill>
                  <a:solidFill/>
                </a:uFill>
              </a:rPr>
              <a:t>be it electrons or photons, by providing a high statistics measurement at nearer baseline on a rapid time scale</a:t>
            </a:r>
            <a:endParaRPr sz="2000">
              <a:uFill>
                <a:solidFill/>
              </a:uFill>
            </a:endParaRPr>
          </a:p>
          <a:p>
            <a:pPr lvl="0" marL="279399" indent="-279399" algn="l">
              <a:spcBef>
                <a:spcPts val="300"/>
              </a:spcBef>
              <a:buClr>
                <a:srgbClr val="050000"/>
              </a:buClr>
              <a:buSzPct val="100000"/>
              <a:buFont typeface="Wingdings"/>
              <a:buChar char="➢"/>
              <a:defRPr>
                <a:uFillTx/>
              </a:defRPr>
            </a:pPr>
            <a:endParaRPr sz="2000">
              <a:uFill>
                <a:solidFill/>
              </a:uFill>
            </a:endParaRPr>
          </a:p>
          <a:p>
            <a:pPr lvl="0" marL="279399" indent="-279399" algn="l">
              <a:spcBef>
                <a:spcPts val="300"/>
              </a:spcBef>
              <a:buClr>
                <a:srgbClr val="050000"/>
              </a:buClr>
              <a:buSzPct val="100000"/>
              <a:buFont typeface="Wingdings"/>
              <a:buChar char="➢"/>
              <a:defRPr>
                <a:uFillTx/>
              </a:defRPr>
            </a:pPr>
            <a:r>
              <a:rPr sz="2000">
                <a:uFill>
                  <a:solidFill/>
                </a:uFill>
              </a:rPr>
              <a:t>LAr1-ND</a:t>
            </a:r>
            <a:r>
              <a:rPr sz="2000">
                <a:uFill>
                  <a:solidFill/>
                </a:uFill>
              </a:rPr>
              <a:t> combines </a:t>
            </a:r>
            <a:r>
              <a:rPr sz="2000">
                <a:uFill>
                  <a:solidFill/>
                </a:uFill>
              </a:rPr>
              <a:t>timely neutrino physics</a:t>
            </a:r>
            <a:r>
              <a:rPr sz="2000">
                <a:uFill>
                  <a:solidFill/>
                </a:uFill>
              </a:rPr>
              <a:t> with experience in </a:t>
            </a:r>
            <a:r>
              <a:rPr sz="2000">
                <a:uFill>
                  <a:solidFill/>
                </a:uFill>
              </a:rPr>
              <a:t>LArTPC detector development </a:t>
            </a:r>
            <a:r>
              <a:rPr sz="2000">
                <a:uFill>
                  <a:solidFill/>
                </a:uFill>
              </a:rPr>
              <a:t>for teams working toward </a:t>
            </a:r>
            <a:r>
              <a:rPr sz="2000">
                <a:uFill>
                  <a:solidFill/>
                </a:uFill>
              </a:rPr>
              <a:t>LBNE</a:t>
            </a:r>
            <a:endParaRPr sz="2000" u="sng">
              <a:solidFill>
                <a:srgbClr val="FF3530"/>
              </a:solidFill>
              <a:uFill>
                <a:solidFill/>
              </a:uFill>
            </a:endParaRPr>
          </a:p>
          <a:p>
            <a:pPr lvl="0" marL="279399" indent="-279399" algn="l">
              <a:spcBef>
                <a:spcPts val="300"/>
              </a:spcBef>
              <a:buClr>
                <a:srgbClr val="050000"/>
              </a:buClr>
              <a:buSzPct val="100000"/>
              <a:buFont typeface="Wingdings"/>
              <a:buChar char="➢"/>
              <a:defRPr>
                <a:uFillTx/>
              </a:defRPr>
            </a:pPr>
            <a:endParaRPr sz="2000" u="sng">
              <a:solidFill>
                <a:srgbClr val="FF3530"/>
              </a:solidFill>
              <a:uFill>
                <a:solidFill/>
              </a:uFill>
            </a:endParaRPr>
          </a:p>
          <a:p>
            <a:pPr lvl="0" marL="279399" indent="-279399" algn="l">
              <a:spcBef>
                <a:spcPts val="300"/>
              </a:spcBef>
              <a:buClr>
                <a:srgbClr val="050000"/>
              </a:buClr>
              <a:buSzPct val="100000"/>
              <a:buFont typeface="Wingdings"/>
              <a:buChar char="➢"/>
              <a:defRPr>
                <a:uFillTx/>
              </a:defRPr>
            </a:pPr>
            <a:r>
              <a:rPr sz="2000">
                <a:uFill>
                  <a:solidFill/>
                </a:uFill>
              </a:rPr>
              <a:t>LAr1-ND would also be an important element for measurements in </a:t>
            </a:r>
            <a:r>
              <a:rPr sz="2000" u="sng">
                <a:solidFill>
                  <a:srgbClr val="FF2802"/>
                </a:solidFill>
                <a:uFill>
                  <a:solidFill/>
                </a:uFill>
              </a:rPr>
              <a:t>anti-neutrino mode</a:t>
            </a:r>
            <a:r>
              <a:rPr sz="2000">
                <a:uFill>
                  <a:solidFill/>
                </a:uFill>
              </a:rPr>
              <a:t> by serving as a near detector in a possible </a:t>
            </a:r>
            <a:r>
              <a:rPr sz="2000" u="sng">
                <a:solidFill>
                  <a:srgbClr val="FF2600"/>
                </a:solidFill>
                <a:uFill>
                  <a:solidFill/>
                </a:uFill>
              </a:rPr>
              <a:t>future phase</a:t>
            </a:r>
            <a:r>
              <a:rPr sz="2000">
                <a:uFill>
                  <a:solidFill/>
                </a:uFill>
              </a:rPr>
              <a:t> of the Fermilab short-baseline neutrino program</a:t>
            </a:r>
          </a:p>
        </p:txBody>
      </p:sp>
      <p:sp>
        <p:nvSpPr>
          <p:cNvPr id="397" name="Shape 397"/>
          <p:cNvSpPr/>
          <p:nvPr/>
        </p:nvSpPr>
        <p:spPr>
          <a:xfrm>
            <a:off x="-1" y="-43519"/>
            <a:ext cx="9144002" cy="989351"/>
          </a:xfrm>
          <a:prstGeom prst="rect">
            <a:avLst/>
          </a:prstGeom>
          <a:ln w="12700">
            <a:miter lim="400000"/>
          </a:ln>
          <a:extLst>
            <a:ext uri="{C572A759-6A51-4108-AA02-DFA0A04FC94B}">
              <ma14:wrappingTextBoxFlag xmlns:ma14="http://schemas.microsoft.com/office/mac/drawingml/2011/main" val="1"/>
            </a:ext>
          </a:extLst>
        </p:spPr>
        <p:txBody>
          <a:bodyPr lIns="45690" tIns="45690" rIns="45690" bIns="45690" anchor="ctr">
            <a:normAutofit fontScale="100000" lnSpcReduction="0"/>
          </a:bodyPr>
          <a:lstStyle>
            <a:lvl1pPr defTabSz="456892">
              <a:spcBef>
                <a:spcPts val="3600"/>
              </a:spcBef>
              <a:buFont typeface="Arial"/>
              <a:defRPr sz="5000">
                <a:solidFill>
                  <a:srgbClr val="953735"/>
                </a:solidFill>
                <a:uFill>
                  <a:solidFill>
                    <a:srgbClr val="953735"/>
                  </a:solidFill>
                </a:uFill>
              </a:defRPr>
            </a:lvl1pPr>
          </a:lstStyle>
          <a:p>
            <a:pPr lvl="0">
              <a:defRPr sz="1800">
                <a:solidFill>
                  <a:srgbClr val="000000"/>
                </a:solidFill>
                <a:uFillTx/>
              </a:defRPr>
            </a:pPr>
            <a:r>
              <a:rPr sz="5000">
                <a:solidFill>
                  <a:srgbClr val="953735"/>
                </a:solidFill>
                <a:uFill>
                  <a:solidFill>
                    <a:srgbClr val="953735"/>
                  </a:solidFill>
                </a:uFill>
              </a:rPr>
              <a:t>Conclusions</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xfrm>
            <a:off x="76200" y="86263"/>
            <a:ext cx="8991600" cy="818517"/>
          </a:xfrm>
          <a:prstGeom prst="rect">
            <a:avLst/>
          </a:prstGeom>
        </p:spPr>
        <p:txBody>
          <a:bodyPr/>
          <a:lstStyle>
            <a:lvl1pPr defTabSz="438617">
              <a:defRPr sz="4608">
                <a:solidFill>
                  <a:srgbClr val="9A403E"/>
                </a:solidFill>
                <a:uFill>
                  <a:solidFill>
                    <a:srgbClr val="953735"/>
                  </a:solidFill>
                </a:uFill>
              </a:defRPr>
            </a:lvl1pPr>
          </a:lstStyle>
          <a:p>
            <a:pPr lvl="0">
              <a:defRPr sz="1800">
                <a:solidFill>
                  <a:srgbClr val="000000"/>
                </a:solidFill>
                <a:uFillTx/>
              </a:defRPr>
            </a:pPr>
            <a:r>
              <a:rPr sz="4608">
                <a:solidFill>
                  <a:srgbClr val="9A403E"/>
                </a:solidFill>
                <a:uFill>
                  <a:solidFill>
                    <a:srgbClr val="953735"/>
                  </a:solidFill>
                </a:uFill>
              </a:rPr>
              <a:t>The LAr1-ND Proposal</a:t>
            </a:r>
          </a:p>
        </p:txBody>
      </p:sp>
      <p:sp>
        <p:nvSpPr>
          <p:cNvPr id="91" name="Shape 91"/>
          <p:cNvSpPr/>
          <p:nvPr>
            <p:ph type="body" idx="1"/>
          </p:nvPr>
        </p:nvSpPr>
        <p:spPr>
          <a:xfrm>
            <a:off x="126448" y="932997"/>
            <a:ext cx="8891104" cy="5778588"/>
          </a:xfrm>
          <a:prstGeom prst="rect">
            <a:avLst/>
          </a:prstGeom>
        </p:spPr>
        <p:txBody>
          <a:bodyPr lIns="0" tIns="0" rIns="0" bIns="0"/>
          <a:lstStyle/>
          <a:p>
            <a:pPr lvl="0" marL="246725" indent="-246725" defTabSz="328962">
              <a:spcBef>
                <a:spcPts val="1600"/>
              </a:spcBef>
              <a:buChar char="❖"/>
              <a:defRPr sz="1800">
                <a:uFillTx/>
              </a:defRPr>
            </a:pPr>
            <a:r>
              <a:rPr sz="1728">
                <a:solidFill>
                  <a:srgbClr val="FF2600"/>
                </a:solidFill>
                <a:uFill>
                  <a:solidFill/>
                </a:uFill>
                <a:latin typeface="Arial Unicode MS"/>
                <a:ea typeface="Arial Unicode MS"/>
                <a:cs typeface="Arial Unicode MS"/>
                <a:sym typeface="Arial Unicode MS"/>
              </a:rPr>
              <a:t>Our approach has been to consider a staged short-baseline neutrino program that builds upon the existing FNAL Booster Neutrino Beam and the MicroBooNE detector</a:t>
            </a:r>
            <a:endParaRPr sz="1728">
              <a:solidFill>
                <a:srgbClr val="FF2600"/>
              </a:solidFill>
              <a:uFill>
                <a:solidFill/>
              </a:uFill>
              <a:latin typeface="Arial Unicode MS"/>
              <a:ea typeface="Arial Unicode MS"/>
              <a:cs typeface="Arial Unicode MS"/>
              <a:sym typeface="Arial Unicode MS"/>
            </a:endParaRPr>
          </a:p>
          <a:p>
            <a:pPr lvl="1" marL="575690" indent="-246726" defTabSz="328962">
              <a:spcBef>
                <a:spcPts val="1600"/>
              </a:spcBef>
              <a:buChar char="❖"/>
              <a:defRPr sz="1800">
                <a:uFillTx/>
              </a:defRPr>
            </a:pPr>
            <a:r>
              <a:rPr sz="1584">
                <a:uFill>
                  <a:solidFill/>
                </a:uFill>
                <a:latin typeface="Arial Unicode MS"/>
                <a:ea typeface="Arial Unicode MS"/>
                <a:cs typeface="Arial Unicode MS"/>
                <a:sym typeface="Arial Unicode MS"/>
              </a:rPr>
              <a:t>There are important physics questions to be answered, and Fermilab can be the first in the world to address them</a:t>
            </a:r>
            <a:endParaRPr sz="1584">
              <a:uFill>
                <a:solidFill/>
              </a:uFill>
              <a:latin typeface="Arial Unicode MS"/>
              <a:ea typeface="Arial Unicode MS"/>
              <a:cs typeface="Arial Unicode MS"/>
              <a:sym typeface="Arial Unicode MS"/>
            </a:endParaRPr>
          </a:p>
          <a:p>
            <a:pPr lvl="1" marL="575690" indent="-246726" defTabSz="328962">
              <a:spcBef>
                <a:spcPts val="1600"/>
              </a:spcBef>
              <a:buChar char="❖"/>
              <a:defRPr sz="1800">
                <a:uFillTx/>
              </a:defRPr>
            </a:pPr>
            <a:r>
              <a:rPr sz="1584">
                <a:uFill>
                  <a:solidFill/>
                </a:uFill>
                <a:latin typeface="Arial Unicode MS"/>
                <a:ea typeface="Arial Unicode MS"/>
                <a:cs typeface="Arial Unicode MS"/>
                <a:sym typeface="Arial Unicode MS"/>
              </a:rPr>
              <a:t>A SBL program builds upon existing infrastructure, investments, expertise, and physics interests within the Fermilab community</a:t>
            </a:r>
            <a:endParaRPr sz="1584">
              <a:uFill>
                <a:solidFill/>
              </a:uFill>
              <a:latin typeface="Arial Unicode MS"/>
              <a:ea typeface="Arial Unicode MS"/>
              <a:cs typeface="Arial Unicode MS"/>
              <a:sym typeface="Arial Unicode MS"/>
            </a:endParaRPr>
          </a:p>
          <a:p>
            <a:pPr lvl="1" marL="575690" indent="-246726" defTabSz="328962">
              <a:spcBef>
                <a:spcPts val="1600"/>
              </a:spcBef>
              <a:buChar char="❖"/>
              <a:defRPr sz="1800">
                <a:uFillTx/>
              </a:defRPr>
            </a:pPr>
            <a:r>
              <a:rPr sz="1584">
                <a:uFill>
                  <a:solidFill/>
                </a:uFill>
                <a:latin typeface="Arial Unicode MS"/>
                <a:ea typeface="Arial Unicode MS"/>
                <a:cs typeface="Arial Unicode MS"/>
                <a:sym typeface="Arial Unicode MS"/>
              </a:rPr>
              <a:t>A SBL program offers an ideal opportunity for continued development of the liquid argon TPC technology, combining timely neutrino physics measurements with vital experience in detector development for a community working toward LBNE</a:t>
            </a:r>
            <a:endParaRPr sz="1584">
              <a:uFill>
                <a:solidFill/>
              </a:uFill>
              <a:latin typeface="Arial Unicode MS"/>
              <a:ea typeface="Arial Unicode MS"/>
              <a:cs typeface="Arial Unicode MS"/>
              <a:sym typeface="Arial Unicode MS"/>
            </a:endParaRPr>
          </a:p>
          <a:p>
            <a:pPr lvl="0" marL="246725" indent="-246725" defTabSz="328962">
              <a:spcBef>
                <a:spcPts val="1600"/>
              </a:spcBef>
              <a:buChar char="❖"/>
              <a:defRPr sz="1800">
                <a:uFillTx/>
              </a:defRPr>
            </a:pPr>
            <a:r>
              <a:rPr sz="1728">
                <a:solidFill>
                  <a:srgbClr val="FF2600"/>
                </a:solidFill>
                <a:uFill>
                  <a:solidFill/>
                </a:uFill>
                <a:latin typeface="Arial Unicode MS"/>
                <a:ea typeface="Arial Unicode MS"/>
                <a:cs typeface="Arial Unicode MS"/>
                <a:sym typeface="Arial Unicode MS"/>
              </a:rPr>
              <a:t>In this proposal, we present the next stage, the </a:t>
            </a:r>
            <a:r>
              <a:rPr sz="1728" u="sng">
                <a:solidFill>
                  <a:srgbClr val="FF2600"/>
                </a:solidFill>
                <a:uFill>
                  <a:solidFill/>
                </a:uFill>
                <a:latin typeface="Arial Unicode MS"/>
                <a:ea typeface="Arial Unicode MS"/>
                <a:cs typeface="Arial Unicode MS"/>
                <a:sym typeface="Arial Unicode MS"/>
              </a:rPr>
              <a:t>Liquid Argon Near Detector</a:t>
            </a:r>
            <a:r>
              <a:rPr sz="1728">
                <a:solidFill>
                  <a:srgbClr val="FF2600"/>
                </a:solidFill>
                <a:uFill>
                  <a:solidFill/>
                </a:uFill>
                <a:latin typeface="Arial Unicode MS"/>
                <a:ea typeface="Arial Unicode MS"/>
                <a:cs typeface="Arial Unicode MS"/>
                <a:sym typeface="Arial Unicode MS"/>
              </a:rPr>
              <a:t>, or </a:t>
            </a:r>
            <a:r>
              <a:rPr b="1" sz="1728" u="sng">
                <a:solidFill>
                  <a:srgbClr val="FF2600"/>
                </a:solidFill>
                <a:uFill>
                  <a:solidFill/>
                </a:uFill>
                <a:latin typeface="Arial Unicode MS"/>
                <a:ea typeface="Arial Unicode MS"/>
                <a:cs typeface="Arial Unicode MS"/>
                <a:sym typeface="Arial Unicode MS"/>
              </a:rPr>
              <a:t>LAr1-ND</a:t>
            </a:r>
            <a:endParaRPr b="1" sz="1728" u="sng">
              <a:solidFill>
                <a:srgbClr val="FF2600"/>
              </a:solidFill>
              <a:uFill>
                <a:solidFill/>
              </a:uFill>
              <a:latin typeface="Arial Unicode MS"/>
              <a:ea typeface="Arial Unicode MS"/>
              <a:cs typeface="Arial Unicode MS"/>
              <a:sym typeface="Arial Unicode MS"/>
            </a:endParaRPr>
          </a:p>
          <a:p>
            <a:pPr lvl="1" marL="575690" indent="-246726" defTabSz="328962">
              <a:spcBef>
                <a:spcPts val="1600"/>
              </a:spcBef>
              <a:buChar char="❖"/>
              <a:defRPr sz="1800">
                <a:uFillTx/>
              </a:defRPr>
            </a:pPr>
            <a:r>
              <a:rPr sz="1584">
                <a:uFill>
                  <a:solidFill/>
                </a:uFill>
                <a:latin typeface="Arial Unicode MS"/>
                <a:ea typeface="Arial Unicode MS"/>
                <a:cs typeface="Arial Unicode MS"/>
                <a:sym typeface="Arial Unicode MS"/>
              </a:rPr>
              <a:t>This phase (LAr1-ND + MicroBooNE) enables a compelling and important physics program  </a:t>
            </a:r>
            <a:endParaRPr sz="1584">
              <a:uFill>
                <a:solidFill/>
              </a:uFill>
              <a:latin typeface="Arial Unicode MS"/>
              <a:ea typeface="Arial Unicode MS"/>
              <a:cs typeface="Arial Unicode MS"/>
              <a:sym typeface="Arial Unicode MS"/>
            </a:endParaRPr>
          </a:p>
          <a:p>
            <a:pPr lvl="1" marL="575690" indent="-246726" defTabSz="328962">
              <a:spcBef>
                <a:spcPts val="1600"/>
              </a:spcBef>
              <a:buChar char="❖"/>
              <a:defRPr sz="1800">
                <a:uFillTx/>
              </a:defRPr>
            </a:pPr>
            <a:r>
              <a:rPr sz="1584">
                <a:uFill>
                  <a:solidFill/>
                </a:uFill>
                <a:latin typeface="Arial Unicode MS"/>
                <a:ea typeface="Arial Unicode MS"/>
                <a:cs typeface="Arial Unicode MS"/>
                <a:sym typeface="Arial Unicode MS"/>
              </a:rPr>
              <a:t>A detector design that is time- and cost-effective could allow LAr1-ND to run near the end of the already approved MicroBooNE neutrino-mode run of 6.6 x 10</a:t>
            </a:r>
            <a:r>
              <a:rPr baseline="31999" sz="1584">
                <a:uFill>
                  <a:solidFill/>
                </a:uFill>
                <a:latin typeface="Arial Unicode MS"/>
                <a:ea typeface="Arial Unicode MS"/>
                <a:cs typeface="Arial Unicode MS"/>
                <a:sym typeface="Arial Unicode MS"/>
              </a:rPr>
              <a:t>20</a:t>
            </a:r>
            <a:r>
              <a:rPr sz="1584">
                <a:uFill>
                  <a:solidFill/>
                </a:uFill>
                <a:latin typeface="Arial Unicode MS"/>
                <a:ea typeface="Arial Unicode MS"/>
                <a:cs typeface="Arial Unicode MS"/>
                <a:sym typeface="Arial Unicode MS"/>
              </a:rPr>
              <a:t> POT</a:t>
            </a:r>
            <a:endParaRPr sz="1584">
              <a:uFill>
                <a:solidFill/>
              </a:uFill>
              <a:latin typeface="Arial Unicode MS"/>
              <a:ea typeface="Arial Unicode MS"/>
              <a:cs typeface="Arial Unicode MS"/>
              <a:sym typeface="Arial Unicode MS"/>
            </a:endParaRPr>
          </a:p>
          <a:p>
            <a:pPr lvl="1" marL="575690" indent="-246726" defTabSz="328962">
              <a:spcBef>
                <a:spcPts val="1600"/>
              </a:spcBef>
              <a:buChar char="❖"/>
              <a:defRPr sz="1800">
                <a:uFillTx/>
              </a:defRPr>
            </a:pPr>
            <a:r>
              <a:rPr sz="1584">
                <a:uFill>
                  <a:solidFill/>
                </a:uFill>
                <a:latin typeface="Arial Unicode MS"/>
                <a:ea typeface="Arial Unicode MS"/>
                <a:cs typeface="Arial Unicode MS"/>
                <a:sym typeface="Arial Unicode MS"/>
              </a:rPr>
              <a:t>LAr1-ND can also serve as a near detector in future phases of the program that include a larger-scale far detector at longer baseline</a:t>
            </a:r>
          </a:p>
        </p:txBody>
      </p:sp>
      <p:sp>
        <p:nvSpPr>
          <p:cNvPr id="92" name="Shape 92"/>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title"/>
          </p:nvPr>
        </p:nvSpPr>
        <p:spPr>
          <a:prstGeom prst="rect">
            <a:avLst/>
          </a:prstGeom>
        </p:spPr>
        <p:txBody>
          <a:bodyPr>
            <a:normAutofit fontScale="100000" lnSpcReduction="0"/>
          </a:bodyPr>
          <a:lstStyle>
            <a:lvl1pPr defTabSz="333531">
              <a:defRPr sz="3504"/>
            </a:lvl1pPr>
          </a:lstStyle>
          <a:p>
            <a:pPr lvl="0">
              <a:defRPr b="0" sz="1800">
                <a:solidFill>
                  <a:srgbClr val="000000"/>
                </a:solidFill>
                <a:uFillTx/>
              </a:defRPr>
            </a:pPr>
            <a:r>
              <a:rPr b="1" sz="3504">
                <a:solidFill>
                  <a:srgbClr val="953735"/>
                </a:solidFill>
                <a:uFill>
                  <a:solidFill>
                    <a:srgbClr val="953735"/>
                  </a:solidFill>
                </a:uFill>
              </a:rPr>
              <a:t>Overflow</a:t>
            </a:r>
          </a:p>
        </p:txBody>
      </p:sp>
      <p:sp>
        <p:nvSpPr>
          <p:cNvPr id="400" name="Shape 400"/>
          <p:cNvSpPr/>
          <p:nvPr>
            <p:ph type="sldNum" sz="quarter" idx="2"/>
          </p:nvPr>
        </p:nvSpPr>
        <p:spPr>
          <a:xfrm>
            <a:off x="8795494" y="6497998"/>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2" name="pasted-image.pdf"/>
          <p:cNvPicPr/>
          <p:nvPr/>
        </p:nvPicPr>
        <p:blipFill>
          <a:blip r:embed="rId2">
            <a:extLst/>
          </a:blip>
          <a:stretch>
            <a:fillRect/>
          </a:stretch>
        </p:blipFill>
        <p:spPr>
          <a:xfrm>
            <a:off x="2073760" y="2059293"/>
            <a:ext cx="5486401" cy="3594101"/>
          </a:xfrm>
          <a:prstGeom prst="rect">
            <a:avLst/>
          </a:prstGeom>
          <a:ln w="12700">
            <a:miter lim="400000"/>
          </a:ln>
        </p:spPr>
      </p:pic>
      <p:sp>
        <p:nvSpPr>
          <p:cNvPr id="403" name="Shape 403"/>
          <p:cNvSpPr/>
          <p:nvPr/>
        </p:nvSpPr>
        <p:spPr>
          <a:xfrm>
            <a:off x="8254" y="868315"/>
            <a:ext cx="9127491"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800"/>
              </a:spcBef>
              <a:defRPr>
                <a:uFillTx/>
              </a:defRPr>
            </a:pPr>
            <a:r>
              <a:rPr>
                <a:uFill>
                  <a:solidFill/>
                </a:uFill>
              </a:rPr>
              <a:t>Estimated event rates by direct </a:t>
            </a:r>
            <a:r>
              <a:rPr u="sng">
                <a:uFill>
                  <a:solidFill/>
                </a:uFill>
              </a:rPr>
              <a:t>scaling of MiniBooNE event rates</a:t>
            </a:r>
            <a:r>
              <a:rPr>
                <a:uFill>
                  <a:solidFill/>
                </a:uFill>
              </a:rPr>
              <a:t>* and accounting for differences in fiducial masses, beam exposures and selection efficiencies between detector technologies</a:t>
            </a:r>
            <a:endParaRPr>
              <a:uFill>
                <a:solidFill/>
              </a:uFill>
            </a:endParaRPr>
          </a:p>
          <a:p>
            <a:pPr lvl="0">
              <a:defRPr>
                <a:uFillTx/>
              </a:defRPr>
            </a:pPr>
            <a:r>
              <a:rPr sz="900">
                <a:uFill>
                  <a:solidFill/>
                </a:uFill>
              </a:rPr>
              <a:t>*A. A. Aguilar-Arevalo et al. (MiniBooNE Collaboration), “Unexplained Excess of Electron-Like Events </a:t>
            </a:r>
            <a:endParaRPr sz="900">
              <a:uFill>
                <a:solidFill/>
              </a:uFill>
            </a:endParaRPr>
          </a:p>
          <a:p>
            <a:pPr lvl="0">
              <a:defRPr>
                <a:uFillTx/>
              </a:defRPr>
            </a:pPr>
            <a:r>
              <a:rPr sz="900">
                <a:uFill>
                  <a:solidFill/>
                </a:uFill>
              </a:rPr>
              <a:t>From a 1 GeV Neutrino Beam." Phys. Rev. Lett. 102 101802 (2009)</a:t>
            </a:r>
          </a:p>
        </p:txBody>
      </p:sp>
      <p:sp>
        <p:nvSpPr>
          <p:cNvPr id="404" name="Shape 404"/>
          <p:cNvSpPr/>
          <p:nvPr/>
        </p:nvSpPr>
        <p:spPr>
          <a:xfrm>
            <a:off x="-792602" y="6028054"/>
            <a:ext cx="62804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a:uFill>
                  <a:solidFill/>
                </a:uFill>
              </a:rPr>
              <a:t>“Signal”: scale the excess event counts </a:t>
            </a:r>
            <a:endParaRPr>
              <a:uFill>
                <a:solidFill/>
              </a:uFill>
            </a:endParaRPr>
          </a:p>
          <a:p>
            <a:pPr lvl="0">
              <a:defRPr>
                <a:uFillTx/>
              </a:defRPr>
            </a:pPr>
            <a:r>
              <a:rPr>
                <a:uFill>
                  <a:solidFill/>
                </a:uFill>
              </a:rPr>
              <a:t>reported by MiniBooNE </a:t>
            </a:r>
            <a:r>
              <a:rPr i="1">
                <a:uFill>
                  <a:solidFill/>
                </a:uFill>
              </a:rPr>
              <a:t>as if they are electrons</a:t>
            </a:r>
          </a:p>
        </p:txBody>
      </p:sp>
      <p:sp>
        <p:nvSpPr>
          <p:cNvPr id="405" name="Shape 405"/>
          <p:cNvSpPr/>
          <p:nvPr/>
        </p:nvSpPr>
        <p:spPr>
          <a:xfrm rot="5400000">
            <a:off x="2161375" y="5659052"/>
            <a:ext cx="461435" cy="447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25400">
            <a:solidFill>
              <a:srgbClr val="4F81BD"/>
            </a:solidFill>
            <a:round/>
            <a:tailEnd type="triangle"/>
          </a:ln>
          <a:effectLst>
            <a:outerShdw sx="100000" sy="100000" kx="0" ky="0" algn="b" rotWithShape="0" blurRad="38100" dist="20000" dir="5400000">
              <a:srgbClr val="000000">
                <a:alpha val="38000"/>
              </a:srgbClr>
            </a:outerShdw>
          </a:effectLst>
        </p:spPr>
        <p:txBody>
          <a:bodyPr lIns="0" tIns="0" rIns="0" bIns="0" anchor="ctr"/>
          <a:lstStyle/>
          <a:p>
            <a:pPr lvl="0" algn="l" defTabSz="456892"/>
          </a:p>
        </p:txBody>
      </p:sp>
      <p:sp>
        <p:nvSpPr>
          <p:cNvPr id="406" name="Shape 406"/>
          <p:cNvSpPr/>
          <p:nvPr/>
        </p:nvSpPr>
        <p:spPr>
          <a:xfrm>
            <a:off x="61421" y="2957175"/>
            <a:ext cx="1714875" cy="21148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uFill>
                  <a:solidFill/>
                </a:uFill>
              </a:rPr>
              <a:t>Backgrounds (including </a:t>
            </a:r>
            <a:endParaRPr sz="1600">
              <a:uFill>
                <a:solidFill/>
              </a:uFill>
            </a:endParaRPr>
          </a:p>
          <a:p>
            <a:pPr lvl="0">
              <a:defRPr>
                <a:uFillTx/>
              </a:defRPr>
            </a:pPr>
            <a:r>
              <a:rPr sz="1600">
                <a:uFill>
                  <a:solidFill/>
                </a:uFill>
              </a:rPr>
              <a:t>both intrinsic sources of </a:t>
            </a:r>
            <a:r>
              <a:rPr sz="1600">
                <a:uFill>
                  <a:solidFill/>
                </a:uFill>
                <a:latin typeface="Symbol"/>
                <a:ea typeface="Symbol"/>
                <a:cs typeface="Symbol"/>
                <a:sym typeface="Symbol"/>
              </a:rPr>
              <a:t>ν</a:t>
            </a:r>
            <a:r>
              <a:rPr baseline="-27375" sz="1600">
                <a:uFill>
                  <a:solidFill/>
                </a:uFill>
              </a:rPr>
              <a:t>e</a:t>
            </a:r>
            <a:r>
              <a:rPr sz="1600">
                <a:uFill>
                  <a:solidFill/>
                </a:uFill>
              </a:rPr>
              <a:t> </a:t>
            </a:r>
            <a:endParaRPr sz="1600">
              <a:uFill>
                <a:solidFill/>
              </a:uFill>
            </a:endParaRPr>
          </a:p>
          <a:p>
            <a:pPr lvl="0">
              <a:defRPr>
                <a:uFillTx/>
              </a:defRPr>
            </a:pPr>
            <a:r>
              <a:rPr sz="1600">
                <a:uFill>
                  <a:solidFill/>
                </a:uFill>
              </a:rPr>
              <a:t>and</a:t>
            </a:r>
            <a:endParaRPr sz="1600">
              <a:uFill>
                <a:solidFill/>
              </a:uFill>
            </a:endParaRPr>
          </a:p>
          <a:p>
            <a:pPr lvl="0">
              <a:defRPr>
                <a:uFillTx/>
              </a:defRPr>
            </a:pPr>
            <a:r>
              <a:rPr sz="1600">
                <a:uFill>
                  <a:solidFill/>
                </a:uFill>
              </a:rPr>
              <a:t> single photon </a:t>
            </a:r>
            <a:endParaRPr sz="1600">
              <a:uFill>
                <a:solidFill/>
              </a:uFill>
            </a:endParaRPr>
          </a:p>
          <a:p>
            <a:pPr lvl="0">
              <a:defRPr>
                <a:uFillTx/>
              </a:defRPr>
            </a:pPr>
            <a:r>
              <a:rPr sz="1600">
                <a:uFill>
                  <a:solidFill/>
                </a:uFill>
              </a:rPr>
              <a:t>final state </a:t>
            </a:r>
            <a:r>
              <a:rPr sz="1600">
                <a:uFill>
                  <a:solidFill/>
                </a:uFill>
                <a:latin typeface="Symbol"/>
                <a:ea typeface="Symbol"/>
                <a:cs typeface="Symbol"/>
                <a:sym typeface="Symbol"/>
              </a:rPr>
              <a:t>ν</a:t>
            </a:r>
            <a:r>
              <a:rPr baseline="-27375" sz="1600">
                <a:uFill>
                  <a:solidFill/>
                </a:uFill>
                <a:latin typeface="Symbol"/>
                <a:ea typeface="Symbol"/>
                <a:cs typeface="Symbol"/>
                <a:sym typeface="Symbol"/>
              </a:rPr>
              <a:t>μ </a:t>
            </a:r>
            <a:r>
              <a:rPr sz="1600">
                <a:uFill>
                  <a:solidFill/>
                </a:uFill>
              </a:rPr>
              <a:t>interactions)</a:t>
            </a:r>
          </a:p>
        </p:txBody>
      </p:sp>
      <p:sp>
        <p:nvSpPr>
          <p:cNvPr id="407" name="Shape 407"/>
          <p:cNvSpPr/>
          <p:nvPr/>
        </p:nvSpPr>
        <p:spPr>
          <a:xfrm>
            <a:off x="1795752" y="2667467"/>
            <a:ext cx="275441" cy="2656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516"/>
                  <a:pt x="10800" y="21413"/>
                </a:cubicBezTo>
                <a:lnTo>
                  <a:pt x="10800" y="10987"/>
                </a:lnTo>
                <a:cubicBezTo>
                  <a:pt x="10800" y="10884"/>
                  <a:pt x="5965" y="10800"/>
                  <a:pt x="0" y="10800"/>
                </a:cubicBezTo>
                <a:cubicBezTo>
                  <a:pt x="5965" y="10800"/>
                  <a:pt x="10800" y="10716"/>
                  <a:pt x="10800" y="10613"/>
                </a:cubicBezTo>
                <a:lnTo>
                  <a:pt x="10800" y="187"/>
                </a:lnTo>
                <a:cubicBezTo>
                  <a:pt x="10800" y="84"/>
                  <a:pt x="15635" y="0"/>
                  <a:pt x="21600" y="0"/>
                </a:cubicBezTo>
              </a:path>
            </a:pathLst>
          </a:custGeom>
          <a:ln w="25400">
            <a:solidFill>
              <a:srgbClr val="4F81BD"/>
            </a:solidFill>
            <a:round/>
          </a:ln>
          <a:effectLst>
            <a:outerShdw sx="100000" sy="100000" kx="0" ky="0" algn="b" rotWithShape="0" blurRad="38100" dist="20000" dir="5400000">
              <a:srgbClr val="000000">
                <a:alpha val="38000"/>
              </a:srgbClr>
            </a:outerShdw>
          </a:effectLst>
        </p:spPr>
        <p:txBody>
          <a:bodyPr lIns="0" tIns="0" rIns="0" bIns="0" anchor="ctr"/>
          <a:lstStyle/>
          <a:p>
            <a:pPr lvl="0"/>
          </a:p>
        </p:txBody>
      </p:sp>
      <p:sp>
        <p:nvSpPr>
          <p:cNvPr id="408" name="Shape 408"/>
          <p:cNvSpPr/>
          <p:nvPr>
            <p:ph type="sldNum" sz="quarter" idx="2"/>
          </p:nvPr>
        </p:nvSpPr>
        <p:spPr>
          <a:xfrm>
            <a:off x="7002144" y="6481036"/>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409" name="Shape 409"/>
          <p:cNvSpPr/>
          <p:nvPr/>
        </p:nvSpPr>
        <p:spPr>
          <a:xfrm>
            <a:off x="6556208" y="5098512"/>
            <a:ext cx="922423" cy="501216"/>
          </a:xfrm>
          <a:prstGeom prst="rect">
            <a:avLst/>
          </a:prstGeom>
          <a:ln w="38100">
            <a:solidFill>
              <a:srgbClr val="FF0000"/>
            </a:solidFill>
            <a:round/>
          </a:ln>
          <a:effectLst>
            <a:outerShdw sx="100000" sy="100000" kx="0" ky="0" algn="b" rotWithShape="0" blurRad="38100" dist="23000" dir="5400000">
              <a:srgbClr val="000000">
                <a:alpha val="35000"/>
              </a:srgbClr>
            </a:outerShdw>
          </a:effectLst>
        </p:spPr>
        <p:txBody>
          <a:bodyPr lIns="0" tIns="0" rIns="0" bIns="0" anchor="ctr"/>
          <a:lstStyle/>
          <a:p>
            <a:pPr lvl="0">
              <a:defRPr>
                <a:solidFill>
                  <a:srgbClr val="FFFFFF"/>
                </a:solidFill>
                <a:uFill>
                  <a:solidFill>
                    <a:srgbClr val="FFFFFF"/>
                  </a:solidFill>
                </a:uFill>
              </a:defRPr>
            </a:pPr>
          </a:p>
        </p:txBody>
      </p:sp>
      <p:grpSp>
        <p:nvGrpSpPr>
          <p:cNvPr id="412" name="Group 412"/>
          <p:cNvGrpSpPr/>
          <p:nvPr/>
        </p:nvGrpSpPr>
        <p:grpSpPr>
          <a:xfrm>
            <a:off x="5508554" y="5813130"/>
            <a:ext cx="3170131" cy="973893"/>
            <a:chOff x="-38099" y="-38100"/>
            <a:chExt cx="3170130" cy="973891"/>
          </a:xfrm>
        </p:grpSpPr>
        <p:sp>
          <p:nvSpPr>
            <p:cNvPr id="411" name="Shape 411"/>
            <p:cNvSpPr/>
            <p:nvPr/>
          </p:nvSpPr>
          <p:spPr>
            <a:xfrm>
              <a:off x="0" y="0"/>
              <a:ext cx="3093931" cy="897692"/>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sz="1600">
                  <a:solidFill>
                    <a:srgbClr val="FF0000"/>
                  </a:solidFill>
                  <a:uFill>
                    <a:solidFill>
                      <a:srgbClr val="FF0000"/>
                    </a:solidFill>
                  </a:uFill>
                </a:rPr>
                <a:t>LAr1-ND: 2.2x10</a:t>
              </a:r>
              <a:r>
                <a:rPr baseline="29999" sz="1600">
                  <a:solidFill>
                    <a:srgbClr val="FF0000"/>
                  </a:solidFill>
                  <a:uFill>
                    <a:solidFill>
                      <a:srgbClr val="FF0000"/>
                    </a:solidFill>
                  </a:uFill>
                </a:rPr>
                <a:t>20</a:t>
              </a:r>
              <a:r>
                <a:rPr sz="1600">
                  <a:solidFill>
                    <a:srgbClr val="FF0000"/>
                  </a:solidFill>
                  <a:uFill>
                    <a:solidFill>
                      <a:srgbClr val="FF0000"/>
                    </a:solidFill>
                  </a:uFill>
                </a:rPr>
                <a:t> POT exposure</a:t>
              </a:r>
              <a:endParaRPr sz="1600">
                <a:solidFill>
                  <a:srgbClr val="FF0000"/>
                </a:solidFill>
                <a:uFill>
                  <a:solidFill>
                    <a:srgbClr val="FF0000"/>
                  </a:solidFill>
                </a:uFill>
              </a:endParaRPr>
            </a:p>
            <a:p>
              <a:pPr lvl="0">
                <a:defRPr>
                  <a:uFillTx/>
                </a:defRPr>
              </a:pPr>
              <a:r>
                <a:rPr sz="1600">
                  <a:solidFill>
                    <a:srgbClr val="FF0000"/>
                  </a:solidFill>
                  <a:uFill>
                    <a:solidFill>
                      <a:srgbClr val="FF0000"/>
                    </a:solidFill>
                  </a:uFill>
                </a:rPr>
                <a:t>Estimate </a:t>
              </a:r>
              <a:r>
                <a:rPr b="1" sz="1600">
                  <a:solidFill>
                    <a:srgbClr val="FF0000"/>
                  </a:solidFill>
                  <a:uFill>
                    <a:solidFill>
                      <a:srgbClr val="FF0000"/>
                    </a:solidFill>
                  </a:uFill>
                </a:rPr>
                <a:t>&gt;6.5</a:t>
              </a:r>
              <a:r>
                <a:rPr sz="1600">
                  <a:solidFill>
                    <a:srgbClr val="FF0000"/>
                  </a:solidFill>
                  <a:uFill>
                    <a:solidFill>
                      <a:srgbClr val="FF0000"/>
                    </a:solidFill>
                  </a:uFill>
                  <a:latin typeface="Symbol"/>
                  <a:ea typeface="Symbol"/>
                  <a:cs typeface="Symbol"/>
                  <a:sym typeface="Symbol"/>
                </a:rPr>
                <a:t>σ</a:t>
              </a:r>
              <a:r>
                <a:rPr sz="1600">
                  <a:solidFill>
                    <a:srgbClr val="FF0000"/>
                  </a:solidFill>
                  <a:uFill>
                    <a:solidFill>
                      <a:srgbClr val="FF0000"/>
                    </a:solidFill>
                  </a:uFill>
                </a:rPr>
                <a:t> observation of </a:t>
              </a:r>
              <a:endParaRPr sz="1600">
                <a:solidFill>
                  <a:srgbClr val="FF0000"/>
                </a:solidFill>
                <a:uFill>
                  <a:solidFill>
                    <a:srgbClr val="FF0000"/>
                  </a:solidFill>
                </a:uFill>
              </a:endParaRPr>
            </a:p>
            <a:p>
              <a:pPr lvl="0">
                <a:defRPr>
                  <a:uFillTx/>
                </a:defRPr>
              </a:pPr>
              <a:r>
                <a:rPr sz="1600">
                  <a:solidFill>
                    <a:srgbClr val="FF0000"/>
                  </a:solidFill>
                  <a:uFill>
                    <a:solidFill>
                      <a:srgbClr val="FF0000"/>
                    </a:solidFill>
                  </a:uFill>
                </a:rPr>
                <a:t>MiniBooNE-like excess</a:t>
              </a:r>
            </a:p>
          </p:txBody>
        </p:sp>
        <p:pic>
          <p:nvPicPr>
            <p:cNvPr id="410" name=""/>
            <p:cNvPicPr/>
            <p:nvPr/>
          </p:nvPicPr>
          <p:blipFill>
            <a:blip r:embed="rId3">
              <a:extLst/>
            </a:blip>
            <a:stretch>
              <a:fillRect/>
            </a:stretch>
          </p:blipFill>
          <p:spPr>
            <a:xfrm>
              <a:off x="-38100" y="-38100"/>
              <a:ext cx="3170131" cy="973892"/>
            </a:xfrm>
            <a:prstGeom prst="rect">
              <a:avLst/>
            </a:prstGeom>
            <a:effectLst/>
          </p:spPr>
        </p:pic>
      </p:grpSp>
      <p:sp>
        <p:nvSpPr>
          <p:cNvPr id="413" name="Shape 413"/>
          <p:cNvSpPr/>
          <p:nvPr/>
        </p:nvSpPr>
        <p:spPr>
          <a:xfrm>
            <a:off x="6568908" y="2165420"/>
            <a:ext cx="897023" cy="501216"/>
          </a:xfrm>
          <a:prstGeom prst="rect">
            <a:avLst/>
          </a:prstGeom>
          <a:ln w="38100">
            <a:solidFill>
              <a:srgbClr val="FF0000"/>
            </a:solidFill>
            <a:round/>
          </a:ln>
          <a:effectLst>
            <a:outerShdw sx="100000" sy="100000" kx="0" ky="0" algn="b" rotWithShape="0" blurRad="38100" dist="23000" dir="5400000">
              <a:srgbClr val="000000">
                <a:alpha val="35000"/>
              </a:srgbClr>
            </a:outerShdw>
          </a:effectLst>
        </p:spPr>
        <p:txBody>
          <a:bodyPr lIns="0" tIns="0" rIns="0" bIns="0" anchor="ctr"/>
          <a:lstStyle/>
          <a:p>
            <a:pPr lvl="0">
              <a:defRPr>
                <a:solidFill>
                  <a:srgbClr val="FFFFFF"/>
                </a:solidFill>
                <a:uFill>
                  <a:solidFill>
                    <a:srgbClr val="FFFFFF"/>
                  </a:solidFill>
                </a:uFill>
              </a:defRPr>
            </a:pPr>
          </a:p>
        </p:txBody>
      </p:sp>
      <p:sp>
        <p:nvSpPr>
          <p:cNvPr id="414" name="Shape 414"/>
          <p:cNvSpPr/>
          <p:nvPr/>
        </p:nvSpPr>
        <p:spPr>
          <a:xfrm>
            <a:off x="76200" y="86263"/>
            <a:ext cx="8991600" cy="8185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defTabSz="351807">
              <a:defRPr>
                <a:uFillTx/>
              </a:defRPr>
            </a:pPr>
            <a:r>
              <a:rPr sz="3696">
                <a:solidFill>
                  <a:srgbClr val="953735"/>
                </a:solidFill>
                <a:uFill>
                  <a:solidFill>
                    <a:srgbClr val="953735"/>
                  </a:solidFill>
                </a:uFill>
              </a:rPr>
              <a:t>Sensitivity to MiniBooNE Low-Energy ν</a:t>
            </a:r>
            <a:r>
              <a:rPr baseline="-5999" sz="3696">
                <a:solidFill>
                  <a:srgbClr val="953735"/>
                </a:solidFill>
                <a:uFill>
                  <a:solidFill>
                    <a:srgbClr val="953735"/>
                  </a:solidFill>
                </a:uFill>
              </a:rPr>
              <a:t>e</a:t>
            </a:r>
            <a:r>
              <a:rPr sz="3696">
                <a:solidFill>
                  <a:srgbClr val="953735"/>
                </a:solidFill>
                <a:uFill>
                  <a:solidFill>
                    <a:srgbClr val="953735"/>
                  </a:solidFill>
                </a:uFill>
              </a:rPr>
              <a:t> Excess</a:t>
            </a:r>
          </a:p>
        </p:txBody>
      </p:sp>
      <p:grpSp>
        <p:nvGrpSpPr>
          <p:cNvPr id="417" name="Group 417"/>
          <p:cNvGrpSpPr/>
          <p:nvPr/>
        </p:nvGrpSpPr>
        <p:grpSpPr>
          <a:xfrm>
            <a:off x="7700731" y="3496605"/>
            <a:ext cx="1382025" cy="1615441"/>
            <a:chOff x="-38099" y="-38100"/>
            <a:chExt cx="1382023" cy="1615440"/>
          </a:xfrm>
        </p:grpSpPr>
        <p:sp>
          <p:nvSpPr>
            <p:cNvPr id="416" name="Shape 416"/>
            <p:cNvSpPr/>
            <p:nvPr/>
          </p:nvSpPr>
          <p:spPr>
            <a:xfrm>
              <a:off x="0" y="0"/>
              <a:ext cx="1305824" cy="15392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sz="1500">
                  <a:uFill>
                    <a:solidFill/>
                  </a:uFill>
                </a:rPr>
                <a:t>MicroBooNE expects ~50 signal and 50 background events in 6.6x10</a:t>
              </a:r>
              <a:r>
                <a:rPr baseline="31999" sz="1500">
                  <a:uFill>
                    <a:solidFill/>
                  </a:uFill>
                </a:rPr>
                <a:t>20</a:t>
              </a:r>
              <a:r>
                <a:rPr sz="1500">
                  <a:uFill>
                    <a:solidFill/>
                  </a:uFill>
                </a:rPr>
                <a:t> POT</a:t>
              </a:r>
            </a:p>
          </p:txBody>
        </p:sp>
        <p:pic>
          <p:nvPicPr>
            <p:cNvPr id="415" name=""/>
            <p:cNvPicPr/>
            <p:nvPr/>
          </p:nvPicPr>
          <p:blipFill>
            <a:blip r:embed="rId4">
              <a:extLst/>
            </a:blip>
            <a:stretch>
              <a:fillRect/>
            </a:stretch>
          </p:blipFill>
          <p:spPr>
            <a:xfrm>
              <a:off x="-38100" y="-38100"/>
              <a:ext cx="1382024" cy="1615441"/>
            </a:xfrm>
            <a:prstGeom prst="rect">
              <a:avLst/>
            </a:prstGeom>
            <a:effectLst/>
          </p:spPr>
        </p:pic>
      </p:gr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sldNum" sz="quarter" idx="2"/>
          </p:nvPr>
        </p:nvSpPr>
        <p:spPr>
          <a:xfrm>
            <a:off x="7002144" y="6481036"/>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420" name="pasted-image.tif"/>
          <p:cNvPicPr/>
          <p:nvPr/>
        </p:nvPicPr>
        <p:blipFill>
          <a:blip r:embed="rId2">
            <a:extLst/>
          </a:blip>
          <a:srcRect l="2252" t="4478" r="92" b="0"/>
          <a:stretch>
            <a:fillRect/>
          </a:stretch>
        </p:blipFill>
        <p:spPr>
          <a:xfrm>
            <a:off x="48986" y="2027939"/>
            <a:ext cx="5912257" cy="3127602"/>
          </a:xfrm>
          <a:prstGeom prst="rect">
            <a:avLst/>
          </a:prstGeom>
          <a:ln w="12700">
            <a:miter lim="400000"/>
          </a:ln>
        </p:spPr>
      </p:pic>
      <p:pic>
        <p:nvPicPr>
          <p:cNvPr id="421" name="pasted-image.tif"/>
          <p:cNvPicPr/>
          <p:nvPr/>
        </p:nvPicPr>
        <p:blipFill>
          <a:blip r:embed="rId3">
            <a:extLst/>
          </a:blip>
          <a:stretch>
            <a:fillRect/>
          </a:stretch>
        </p:blipFill>
        <p:spPr>
          <a:xfrm>
            <a:off x="5873288" y="590063"/>
            <a:ext cx="3167064" cy="5830274"/>
          </a:xfrm>
          <a:prstGeom prst="rect">
            <a:avLst/>
          </a:prstGeom>
          <a:ln w="12700">
            <a:miter lim="400000"/>
          </a:ln>
        </p:spPr>
      </p:pic>
      <p:sp>
        <p:nvSpPr>
          <p:cNvPr id="422" name="Shape 422"/>
          <p:cNvSpPr/>
          <p:nvPr/>
        </p:nvSpPr>
        <p:spPr>
          <a:xfrm>
            <a:off x="529900" y="336933"/>
            <a:ext cx="7382639" cy="8185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l" defTabSz="438617">
              <a:defRPr sz="4608">
                <a:solidFill>
                  <a:srgbClr val="953735"/>
                </a:solidFill>
                <a:uFill>
                  <a:solidFill>
                    <a:srgbClr val="953735"/>
                  </a:solidFill>
                </a:uFill>
              </a:defRPr>
            </a:lvl1pPr>
          </a:lstStyle>
          <a:p>
            <a:pPr lvl="0">
              <a:defRPr sz="1800">
                <a:solidFill>
                  <a:srgbClr val="000000"/>
                </a:solidFill>
                <a:uFillTx/>
              </a:defRPr>
            </a:pPr>
            <a:r>
              <a:rPr sz="4608">
                <a:solidFill>
                  <a:srgbClr val="953735"/>
                </a:solidFill>
                <a:uFill>
                  <a:solidFill>
                    <a:srgbClr val="953735"/>
                  </a:solidFill>
                </a:uFill>
              </a:rPr>
              <a:t>MiniBooNE Excesses</a:t>
            </a:r>
          </a:p>
        </p:txBody>
      </p:sp>
      <p:sp>
        <p:nvSpPr>
          <p:cNvPr id="423" name="Shape 423"/>
          <p:cNvSpPr/>
          <p:nvPr/>
        </p:nvSpPr>
        <p:spPr>
          <a:xfrm>
            <a:off x="1050197" y="1640407"/>
            <a:ext cx="390982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200">
                <a:uFill>
                  <a:solidFill/>
                </a:uFill>
              </a:rPr>
              <a:t>A. A. Aguilar-Arevalo </a:t>
            </a:r>
            <a:r>
              <a:rPr i="1" sz="1200">
                <a:uFill>
                  <a:solidFill/>
                </a:uFill>
              </a:rPr>
              <a:t>et al.</a:t>
            </a:r>
            <a:r>
              <a:rPr sz="1200">
                <a:uFill>
                  <a:solidFill/>
                </a:uFill>
              </a:rPr>
              <a:t>, Phys. Rev. Lett. 110 161801 (2013)</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5" name="pasted-image.tif"/>
          <p:cNvPicPr/>
          <p:nvPr/>
        </p:nvPicPr>
        <p:blipFill>
          <a:blip r:embed="rId2">
            <a:extLst/>
          </a:blip>
          <a:stretch>
            <a:fillRect/>
          </a:stretch>
        </p:blipFill>
        <p:spPr>
          <a:xfrm>
            <a:off x="173551" y="68173"/>
            <a:ext cx="7666903" cy="3702349"/>
          </a:xfrm>
          <a:prstGeom prst="rect">
            <a:avLst/>
          </a:prstGeom>
          <a:ln w="12700">
            <a:miter lim="400000"/>
          </a:ln>
        </p:spPr>
      </p:pic>
      <p:sp>
        <p:nvSpPr>
          <p:cNvPr id="426" name="Shape 426"/>
          <p:cNvSpPr/>
          <p:nvPr>
            <p:ph type="sldNum" sz="quarter" idx="2"/>
          </p:nvPr>
        </p:nvSpPr>
        <p:spPr>
          <a:xfrm>
            <a:off x="7002144" y="6481036"/>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427" name="pasted-image.tif"/>
          <p:cNvPicPr/>
          <p:nvPr/>
        </p:nvPicPr>
        <p:blipFill>
          <a:blip r:embed="rId3">
            <a:extLst/>
          </a:blip>
          <a:stretch>
            <a:fillRect/>
          </a:stretch>
        </p:blipFill>
        <p:spPr>
          <a:xfrm>
            <a:off x="2592555" y="3709946"/>
            <a:ext cx="6388613" cy="301002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sldNum" sz="quarter" idx="2"/>
          </p:nvPr>
        </p:nvSpPr>
        <p:spPr>
          <a:xfrm>
            <a:off x="7002144" y="6481036"/>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430" name="Shape 430"/>
          <p:cNvSpPr/>
          <p:nvPr/>
        </p:nvSpPr>
        <p:spPr>
          <a:xfrm>
            <a:off x="76200" y="86263"/>
            <a:ext cx="8991600" cy="8185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438617">
              <a:defRPr sz="4608">
                <a:solidFill>
                  <a:srgbClr val="953735"/>
                </a:solidFill>
                <a:uFill>
                  <a:solidFill>
                    <a:srgbClr val="953735"/>
                  </a:solidFill>
                </a:uFill>
              </a:defRPr>
            </a:lvl1pPr>
          </a:lstStyle>
          <a:p>
            <a:pPr lvl="0">
              <a:defRPr sz="1800">
                <a:solidFill>
                  <a:srgbClr val="000000"/>
                </a:solidFill>
                <a:uFillTx/>
              </a:defRPr>
            </a:pPr>
            <a:r>
              <a:rPr sz="4608">
                <a:solidFill>
                  <a:srgbClr val="953735"/>
                </a:solidFill>
                <a:uFill>
                  <a:solidFill>
                    <a:srgbClr val="953735"/>
                  </a:solidFill>
                </a:uFill>
              </a:rPr>
              <a:t>Appearance Global Fit</a:t>
            </a:r>
          </a:p>
        </p:txBody>
      </p:sp>
      <p:pic>
        <p:nvPicPr>
          <p:cNvPr id="431" name="pasted-image.tif"/>
          <p:cNvPicPr/>
          <p:nvPr/>
        </p:nvPicPr>
        <p:blipFill>
          <a:blip r:embed="rId2">
            <a:extLst/>
          </a:blip>
          <a:stretch>
            <a:fillRect/>
          </a:stretch>
        </p:blipFill>
        <p:spPr>
          <a:xfrm>
            <a:off x="645794" y="1442907"/>
            <a:ext cx="7852412" cy="5160402"/>
          </a:xfrm>
          <a:prstGeom prst="rect">
            <a:avLst/>
          </a:prstGeom>
          <a:ln w="12700">
            <a:miter lim="400000"/>
          </a:ln>
        </p:spPr>
      </p:pic>
      <p:sp>
        <p:nvSpPr>
          <p:cNvPr id="432" name="Shape 432"/>
          <p:cNvSpPr/>
          <p:nvPr/>
        </p:nvSpPr>
        <p:spPr>
          <a:xfrm>
            <a:off x="143226" y="967504"/>
            <a:ext cx="8857548" cy="7037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457200" indent="-457200" algn="l">
              <a:spcBef>
                <a:spcPts val="1200"/>
              </a:spcBef>
              <a:tabLst>
                <a:tab pos="139700" algn="l"/>
                <a:tab pos="457200" algn="l"/>
              </a:tabLst>
              <a:defRPr>
                <a:uFillTx/>
              </a:defRPr>
            </a:pPr>
            <a:r>
              <a:rPr sz="1600">
                <a:latin typeface="Lucida Grande"/>
                <a:ea typeface="Lucida Grande"/>
                <a:cs typeface="Lucida Grande"/>
                <a:sym typeface="Lucida Grande"/>
              </a:rPr>
              <a:t>	</a:t>
            </a:r>
            <a:r>
              <a:rPr sz="1500">
                <a:latin typeface="Lucida Grande"/>
                <a:ea typeface="Lucida Grande"/>
                <a:cs typeface="Lucida Grande"/>
                <a:sym typeface="Lucida Grande"/>
              </a:rPr>
              <a:t>J. Kopp et al., “Sterile Neutrino Oscillations: The Global Picture”. </a:t>
            </a:r>
            <a:r>
              <a:rPr sz="1500">
                <a:solidFill>
                  <a:srgbClr val="FF40FF"/>
                </a:solidFill>
                <a:latin typeface="Lucida Grande"/>
                <a:ea typeface="Lucida Grande"/>
                <a:cs typeface="Lucida Grande"/>
                <a:sym typeface="Lucida Grande"/>
              </a:rPr>
              <a:t>hep-ph/1303.3011 </a:t>
            </a:r>
            <a:r>
              <a:rPr sz="1500">
                <a:latin typeface="Lucida Grande"/>
                <a:ea typeface="Lucida Grande"/>
                <a:cs typeface="Lucida Grande"/>
                <a:sym typeface="Lucida Grande"/>
              </a:rPr>
              <a:t>(2013). </a:t>
            </a:r>
            <a:endParaRPr sz="1500">
              <a:latin typeface="Lucida Grande"/>
              <a:ea typeface="Lucida Grande"/>
              <a:cs typeface="Lucida Grande"/>
              <a:sym typeface="Lucida Grande"/>
            </a:endParaRPr>
          </a:p>
        </p:txBody>
      </p:sp>
    </p:spTree>
  </p:cSld>
  <p:clrMapOvr>
    <a:masterClrMapping/>
  </p:clrMapOvr>
  <p:transition spd="med" advClick="1"/>
</p:sld>
</file>

<file path=ppt/slides/slide35.xml><?xml version="1.0" encoding="UTF-8" standalone="yes"?><p:sld xmlns:a="http://schemas.openxmlformats.org/drawingml/2006/main" xmlns:r="http://schemas.openxmlformats.org/officeDocument/2006/relationships" xmlns:p="http://schemas.openxmlformats.org/presentationml/2006/main" showMasterSp="1" showMasterPhAnim="1"><p:cSld><p:spTree><p:nvGrpSpPr><p:cNvPr id="1" name=""/><p:cNvGrpSpPr/><p:nvPr/></p:nvGrpSpPr><p:grpSpPr><a:xfrm><a:off x="0" y="0"/><a:ext cx="0" cy="0"/><a:chOff x="0" y="0"/><a:chExt cx="0" cy="0"/></a:xfrm></p:grpSpPr><p:sp><p:nvSpPr><p:cNvPr id="434" name="Shape 434"/><p:cNvSpPr/><p:nvPr><p:ph type="sldNum" sz="quarter" idx="2"/></p:nvPr></p:nvSpPr><p:spPr><a:xfrm><a:off x="7010400" y="6490060"/><a:ext cx="2133600" cy="370781"/></a:xfrm><a:prstGeom prst="rect"><a:avLst/></a:prstGeom><a:extLst><a:ext uri="{C572A759-6A51-4108-AA02-DFA0A04FC94B}"><ma14:wrappingTextBoxFlag val="1" xmlns:ma14="http://schemas.microsoft.com/office/mac/drawingml/2011/main"/></a:ext></a:extLst></p:spPr><p:txBody><a:bodyPr/><a:lstStyle/><a:p><a:pPr lvl="0"><a:defRPr><a:uFillTx/></a:defRPr></a:pPr><a:fld id="{86CB4B4D-7CA3-9044-876B-883B54F8677D}" type="slidenum"><a:rPr><a:uFill><a:solidFill/></a:uFill></a:rPr></a:fld></a:p></p:txBody></p:sp><p:pic><p:nvPicPr><p:cNvPr id="435" name="pasted-image.pdf"/><p:cNvPicPr/><p:nvPr/></p:nvPicPr><p:blipFill><a:blip r:embed="rId2"><a:extLst/></a:blip><a:stretch><a:fillRect/></a:stretch></p:blipFill><p:spPr><a:xfrm><a:off x="4221251" y="2941068"/><a:ext cx="4647536" cy="3865163"/></a:xfrm><a:prstGeom prst="rect"><a:avLst/></a:prstGeom><a:ln w="12700"><a:miter lim="400000"/></a:ln></p:spPr></p:pic><p:pic><p:nvPicPr><p:cNvPr id="436" name="1GeV_pizero.png"/><p:cNvPicPr/><p:nvPr/></p:nvPicPr><p:blipFill><a:blip r:embed="rId3"><a:extLst/></a:blip><a:stretch><a:fillRect/></a:stretch></p:blipFill><p:spPr><a:xfrm><a:off x="4744878" y="1220967"/><a:ext cx="4366946" cy="1841652"/></a:xfrm><a:prstGeom prst="rect"><a:avLst/></a:prstGeom><a:ln w="12700"><a:miter lim="400000"/></a:ln></p:spPr></p:pic><p:sp><p:nvSpPr><p:cNvPr id="437" name="Shape 437"/><p:cNvSpPr/><p:nvPr/></p:nvSpPr><p:spPr><a:xfrm><a:off x="76200" y="-19674"/><a:ext cx="8991600" cy="818516"/></a:xfrm><a:prstGeom prst="rect"><a:avLst/></a:prstGeom><a:ln w="12700"><a:miter lim="400000"/></a:ln><a:extLst><a:ext uri="{C572A759-6A51-4108-AA02-DFA0A04FC94B}"><ma14:wrappingTextBoxFlag val="1" xmlns:ma14="http://schemas.microsoft.com/office/mac/drawingml/2011/main"/></a:ext></a:extLst></p:spPr><p:txBody><a:bodyPr lIns="45719" rIns="45719" anchor="ctr"><a:normAutofit fontScale="100000" lnSpcReduction="0"/></a:bodyPr><a:lstStyle><a:lvl1pPr defTabSz="438617"><a:defRPr sz="4608"><a:solidFill><a:srgbClr val="953735"/></a:solidFill><a:uFill><a:solidFill><a:srgbClr val="953735"/></a:solidFill></a:uFill></a:defRPr></a:lvl1pPr></a:lstStyle><a:p><a:pPr lvl="0"><a:defRPr sz="1800"><a:solidFill><a:srgbClr val="000000"/></a:solidFill><a:uFillTx/></a:defRPr></a:pPr><a:r><a:rPr sz="4608"><a:solidFill><a:srgbClr val="953735"/></a:solidFill><a:uFill><a:solidFill><a:srgbClr val="953735"/></a:solidFill></a:uFill></a:rPr><a:t>Electron/photon Separation</a:t></a:r></a:p></p:txBody></p:sp><p:pic><p:nvPicPr><p:cNvPr id="438" name="1GeV_electron.png"/><p:cNvPicPr/><p:nvPr/></p:nvPicPr><p:blipFill><a:blip r:embed="rId4"><a:extLst/></a:blip><a:stretch><a:fillRect/></a:stretch></p:blipFill><p:spPr><a:xfrm><a:off x="67867" y="1168485"/><a:ext cx="4531905" cy="1893075"/></a:xfrm><a:prstGeom prst="rect"><a:avLst/></a:prstGeom><a:ln w="12700"><a:miter lim="400000"/></a:ln></p:spPr></p:pic><p:sp><p:nvSpPr><p:cNvPr id="439" name="Shape 439"/><p:cNvSpPr/><p:nvPr/></p:nvSpPr><p:spPr><a:xfrm><a:off x="1422207" y="881634"/><a:ext cx="2171066" cy="332741"/></a:xfrm><a:prstGeom prst="rect"><a:avLst/></a:prstGeom><a:ln w="12700"><a:miter lim="400000"/></a:ln><a:extLst><a:ext uri="{C572A759-6A51-4108-AA02-DFA0A04FC94B}"><ma14:wrappingTextBoxFlag val="1" xmlns:ma14="http://schemas.microsoft.com/office/mac/drawingml/2011/main"/></a:ext></a:extLst></p:spPr><p:txBody><a:bodyPr wrap="none" lIns="45719" rIns="45719"><a:spAutoFit/></a:bodyPr><a:lstStyle><a:lvl1pPr algn="l"><a:defRPr sz="1600"><a:uFillTx/><a:latin typeface="+mj-lt"/><a:ea typeface="+mj-ea"/><a:cs typeface="+mj-cs"/><a:sym typeface="Helvetica"/></a:defRPr></a:lvl1pPr></a:lstStyle><a:p><a:pPr lvl="0"><a:defRPr sz="1800"/></a:pPr><a:r><a:rPr sz="1600"/><a:t>1 GeV electron shower</a:t></a:r></a:p></p:txBody></p:sp><p:sp><p:nvSpPr><p:cNvPr id="440" name="Shape 440"/><p:cNvSpPr/><p:nvPr/></p:nvSpPr><p:spPr><a:xfrm><a:off x="5239187" y="874639"/><a:ext cx="3378327" cy="346731"/></a:xfrm><a:prstGeom prst="rect"><a:avLst/></a:prstGeom><a:ln w="12700"><a:miter lim="400000"/></a:ln><a:extLst><a:ext uri="{C572A759-6A51-4108-AA02-DFA0A04FC94B}"><ma14:wrappingTextBoxFlag val="1" xmlns:ma14="http://schemas.microsoft.com/office/mac/drawingml/2011/main"/></a:ext></a:extLst></p:spPr><p:txBody><a:bodyPr wrap="none" lIns="45719" rIns="45719"><a:spAutoFit/></a:bodyPr><a:lstStyle/><a:p><a:pPr lvl="0" algn="l"><a:defRPr><a:uFillTx/></a:defRPr></a:pPr><a:r><a:rPr sz="1600"><a:latin typeface="+mj-lt"/><a:ea typeface="+mj-ea"/><a:cs typeface="+mj-cs"/><a:sym typeface="Helvetica"/></a:rPr><a:t>Decay of a 1 GeV </a:t></a:r><a:r><a:rPr b="1" sz="1600"><a:latin typeface="Symbol"/><a:ea typeface="Symbol"/><a:cs typeface="Symbol"/><a:sym typeface="Symbol"/></a:rPr><a:t>π</a:t></a:r><a:r><a:rPr b="1" baseline="31999" sz="1600"><a:latin typeface="Symbol"/><a:ea typeface="Symbol"/><a:cs typeface="Symbol"/><a:sym typeface="Symbol"/></a:rPr><a:t>0</a:t></a:r><a:r><a:rPr b="1" sz="1600"><a:latin typeface="+mj-lt"/><a:ea typeface="+mj-ea"/><a:cs typeface="+mj-cs"/><a:sym typeface="Helvetica"/></a:rPr><a:t> </a:t></a:r><a:r><a:rPr sz="1600"><a:latin typeface="+mj-lt"/><a:ea typeface="+mj-ea"/><a:cs typeface="+mj-cs"/><a:sym typeface="Helvetica"/></a:rPr><a:t>to two photons.</a:t></a:r></a:p></p:txBody></p:sp><p:sp><p:nvSpPr><p:cNvPr id="441" name="Shape 441"/><p:cNvSpPr/><p:nvPr/></p:nvSpPr><p:spPr><a:xfrm><a:off x="714671" y="3943323"/><a:ext cx="3238297" cy="1860654"/></a:xfrm><a:prstGeom prst="rect"><a:avLst/></a:prstGeom><a:ln w="12700"><a:miter lim="400000"/></a:ln><a:extLst><a:ext uri="{C572A759-6A51-4108-AA02-DFA0A04FC94B}"><ma14:wrappingTextBoxFlag val="1" xmlns:ma14="http://schemas.microsoft.com/office/mac/drawingml/2011/main"/></a:ext></a:extLst></p:spPr><p:txBody><a:bodyPr lIns="45719" rIns="45719"><a:spAutoFit/></a:bodyPr><a:lstStyle/><a:p><a:pPr lvl="0"><a:defRPr><a:uFillTx/></a:defRPr></a:pPr><a:r><a:rPr sz="1900"><a:latin typeface="+mj-lt"/><a:ea typeface="+mj-ea"/><a:cs typeface="+mj-cs"/><a:sym typeface="Helvetica"/></a:rPr><a:t>The double mip deposition of converted photons allows even single photons to be identified, significantly reducing backgrounds in searches for </a:t></a:r><a:r><a:rPr b="1" sz="1900"><a:latin typeface="+mj-lt"/><a:ea typeface="+mj-ea"/><a:cs typeface="+mj-cs"/><a:sym typeface="Helvetica"/></a:rPr><a:t></a:t></a:r><a:r><a:rPr b="1" sz="1900"><a:latin typeface="Symbol"/><a:ea typeface="Symbol"/><a:cs typeface="Symbol"/><a:sym typeface="Symbol"/></a:rPr><a:t>ν</a:t></a:r><a:r><a:rPr b="1" baseline="-5999" sz="1900"><a:latin typeface="Symbol"/><a:ea typeface="Symbol"/><a:cs typeface="Symbol"/><a:sym typeface="Symbol"/></a:rPr><a:t>e</a:t></a:r><a:r><a:rPr sz="1900"><a:latin typeface="+mj-lt"/><a:ea typeface="+mj-ea"/><a:cs typeface="+mj-cs"/><a:sym typeface="Helvetica"/></a:rPr><a:t> appearance</a:t></a:r></a:p></p:txBody></p:sp></p:spTree></p:cSld><p:clrMapOvr><a:masterClrMapping/></p:clrMapOvr><p:transition spd="med" advClick="1"/></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3" name="nue_appearance_ecalo1_ND_uB_FD_nu_nearDetStats.pdf"/>
          <p:cNvPicPr/>
          <p:nvPr/>
        </p:nvPicPr>
        <p:blipFill>
          <a:blip r:embed="rId2">
            <a:extLst/>
          </a:blip>
          <a:stretch>
            <a:fillRect/>
          </a:stretch>
        </p:blipFill>
        <p:spPr>
          <a:xfrm>
            <a:off x="-32697" y="1352573"/>
            <a:ext cx="4741736" cy="4482487"/>
          </a:xfrm>
          <a:prstGeom prst="rect">
            <a:avLst/>
          </a:prstGeom>
          <a:ln w="12700">
            <a:miter lim="400000"/>
          </a:ln>
        </p:spPr>
      </p:pic>
      <p:pic>
        <p:nvPicPr>
          <p:cNvPr id="444" name="nue_appearance_ecalo1_ND_uB_FD_nubar_nearDetStats.png"/>
          <p:cNvPicPr/>
          <p:nvPr/>
        </p:nvPicPr>
        <p:blipFill>
          <a:blip r:embed="rId3">
            <a:extLst/>
          </a:blip>
          <a:stretch>
            <a:fillRect/>
          </a:stretch>
        </p:blipFill>
        <p:spPr>
          <a:xfrm>
            <a:off x="4489260" y="1352573"/>
            <a:ext cx="4741735" cy="4482487"/>
          </a:xfrm>
          <a:prstGeom prst="rect">
            <a:avLst/>
          </a:prstGeom>
          <a:ln w="12700">
            <a:miter lim="400000"/>
          </a:ln>
        </p:spPr>
      </p:pic>
      <p:sp>
        <p:nvSpPr>
          <p:cNvPr id="445" name="Shape 445"/>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 ν</a:t>
            </a:r>
            <a:r>
              <a:rPr baseline="-5999" sz="4608">
                <a:solidFill>
                  <a:srgbClr val="953735"/>
                </a:solidFill>
                <a:uFill>
                  <a:solidFill>
                    <a:srgbClr val="953735"/>
                  </a:solidFill>
                </a:uFill>
              </a:rPr>
              <a:t>e</a:t>
            </a:r>
            <a:r>
              <a:rPr sz="4608">
                <a:solidFill>
                  <a:srgbClr val="953735"/>
                </a:solidFill>
                <a:uFill>
                  <a:solidFill>
                    <a:srgbClr val="953735"/>
                  </a:solidFill>
                </a:uFill>
              </a:rPr>
              <a:t> Appearance (3-det)</a:t>
            </a:r>
          </a:p>
        </p:txBody>
      </p:sp>
      <p:sp>
        <p:nvSpPr>
          <p:cNvPr id="446" name="Shape 446"/>
          <p:cNvSpPr/>
          <p:nvPr>
            <p:ph type="body" idx="1"/>
          </p:nvPr>
        </p:nvSpPr>
        <p:spPr>
          <a:xfrm>
            <a:off x="126448" y="1047910"/>
            <a:ext cx="8891104" cy="853949"/>
          </a:xfrm>
          <a:prstGeom prst="rect">
            <a:avLst/>
          </a:prstGeom>
        </p:spPr>
        <p:txBody>
          <a:bodyPr lIns="0" tIns="0" rIns="0" bIns="0"/>
          <a:lstStyle>
            <a:lvl1pPr marL="342675" indent="-342675" defTabSz="456892">
              <a:spcBef>
                <a:spcPts val="2300"/>
              </a:spcBef>
              <a:buChar char="❖"/>
              <a:defRPr sz="2000">
                <a:latin typeface="Arial Unicode MS"/>
                <a:ea typeface="Arial Unicode MS"/>
                <a:cs typeface="Arial Unicode MS"/>
                <a:sym typeface="Arial Unicode MS"/>
              </a:defRPr>
            </a:lvl1pPr>
          </a:lstStyle>
          <a:p>
            <a:pPr lvl="0">
              <a:defRPr sz="1800">
                <a:uFillTx/>
              </a:defRPr>
            </a:pPr>
            <a:r>
              <a:rPr sz="2000">
                <a:uFill>
                  <a:solidFill/>
                </a:uFill>
              </a:rPr>
              <a:t>LAr1-ND + MicroBooNE + 1 kiloton Far Detector at 700m</a:t>
            </a:r>
          </a:p>
        </p:txBody>
      </p:sp>
      <p:sp>
        <p:nvSpPr>
          <p:cNvPr id="447" name="Shape 447"/>
          <p:cNvSpPr/>
          <p:nvPr>
            <p:ph type="sldNum" sz="quarter" idx="2"/>
          </p:nvPr>
        </p:nvSpPr>
        <p:spPr>
          <a:xfrm>
            <a:off x="7010400" y="6479162"/>
            <a:ext cx="2133600"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448" name="Shape 448"/>
          <p:cNvSpPr/>
          <p:nvPr/>
        </p:nvSpPr>
        <p:spPr>
          <a:xfrm>
            <a:off x="620401" y="5641099"/>
            <a:ext cx="3688735"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3366FF"/>
                </a:solidFill>
                <a:uFill>
                  <a:solidFill>
                    <a:srgbClr val="3366FF"/>
                  </a:solidFill>
                </a:uFill>
              </a:rPr>
              <a:t>6.6x10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neutrino mode</a:t>
            </a:r>
          </a:p>
        </p:txBody>
      </p:sp>
      <p:sp>
        <p:nvSpPr>
          <p:cNvPr id="449" name="Shape 449"/>
          <p:cNvSpPr/>
          <p:nvPr/>
        </p:nvSpPr>
        <p:spPr>
          <a:xfrm>
            <a:off x="4913103" y="5641099"/>
            <a:ext cx="4005501"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0433FF"/>
                </a:solidFill>
                <a:uFill>
                  <a:solidFill/>
                </a:uFill>
              </a:rPr>
              <a:t>10</a:t>
            </a:r>
            <a:r>
              <a:rPr sz="2000">
                <a:solidFill>
                  <a:srgbClr val="3366FF"/>
                </a:solidFill>
                <a:uFill>
                  <a:solidFill>
                    <a:srgbClr val="3366FF"/>
                  </a:solidFill>
                </a:uFill>
              </a:rPr>
              <a:t>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anti-neutrino mode</a:t>
            </a:r>
            <a:endParaRPr sz="2000">
              <a:solidFill>
                <a:srgbClr val="3366FF"/>
              </a:solidFill>
              <a:uFill>
                <a:solidFill>
                  <a:srgbClr val="3366FF"/>
                </a:solidFill>
              </a:uFill>
            </a:endParaRPr>
          </a:p>
          <a:p>
            <a:pPr lvl="0">
              <a:defRPr>
                <a:uFillTx/>
              </a:defRPr>
            </a:pPr>
            <a:r>
              <a:rPr sz="1300">
                <a:solidFill>
                  <a:srgbClr val="3366FF"/>
                </a:solidFill>
                <a:uFill>
                  <a:solidFill>
                    <a:srgbClr val="3366FF"/>
                  </a:solidFill>
                </a:uFill>
              </a:rPr>
              <a:t>(assumes both neutrinos and anti-neutrinos oscillate)</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Shape 451"/>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 ν</a:t>
            </a:r>
            <a:r>
              <a:rPr baseline="-5999" sz="4608">
                <a:solidFill>
                  <a:srgbClr val="953735"/>
                </a:solidFill>
                <a:uFill>
                  <a:solidFill>
                    <a:srgbClr val="953735"/>
                  </a:solidFill>
                </a:uFill>
              </a:rPr>
              <a:t>e</a:t>
            </a:r>
            <a:r>
              <a:rPr sz="4608">
                <a:solidFill>
                  <a:srgbClr val="953735"/>
                </a:solidFill>
                <a:uFill>
                  <a:solidFill>
                    <a:srgbClr val="953735"/>
                  </a:solidFill>
                </a:uFill>
              </a:rPr>
              <a:t> Appearance (3-det)</a:t>
            </a:r>
          </a:p>
        </p:txBody>
      </p:sp>
      <p:sp>
        <p:nvSpPr>
          <p:cNvPr id="452" name="Shape 452"/>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453" name="lsnd_edge_nu.png"/>
          <p:cNvPicPr/>
          <p:nvPr/>
        </p:nvPicPr>
        <p:blipFill>
          <a:blip r:embed="rId2">
            <a:extLst/>
          </a:blip>
          <a:stretch>
            <a:fillRect/>
          </a:stretch>
        </p:blipFill>
        <p:spPr>
          <a:xfrm>
            <a:off x="372796" y="840001"/>
            <a:ext cx="6404508" cy="3038471"/>
          </a:xfrm>
          <a:prstGeom prst="rect">
            <a:avLst/>
          </a:prstGeom>
          <a:ln w="12700">
            <a:miter lim="400000"/>
          </a:ln>
        </p:spPr>
      </p:pic>
      <p:pic>
        <p:nvPicPr>
          <p:cNvPr id="454" name="lsnd_edge_nubar.png"/>
          <p:cNvPicPr/>
          <p:nvPr/>
        </p:nvPicPr>
        <p:blipFill>
          <a:blip r:embed="rId3">
            <a:extLst/>
          </a:blip>
          <a:srcRect l="0" t="0" r="0" b="3606"/>
          <a:stretch>
            <a:fillRect/>
          </a:stretch>
        </p:blipFill>
        <p:spPr>
          <a:xfrm>
            <a:off x="372796" y="3875643"/>
            <a:ext cx="6404508" cy="2928888"/>
          </a:xfrm>
          <a:prstGeom prst="rect">
            <a:avLst/>
          </a:prstGeom>
          <a:ln w="12700">
            <a:miter lim="400000"/>
          </a:ln>
        </p:spPr>
      </p:pic>
      <p:sp>
        <p:nvSpPr>
          <p:cNvPr id="455" name="Shape 455"/>
          <p:cNvSpPr/>
          <p:nvPr/>
        </p:nvSpPr>
        <p:spPr>
          <a:xfrm>
            <a:off x="1322370" y="2705116"/>
            <a:ext cx="5559319" cy="1"/>
          </a:xfrm>
          <a:prstGeom prst="line">
            <a:avLst/>
          </a:prstGeom>
          <a:ln w="25400">
            <a:solidFill>
              <a:srgbClr val="C0504D"/>
            </a:solidFill>
            <a:custDash>
              <a:ds d="600000" sp="600000"/>
            </a:custDash>
            <a:miter lim="400000"/>
          </a:ln>
          <a:effectLst>
            <a:outerShdw sx="100000" sy="100000" kx="0" ky="0" algn="b" rotWithShape="0" blurRad="38100" dist="20000" dir="5400000">
              <a:srgbClr val="000000">
                <a:alpha val="38000"/>
              </a:srgbClr>
            </a:outerShdw>
          </a:effectLst>
        </p:spPr>
        <p:txBody>
          <a:bodyPr lIns="0" tIns="0" rIns="0" bIns="0"/>
          <a:lstStyle/>
          <a:p>
            <a:pPr lvl="0"/>
          </a:p>
        </p:txBody>
      </p:sp>
      <p:sp>
        <p:nvSpPr>
          <p:cNvPr id="456" name="Shape 456"/>
          <p:cNvSpPr/>
          <p:nvPr/>
        </p:nvSpPr>
        <p:spPr>
          <a:xfrm>
            <a:off x="1322370" y="5352812"/>
            <a:ext cx="5559319" cy="1"/>
          </a:xfrm>
          <a:prstGeom prst="line">
            <a:avLst/>
          </a:prstGeom>
          <a:ln w="25400">
            <a:solidFill>
              <a:srgbClr val="C0504D"/>
            </a:solidFill>
            <a:custDash>
              <a:ds d="600000" sp="600000"/>
            </a:custDash>
            <a:miter lim="400000"/>
          </a:ln>
          <a:effectLst>
            <a:outerShdw sx="100000" sy="100000" kx="0" ky="0" algn="b" rotWithShape="0" blurRad="38100" dist="20000" dir="5400000">
              <a:srgbClr val="000000">
                <a:alpha val="38000"/>
              </a:srgbClr>
            </a:outerShdw>
          </a:effectLst>
        </p:spPr>
        <p:txBody>
          <a:bodyPr lIns="0" tIns="0" rIns="0" bIns="0"/>
          <a:lstStyle/>
          <a:p>
            <a:pPr lvl="0"/>
          </a:p>
        </p:txBody>
      </p:sp>
      <p:pic>
        <p:nvPicPr>
          <p:cNvPr id="457" name="pasted-image.pdf"/>
          <p:cNvPicPr/>
          <p:nvPr/>
        </p:nvPicPr>
        <p:blipFill>
          <a:blip r:embed="rId4">
            <a:extLst/>
          </a:blip>
          <a:stretch>
            <a:fillRect/>
          </a:stretch>
        </p:blipFill>
        <p:spPr>
          <a:xfrm>
            <a:off x="7034392" y="2540016"/>
            <a:ext cx="469901" cy="330201"/>
          </a:xfrm>
          <a:prstGeom prst="rect">
            <a:avLst/>
          </a:prstGeom>
          <a:ln w="12700">
            <a:miter lim="400000"/>
          </a:ln>
        </p:spPr>
      </p:pic>
      <p:pic>
        <p:nvPicPr>
          <p:cNvPr id="458" name="pasted-image.pdf"/>
          <p:cNvPicPr/>
          <p:nvPr/>
        </p:nvPicPr>
        <p:blipFill>
          <a:blip r:embed="rId4">
            <a:extLst/>
          </a:blip>
          <a:stretch>
            <a:fillRect/>
          </a:stretch>
        </p:blipFill>
        <p:spPr>
          <a:xfrm>
            <a:off x="7034392" y="5175012"/>
            <a:ext cx="469901" cy="330201"/>
          </a:xfrm>
          <a:prstGeom prst="rect">
            <a:avLst/>
          </a:prstGeom>
          <a:ln w="12700">
            <a:miter lim="400000"/>
          </a:ln>
        </p:spPr>
      </p:pic>
      <p:sp>
        <p:nvSpPr>
          <p:cNvPr id="459" name="Shape 459"/>
          <p:cNvSpPr/>
          <p:nvPr/>
        </p:nvSpPr>
        <p:spPr>
          <a:xfrm>
            <a:off x="6994451" y="1536977"/>
            <a:ext cx="149616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neutrino mode</a:t>
            </a:r>
          </a:p>
        </p:txBody>
      </p:sp>
      <p:sp>
        <p:nvSpPr>
          <p:cNvPr id="460" name="Shape 460"/>
          <p:cNvSpPr/>
          <p:nvPr/>
        </p:nvSpPr>
        <p:spPr>
          <a:xfrm>
            <a:off x="6781198" y="4335119"/>
            <a:ext cx="192267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anti-neutrino mode</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title"/>
          </p:nvPr>
        </p:nvSpPr>
        <p:spPr>
          <a:xfrm>
            <a:off x="4108714" y="184352"/>
            <a:ext cx="4846353" cy="1675638"/>
          </a:xfrm>
          <a:prstGeom prst="rect">
            <a:avLst/>
          </a:prstGeom>
        </p:spPr>
        <p:txBody>
          <a:bodyPr/>
          <a:lstStyle/>
          <a:p>
            <a:pPr lvl="0" defTabSz="456892">
              <a:defRPr sz="1800">
                <a:uFillTx/>
              </a:defRPr>
            </a:pPr>
            <a:r>
              <a:rPr sz="4200">
                <a:solidFill>
                  <a:srgbClr val="953735"/>
                </a:solidFill>
                <a:uFill>
                  <a:solidFill>
                    <a:srgbClr val="953735"/>
                  </a:solidFill>
                </a:uFill>
              </a:rPr>
              <a:t>ν</a:t>
            </a:r>
            <a:r>
              <a:rPr baseline="-5999" sz="4200">
                <a:solidFill>
                  <a:srgbClr val="953735"/>
                </a:solidFill>
                <a:uFill>
                  <a:solidFill>
                    <a:srgbClr val="953735"/>
                  </a:solidFill>
                </a:uFill>
              </a:rPr>
              <a:t>μ</a:t>
            </a:r>
            <a:r>
              <a:rPr sz="4200">
                <a:solidFill>
                  <a:srgbClr val="953735"/>
                </a:solidFill>
                <a:uFill>
                  <a:solidFill>
                    <a:srgbClr val="953735"/>
                  </a:solidFill>
                </a:uFill>
              </a:rPr>
              <a:t> → ν</a:t>
            </a:r>
            <a:r>
              <a:rPr baseline="-5999" sz="4200">
                <a:solidFill>
                  <a:srgbClr val="953735"/>
                </a:solidFill>
                <a:uFill>
                  <a:solidFill>
                    <a:srgbClr val="953735"/>
                  </a:solidFill>
                </a:uFill>
              </a:rPr>
              <a:t>e</a:t>
            </a:r>
            <a:r>
              <a:rPr sz="4200">
                <a:solidFill>
                  <a:srgbClr val="953735"/>
                </a:solidFill>
                <a:uFill>
                  <a:solidFill>
                    <a:srgbClr val="953735"/>
                  </a:solidFill>
                </a:uFill>
              </a:rPr>
              <a:t> Appearance </a:t>
            </a:r>
            <a:endParaRPr sz="4200">
              <a:solidFill>
                <a:srgbClr val="953735"/>
              </a:solidFill>
              <a:uFill>
                <a:solidFill>
                  <a:srgbClr val="953735"/>
                </a:solidFill>
              </a:uFill>
            </a:endParaRPr>
          </a:p>
          <a:p>
            <a:pPr lvl="0" defTabSz="456892">
              <a:defRPr sz="1800">
                <a:uFillTx/>
              </a:defRPr>
            </a:pPr>
            <a:r>
              <a:rPr sz="4200">
                <a:solidFill>
                  <a:srgbClr val="953735"/>
                </a:solidFill>
                <a:uFill>
                  <a:solidFill>
                    <a:srgbClr val="953735"/>
                  </a:solidFill>
                </a:uFill>
              </a:rPr>
              <a:t>(shape only)</a:t>
            </a:r>
          </a:p>
        </p:txBody>
      </p:sp>
      <p:sp>
        <p:nvSpPr>
          <p:cNvPr id="463" name="Shape 463"/>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464" name="nue_appearance_ecalo1_ND_uB_FD_nu_nearDetStats_shapeOnly.png"/>
          <p:cNvPicPr/>
          <p:nvPr/>
        </p:nvPicPr>
        <p:blipFill>
          <a:blip r:embed="rId2">
            <a:extLst/>
          </a:blip>
          <a:stretch>
            <a:fillRect/>
          </a:stretch>
        </p:blipFill>
        <p:spPr>
          <a:xfrm>
            <a:off x="604740" y="3166620"/>
            <a:ext cx="3878437" cy="3666388"/>
          </a:xfrm>
          <a:prstGeom prst="rect">
            <a:avLst/>
          </a:prstGeom>
          <a:ln w="12700">
            <a:miter lim="400000"/>
          </a:ln>
        </p:spPr>
      </p:pic>
      <p:pic>
        <p:nvPicPr>
          <p:cNvPr id="465" name="nue_appearance_ecalo1_ND_uB_FD_nubar_nearDetStats_shapeOnly.png"/>
          <p:cNvPicPr/>
          <p:nvPr/>
        </p:nvPicPr>
        <p:blipFill>
          <a:blip r:embed="rId3">
            <a:extLst/>
          </a:blip>
          <a:stretch>
            <a:fillRect/>
          </a:stretch>
        </p:blipFill>
        <p:spPr>
          <a:xfrm>
            <a:off x="4687147" y="3166620"/>
            <a:ext cx="3878436" cy="3666388"/>
          </a:xfrm>
          <a:prstGeom prst="rect">
            <a:avLst/>
          </a:prstGeom>
          <a:ln w="12700">
            <a:miter lim="400000"/>
          </a:ln>
        </p:spPr>
      </p:pic>
      <p:pic>
        <p:nvPicPr>
          <p:cNvPr id="466" name="nue_appearance_ecalo1_ND_uB_nu_nearDetStats_shapeOnly.png"/>
          <p:cNvPicPr/>
          <p:nvPr/>
        </p:nvPicPr>
        <p:blipFill>
          <a:blip r:embed="rId4">
            <a:extLst/>
          </a:blip>
          <a:srcRect l="0" t="6831" r="0" b="0"/>
          <a:stretch>
            <a:fillRect/>
          </a:stretch>
        </p:blipFill>
        <p:spPr>
          <a:xfrm>
            <a:off x="98088" y="38483"/>
            <a:ext cx="3878436" cy="3415931"/>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Shape 468"/>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 </a:t>
            </a:r>
            <a:r>
              <a:rPr sz="4608">
                <a:solidFill>
                  <a:srgbClr val="953735"/>
                </a:solidFill>
                <a:uFill>
                  <a:solidFill>
                    <a:srgbClr val="953735"/>
                  </a:solidFill>
                </a:uFill>
              </a:rPr>
              <a:t>Disappearance (3-det)</a:t>
            </a:r>
          </a:p>
        </p:txBody>
      </p:sp>
      <p:sp>
        <p:nvSpPr>
          <p:cNvPr id="469" name="Shape 469"/>
          <p:cNvSpPr/>
          <p:nvPr>
            <p:ph type="body" idx="1"/>
          </p:nvPr>
        </p:nvSpPr>
        <p:spPr>
          <a:xfrm>
            <a:off x="126448" y="1047910"/>
            <a:ext cx="8891104" cy="853949"/>
          </a:xfrm>
          <a:prstGeom prst="rect">
            <a:avLst/>
          </a:prstGeom>
        </p:spPr>
        <p:txBody>
          <a:bodyPr lIns="0" tIns="0" rIns="0" bIns="0"/>
          <a:lstStyle>
            <a:lvl1pPr marL="342675" indent="-342675" defTabSz="456892">
              <a:spcBef>
                <a:spcPts val="2300"/>
              </a:spcBef>
              <a:buChar char="❖"/>
              <a:defRPr sz="2000">
                <a:latin typeface="Arial Unicode MS"/>
                <a:ea typeface="Arial Unicode MS"/>
                <a:cs typeface="Arial Unicode MS"/>
                <a:sym typeface="Arial Unicode MS"/>
              </a:defRPr>
            </a:lvl1pPr>
          </a:lstStyle>
          <a:p>
            <a:pPr lvl="0">
              <a:defRPr sz="1800">
                <a:uFillTx/>
              </a:defRPr>
            </a:pPr>
            <a:r>
              <a:rPr sz="2000">
                <a:uFill>
                  <a:solidFill/>
                </a:uFill>
              </a:rPr>
              <a:t>LAr1-ND + MicroBooNE + 1 kiloton Far Detector at 700m</a:t>
            </a:r>
          </a:p>
        </p:txBody>
      </p:sp>
      <p:sp>
        <p:nvSpPr>
          <p:cNvPr id="470" name="Shape 470"/>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471" name="Shape 471"/>
          <p:cNvSpPr/>
          <p:nvPr/>
        </p:nvSpPr>
        <p:spPr>
          <a:xfrm>
            <a:off x="607701" y="5704599"/>
            <a:ext cx="3688735"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3366FF"/>
                </a:solidFill>
                <a:uFill>
                  <a:solidFill>
                    <a:srgbClr val="3366FF"/>
                  </a:solidFill>
                </a:uFill>
              </a:rPr>
              <a:t>6.6x10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neutrino mode</a:t>
            </a:r>
          </a:p>
        </p:txBody>
      </p:sp>
      <p:pic>
        <p:nvPicPr>
          <p:cNvPr id="472" name="pasted-image.tif"/>
          <p:cNvPicPr/>
          <p:nvPr/>
        </p:nvPicPr>
        <p:blipFill>
          <a:blip r:embed="rId2">
            <a:extLst/>
          </a:blip>
          <a:stretch>
            <a:fillRect/>
          </a:stretch>
        </p:blipFill>
        <p:spPr>
          <a:xfrm>
            <a:off x="184398" y="1628201"/>
            <a:ext cx="4361473" cy="4032305"/>
          </a:xfrm>
          <a:prstGeom prst="rect">
            <a:avLst/>
          </a:prstGeom>
          <a:ln w="12700">
            <a:miter lim="400000"/>
          </a:ln>
        </p:spPr>
      </p:pic>
      <p:pic>
        <p:nvPicPr>
          <p:cNvPr id="473" name="pasted-image.png"/>
          <p:cNvPicPr/>
          <p:nvPr/>
        </p:nvPicPr>
        <p:blipFill>
          <a:blip r:embed="rId3">
            <a:extLst/>
          </a:blip>
          <a:stretch>
            <a:fillRect/>
          </a:stretch>
        </p:blipFill>
        <p:spPr>
          <a:xfrm>
            <a:off x="4620624" y="1655186"/>
            <a:ext cx="4005501" cy="3940896"/>
          </a:xfrm>
          <a:prstGeom prst="rect">
            <a:avLst/>
          </a:prstGeom>
          <a:ln w="12700">
            <a:miter lim="400000"/>
          </a:ln>
        </p:spPr>
      </p:pic>
      <p:sp>
        <p:nvSpPr>
          <p:cNvPr id="474" name="Shape 474"/>
          <p:cNvSpPr/>
          <p:nvPr/>
        </p:nvSpPr>
        <p:spPr>
          <a:xfrm>
            <a:off x="4788364" y="5641099"/>
            <a:ext cx="4130240"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0433FF"/>
                </a:solidFill>
                <a:uFill>
                  <a:solidFill/>
                </a:uFill>
              </a:rPr>
              <a:t>10</a:t>
            </a:r>
            <a:r>
              <a:rPr sz="2000">
                <a:solidFill>
                  <a:srgbClr val="3366FF"/>
                </a:solidFill>
                <a:uFill>
                  <a:solidFill>
                    <a:srgbClr val="3366FF"/>
                  </a:solidFill>
                </a:uFill>
              </a:rPr>
              <a:t>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anti-neutrino mode</a:t>
            </a:r>
            <a:endParaRPr sz="2000">
              <a:solidFill>
                <a:srgbClr val="3366FF"/>
              </a:solidFill>
              <a:uFill>
                <a:solidFill>
                  <a:srgbClr val="3366FF"/>
                </a:solidFill>
              </a:uFill>
            </a:endParaRPr>
          </a:p>
          <a:p>
            <a:pPr lvl="0">
              <a:defRPr>
                <a:uFillTx/>
              </a:defRPr>
            </a:pPr>
            <a:r>
              <a:rPr sz="1300">
                <a:solidFill>
                  <a:srgbClr val="3366FF"/>
                </a:solidFill>
                <a:uFill>
                  <a:solidFill>
                    <a:srgbClr val="3366FF"/>
                  </a:solidFill>
                </a:uFill>
              </a:rPr>
              <a:t>(assumes only anti-neutrinos oscillate with WS background)</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title"/>
          </p:nvPr>
        </p:nvSpPr>
        <p:spPr>
          <a:xfrm>
            <a:off x="76200" y="86263"/>
            <a:ext cx="8991600" cy="818517"/>
          </a:xfrm>
          <a:prstGeom prst="rect">
            <a:avLst/>
          </a:prstGeom>
        </p:spPr>
        <p:txBody>
          <a:bodyPr/>
          <a:lstStyle>
            <a:lvl1pPr defTabSz="360945">
              <a:defRPr sz="3792">
                <a:solidFill>
                  <a:srgbClr val="953735"/>
                </a:solidFill>
                <a:uFill>
                  <a:solidFill>
                    <a:srgbClr val="953735"/>
                  </a:solidFill>
                </a:uFill>
              </a:defRPr>
            </a:lvl1pPr>
          </a:lstStyle>
          <a:p>
            <a:pPr lvl="0">
              <a:defRPr sz="1800">
                <a:solidFill>
                  <a:srgbClr val="000000"/>
                </a:solidFill>
                <a:uFillTx/>
              </a:defRPr>
            </a:pPr>
            <a:r>
              <a:rPr sz="3792">
                <a:solidFill>
                  <a:srgbClr val="953735"/>
                </a:solidFill>
                <a:uFill>
                  <a:solidFill>
                    <a:srgbClr val="953735"/>
                  </a:solidFill>
                </a:uFill>
              </a:rPr>
              <a:t>Existing Anomalies in Neutrino Physics @ SBL</a:t>
            </a:r>
          </a:p>
        </p:txBody>
      </p:sp>
      <p:sp>
        <p:nvSpPr>
          <p:cNvPr id="95" name="Shape 95"/>
          <p:cNvSpPr/>
          <p:nvPr>
            <p:ph type="body" idx="1"/>
          </p:nvPr>
        </p:nvSpPr>
        <p:spPr>
          <a:xfrm>
            <a:off x="126448" y="1047910"/>
            <a:ext cx="8891104" cy="5611943"/>
          </a:xfrm>
          <a:prstGeom prst="rect">
            <a:avLst/>
          </a:prstGeom>
        </p:spPr>
        <p:txBody>
          <a:bodyPr lIns="0" tIns="0" rIns="0" bIns="0"/>
          <a:lstStyle/>
          <a:p>
            <a:pPr lvl="0" marL="267286" indent="-267286" defTabSz="356376">
              <a:spcBef>
                <a:spcPts val="21600"/>
              </a:spcBef>
              <a:buChar char="❖"/>
              <a:defRPr sz="1800">
                <a:uFillTx/>
              </a:defRPr>
            </a:pPr>
            <a:r>
              <a:rPr sz="1871">
                <a:uFill>
                  <a:solidFill/>
                </a:uFill>
                <a:latin typeface="Arial Unicode MS"/>
                <a:ea typeface="Arial Unicode MS"/>
                <a:cs typeface="Arial Unicode MS"/>
                <a:sym typeface="Arial Unicode MS"/>
              </a:rPr>
              <a:t>Experimental anomalies ranging in significance (2.8–3.8σ) have been reported from a variety of experiments studying neutrinos over baselines less than 1 km.</a:t>
            </a:r>
            <a:endParaRPr sz="1871">
              <a:uFill>
                <a:solidFill/>
              </a:uFill>
              <a:latin typeface="Arial Unicode MS"/>
              <a:ea typeface="Arial Unicode MS"/>
              <a:cs typeface="Arial Unicode MS"/>
              <a:sym typeface="Arial Unicode MS"/>
            </a:endParaRPr>
          </a:p>
          <a:p>
            <a:pPr lvl="0" marL="267286" indent="-267286" defTabSz="356376">
              <a:spcBef>
                <a:spcPts val="1700"/>
              </a:spcBef>
              <a:buChar char="❖"/>
              <a:defRPr sz="1800">
                <a:uFillTx/>
              </a:defRPr>
            </a:pPr>
            <a:r>
              <a:rPr sz="1871">
                <a:uFill>
                  <a:solidFill/>
                </a:uFill>
                <a:latin typeface="Arial Unicode MS"/>
                <a:ea typeface="Arial Unicode MS"/>
                <a:cs typeface="Arial Unicode MS"/>
                <a:sym typeface="Arial Unicode MS"/>
              </a:rPr>
              <a:t>Most common interpretation is as evidence for high mass-squared neutrino oscillations and the existence of one or more additional, mostly </a:t>
            </a:r>
            <a:r>
              <a:rPr sz="1871" u="sng">
                <a:solidFill>
                  <a:srgbClr val="FF2600"/>
                </a:solidFill>
                <a:uFill>
                  <a:solidFill/>
                </a:uFill>
                <a:latin typeface="Arial Unicode MS"/>
                <a:ea typeface="Arial Unicode MS"/>
                <a:cs typeface="Arial Unicode MS"/>
                <a:sym typeface="Arial Unicode MS"/>
              </a:rPr>
              <a:t>“sterile” neutrino</a:t>
            </a:r>
            <a:r>
              <a:rPr sz="1871">
                <a:uFill>
                  <a:solidFill/>
                </a:uFill>
                <a:latin typeface="Arial Unicode MS"/>
                <a:ea typeface="Arial Unicode MS"/>
                <a:cs typeface="Arial Unicode MS"/>
                <a:sym typeface="Arial Unicode MS"/>
              </a:rPr>
              <a:t> states with </a:t>
            </a:r>
            <a:r>
              <a:rPr sz="1871" u="sng">
                <a:solidFill>
                  <a:srgbClr val="FF2600"/>
                </a:solidFill>
                <a:uFill>
                  <a:solidFill/>
                </a:uFill>
                <a:latin typeface="Arial Unicode MS"/>
                <a:ea typeface="Arial Unicode MS"/>
                <a:cs typeface="Arial Unicode MS"/>
                <a:sym typeface="Arial Unicode MS"/>
              </a:rPr>
              <a:t>masses at or below a few eV</a:t>
            </a:r>
            <a:endParaRPr sz="1871">
              <a:uFill>
                <a:solidFill/>
              </a:uFill>
              <a:latin typeface="Arial Unicode MS"/>
              <a:ea typeface="Arial Unicode MS"/>
              <a:cs typeface="Arial Unicode MS"/>
              <a:sym typeface="Arial Unicode MS"/>
            </a:endParaRPr>
          </a:p>
          <a:p>
            <a:pPr lvl="0" marL="267286" indent="-267286" defTabSz="356376">
              <a:spcBef>
                <a:spcPts val="1700"/>
              </a:spcBef>
              <a:buChar char="❖"/>
              <a:defRPr sz="1800">
                <a:uFillTx/>
              </a:defRPr>
            </a:pPr>
            <a:r>
              <a:rPr sz="1871">
                <a:uFill>
                  <a:solidFill/>
                </a:uFill>
                <a:latin typeface="Arial Unicode MS"/>
                <a:ea typeface="Arial Unicode MS"/>
                <a:cs typeface="Arial Unicode MS"/>
                <a:sym typeface="Arial Unicode MS"/>
              </a:rPr>
              <a:t>While each of these measurements taken separately lack the significance to claim a discovery, together these signals could be hinting at important new physics that requires further exploration</a:t>
            </a:r>
          </a:p>
        </p:txBody>
      </p:sp>
      <p:sp>
        <p:nvSpPr>
          <p:cNvPr id="96" name="Shape 96"/>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97" name="pasted-image.tif"/>
          <p:cNvPicPr/>
          <p:nvPr/>
        </p:nvPicPr>
        <p:blipFill>
          <a:blip r:embed="rId2">
            <a:extLst/>
          </a:blip>
          <a:srcRect l="12455" t="0" r="10393" b="24255"/>
          <a:stretch>
            <a:fillRect/>
          </a:stretch>
        </p:blipFill>
        <p:spPr>
          <a:xfrm>
            <a:off x="2665115" y="1967783"/>
            <a:ext cx="6459649" cy="1995940"/>
          </a:xfrm>
          <a:prstGeom prst="rect">
            <a:avLst/>
          </a:prstGeom>
          <a:ln w="12700">
            <a:miter lim="400000"/>
          </a:ln>
        </p:spPr>
      </p:pic>
      <p:grpSp>
        <p:nvGrpSpPr>
          <p:cNvPr id="100" name="Group 100"/>
          <p:cNvGrpSpPr/>
          <p:nvPr/>
        </p:nvGrpSpPr>
        <p:grpSpPr>
          <a:xfrm>
            <a:off x="72213" y="2285005"/>
            <a:ext cx="2578707" cy="1361441"/>
            <a:chOff x="-38100" y="-38100"/>
            <a:chExt cx="2578705" cy="1361439"/>
          </a:xfrm>
        </p:grpSpPr>
        <p:sp>
          <p:nvSpPr>
            <p:cNvPr id="99" name="Shape 99"/>
            <p:cNvSpPr/>
            <p:nvPr/>
          </p:nvSpPr>
          <p:spPr>
            <a:xfrm>
              <a:off x="0" y="0"/>
              <a:ext cx="2502506" cy="1285240"/>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defRPr>
                  <a:uFillTx/>
                </a:defRPr>
              </a:pPr>
              <a:r>
                <a:rPr u="sng">
                  <a:uFill>
                    <a:solidFill/>
                  </a:uFill>
                </a:rPr>
                <a:t>Current anomalies from:</a:t>
              </a:r>
              <a:endParaRPr u="sng">
                <a:uFill>
                  <a:solidFill/>
                </a:uFill>
              </a:endParaRPr>
            </a:p>
            <a:p>
              <a:pPr lvl="0">
                <a:defRPr>
                  <a:uFillTx/>
                </a:defRPr>
              </a:pPr>
              <a:r>
                <a:rPr>
                  <a:uFill>
                    <a:solidFill/>
                  </a:uFill>
                </a:rPr>
                <a:t>accelerator beams</a:t>
              </a:r>
              <a:endParaRPr>
                <a:uFill>
                  <a:solidFill/>
                </a:uFill>
              </a:endParaRPr>
            </a:p>
            <a:p>
              <a:pPr lvl="0">
                <a:defRPr>
                  <a:uFillTx/>
                </a:defRPr>
              </a:pPr>
              <a:r>
                <a:rPr>
                  <a:uFill>
                    <a:solidFill/>
                  </a:uFill>
                </a:rPr>
                <a:t>radioactive sources</a:t>
              </a:r>
              <a:endParaRPr>
                <a:uFill>
                  <a:solidFill/>
                </a:uFill>
              </a:endParaRPr>
            </a:p>
            <a:p>
              <a:pPr lvl="0">
                <a:defRPr>
                  <a:uFillTx/>
                </a:defRPr>
              </a:pPr>
              <a:r>
                <a:rPr>
                  <a:uFill>
                    <a:solidFill/>
                  </a:uFill>
                </a:rPr>
                <a:t>reactor neutrinos</a:t>
              </a:r>
            </a:p>
          </p:txBody>
        </p:sp>
        <p:pic>
          <p:nvPicPr>
            <p:cNvPr id="98" name=""/>
            <p:cNvPicPr/>
            <p:nvPr/>
          </p:nvPicPr>
          <p:blipFill>
            <a:blip r:embed="rId3">
              <a:extLst/>
            </a:blip>
            <a:stretch>
              <a:fillRect/>
            </a:stretch>
          </p:blipFill>
          <p:spPr>
            <a:xfrm>
              <a:off x="-38100" y="-38100"/>
              <a:ext cx="2578706" cy="1361440"/>
            </a:xfrm>
            <a:prstGeom prst="rect">
              <a:avLst/>
            </a:prstGeom>
            <a:effectLst/>
          </p:spPr>
        </p:pic>
      </p:grpSp>
      <p:sp>
        <p:nvSpPr>
          <p:cNvPr id="101" name="Shape 101"/>
          <p:cNvSpPr/>
          <p:nvPr/>
        </p:nvSpPr>
        <p:spPr>
          <a:xfrm>
            <a:off x="2904426" y="3834117"/>
            <a:ext cx="5980917"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i="1" sz="1200">
                <a:uFillTx/>
              </a:defRPr>
            </a:lvl1pPr>
          </a:lstStyle>
          <a:p>
            <a:pPr lvl="0">
              <a:defRPr i="0" sz="1800"/>
            </a:pPr>
            <a:r>
              <a:rPr i="1" sz="1200"/>
              <a:t>K. N. Abazajian et al. "Light Sterile Neutrinos: A Whitepaper", arXiv:1204.5379 [hep-ph], (2012)</a:t>
            </a:r>
            <a:endParaRPr i="1" sz="1200"/>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 </a:t>
            </a:r>
            <a:r>
              <a:rPr sz="4608">
                <a:solidFill>
                  <a:srgbClr val="953735"/>
                </a:solidFill>
                <a:uFill>
                  <a:solidFill>
                    <a:srgbClr val="953735"/>
                  </a:solidFill>
                </a:uFill>
              </a:rPr>
              <a:t>Disappearance (3-det)</a:t>
            </a:r>
          </a:p>
        </p:txBody>
      </p:sp>
      <p:sp>
        <p:nvSpPr>
          <p:cNvPr id="477" name="Shape 477"/>
          <p:cNvSpPr/>
          <p:nvPr>
            <p:ph type="body" idx="1"/>
          </p:nvPr>
        </p:nvSpPr>
        <p:spPr>
          <a:xfrm>
            <a:off x="126448" y="1047910"/>
            <a:ext cx="8891104" cy="853949"/>
          </a:xfrm>
          <a:prstGeom prst="rect">
            <a:avLst/>
          </a:prstGeom>
        </p:spPr>
        <p:txBody>
          <a:bodyPr lIns="0" tIns="0" rIns="0" bIns="0"/>
          <a:lstStyle>
            <a:lvl1pPr marL="342675" indent="-342675" defTabSz="456892">
              <a:spcBef>
                <a:spcPts val="2300"/>
              </a:spcBef>
              <a:buChar char="❖"/>
              <a:defRPr sz="2000">
                <a:latin typeface="Arial Unicode MS"/>
                <a:ea typeface="Arial Unicode MS"/>
                <a:cs typeface="Arial Unicode MS"/>
                <a:sym typeface="Arial Unicode MS"/>
              </a:defRPr>
            </a:lvl1pPr>
          </a:lstStyle>
          <a:p>
            <a:pPr lvl="0">
              <a:defRPr sz="1800">
                <a:uFillTx/>
              </a:defRPr>
            </a:pPr>
            <a:r>
              <a:rPr sz="2000">
                <a:uFill>
                  <a:solidFill/>
                </a:uFill>
              </a:rPr>
              <a:t>LAr1-ND + MicroBooNE + 1 kiloton Far Detector at 700m</a:t>
            </a:r>
          </a:p>
        </p:txBody>
      </p:sp>
      <p:sp>
        <p:nvSpPr>
          <p:cNvPr id="478" name="Shape 478"/>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479" name="Shape 479"/>
          <p:cNvSpPr/>
          <p:nvPr/>
        </p:nvSpPr>
        <p:spPr>
          <a:xfrm>
            <a:off x="607701" y="5704599"/>
            <a:ext cx="3688735"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3366FF"/>
                </a:solidFill>
                <a:uFill>
                  <a:solidFill>
                    <a:srgbClr val="3366FF"/>
                  </a:solidFill>
                </a:uFill>
              </a:rPr>
              <a:t>6.6x10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neutrino mode</a:t>
            </a:r>
          </a:p>
        </p:txBody>
      </p:sp>
      <p:pic>
        <p:nvPicPr>
          <p:cNvPr id="480" name="pasted-image.tif"/>
          <p:cNvPicPr/>
          <p:nvPr/>
        </p:nvPicPr>
        <p:blipFill>
          <a:blip r:embed="rId2">
            <a:extLst/>
          </a:blip>
          <a:stretch>
            <a:fillRect/>
          </a:stretch>
        </p:blipFill>
        <p:spPr>
          <a:xfrm>
            <a:off x="184398" y="1628201"/>
            <a:ext cx="4361473" cy="4032305"/>
          </a:xfrm>
          <a:prstGeom prst="rect">
            <a:avLst/>
          </a:prstGeom>
          <a:ln w="12700">
            <a:miter lim="400000"/>
          </a:ln>
        </p:spPr>
      </p:pic>
      <p:pic>
        <p:nvPicPr>
          <p:cNvPr id="481" name="pasted-image.png"/>
          <p:cNvPicPr/>
          <p:nvPr/>
        </p:nvPicPr>
        <p:blipFill>
          <a:blip r:embed="rId3">
            <a:extLst/>
          </a:blip>
          <a:stretch>
            <a:fillRect/>
          </a:stretch>
        </p:blipFill>
        <p:spPr>
          <a:xfrm>
            <a:off x="4620624" y="1655186"/>
            <a:ext cx="4005501" cy="3940896"/>
          </a:xfrm>
          <a:prstGeom prst="rect">
            <a:avLst/>
          </a:prstGeom>
          <a:ln w="12700">
            <a:miter lim="400000"/>
          </a:ln>
        </p:spPr>
      </p:pic>
      <p:pic>
        <p:nvPicPr>
          <p:cNvPr id="482" name="pasted-image.png"/>
          <p:cNvPicPr/>
          <p:nvPr/>
        </p:nvPicPr>
        <p:blipFill>
          <a:blip r:embed="rId4">
            <a:extLst/>
          </a:blip>
          <a:srcRect l="0" t="0" r="0" b="314"/>
          <a:stretch>
            <a:fillRect/>
          </a:stretch>
        </p:blipFill>
        <p:spPr>
          <a:xfrm>
            <a:off x="4622684" y="1689629"/>
            <a:ext cx="3957457" cy="3909822"/>
          </a:xfrm>
          <a:prstGeom prst="rect">
            <a:avLst/>
          </a:prstGeom>
          <a:ln w="12700">
            <a:miter lim="400000"/>
          </a:ln>
        </p:spPr>
      </p:pic>
      <p:sp>
        <p:nvSpPr>
          <p:cNvPr id="483" name="Shape 483"/>
          <p:cNvSpPr/>
          <p:nvPr/>
        </p:nvSpPr>
        <p:spPr>
          <a:xfrm>
            <a:off x="4913103" y="5641099"/>
            <a:ext cx="4005501"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0433FF"/>
                </a:solidFill>
                <a:uFill>
                  <a:solidFill/>
                </a:uFill>
              </a:rPr>
              <a:t>10</a:t>
            </a:r>
            <a:r>
              <a:rPr sz="2000">
                <a:solidFill>
                  <a:srgbClr val="3366FF"/>
                </a:solidFill>
                <a:uFill>
                  <a:solidFill>
                    <a:srgbClr val="3366FF"/>
                  </a:solidFill>
                </a:uFill>
              </a:rPr>
              <a:t>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anti-neutrino mode</a:t>
            </a:r>
            <a:endParaRPr sz="2000">
              <a:solidFill>
                <a:srgbClr val="3366FF"/>
              </a:solidFill>
              <a:uFill>
                <a:solidFill>
                  <a:srgbClr val="3366FF"/>
                </a:solidFill>
              </a:uFill>
            </a:endParaRPr>
          </a:p>
          <a:p>
            <a:pPr lvl="0">
              <a:defRPr>
                <a:uFillTx/>
              </a:defRPr>
            </a:pPr>
            <a:r>
              <a:rPr sz="1300">
                <a:solidFill>
                  <a:srgbClr val="3366FF"/>
                </a:solidFill>
                <a:uFill>
                  <a:solidFill>
                    <a:srgbClr val="3366FF"/>
                  </a:solidFill>
                </a:uFill>
              </a:rPr>
              <a:t>(assumes both neutrinos and anti-neutrinos oscillate)</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body" idx="1"/>
          </p:nvPr>
        </p:nvSpPr>
        <p:spPr>
          <a:xfrm>
            <a:off x="76200" y="914400"/>
            <a:ext cx="8891104" cy="5943600"/>
          </a:xfrm>
          <a:prstGeom prst="rect">
            <a:avLst/>
          </a:prstGeom>
        </p:spPr>
        <p:txBody>
          <a:bodyPr lIns="0" tIns="0" rIns="0" bIns="0"/>
          <a:lstStyle/>
          <a:p>
            <a:pPr lvl="0" marL="342675" indent="-342675" defTabSz="456892">
              <a:spcBef>
                <a:spcPts val="600"/>
              </a:spcBef>
              <a:defRPr sz="1800">
                <a:uFillTx/>
              </a:defRPr>
            </a:pPr>
            <a:r>
              <a:rPr>
                <a:uFill>
                  <a:solidFill/>
                </a:uFill>
                <a:latin typeface="Arial Unicode MS"/>
                <a:ea typeface="Arial Unicode MS"/>
                <a:cs typeface="Arial Unicode MS"/>
                <a:sym typeface="Arial Unicode MS"/>
              </a:rPr>
              <a:t>Charged pions and muons which exit the detector cannot be distinguished</a:t>
            </a:r>
            <a:endParaRPr>
              <a:uFill>
                <a:solidFill/>
              </a:uFill>
              <a:latin typeface="Arial Unicode MS"/>
              <a:ea typeface="Arial Unicode MS"/>
              <a:cs typeface="Arial Unicode MS"/>
              <a:sym typeface="Arial Unicode MS"/>
            </a:endParaRPr>
          </a:p>
          <a:p>
            <a:pPr lvl="0" marL="342675" indent="-342675" defTabSz="456892">
              <a:spcBef>
                <a:spcPts val="600"/>
              </a:spcBef>
              <a:defRPr sz="1800">
                <a:uFillTx/>
              </a:defRPr>
            </a:pPr>
            <a:r>
              <a:rPr>
                <a:uFill>
                  <a:solidFill/>
                </a:uFill>
                <a:latin typeface="Arial Unicode MS"/>
                <a:ea typeface="Arial Unicode MS"/>
                <a:cs typeface="Arial Unicode MS"/>
                <a:sym typeface="Arial Unicode MS"/>
              </a:rPr>
              <a:t>Contained tracks may be distinguishable, but the precise efficiency/purity is an area of active study</a:t>
            </a:r>
            <a:endParaRPr>
              <a:uFill>
                <a:solidFill/>
              </a:uFill>
              <a:latin typeface="Arial Unicode MS"/>
              <a:ea typeface="Arial Unicode MS"/>
              <a:cs typeface="Arial Unicode MS"/>
              <a:sym typeface="Arial Unicode MS"/>
            </a:endParaRPr>
          </a:p>
          <a:p>
            <a:pPr lvl="0" marL="342675" indent="-342675" defTabSz="456892">
              <a:spcBef>
                <a:spcPts val="600"/>
              </a:spcBef>
              <a:defRPr sz="1800">
                <a:uFillTx/>
              </a:defRPr>
            </a:pPr>
            <a:r>
              <a:rPr>
                <a:uFill>
                  <a:solidFill/>
                </a:uFill>
                <a:latin typeface="Arial Unicode MS"/>
                <a:ea typeface="Arial Unicode MS"/>
                <a:cs typeface="Arial Unicode MS"/>
                <a:sym typeface="Arial Unicode MS"/>
              </a:rPr>
              <a:t>Plots show total CC and NC-charged-pion rates predicted by simulation </a:t>
            </a:r>
          </a:p>
        </p:txBody>
      </p:sp>
      <p:sp>
        <p:nvSpPr>
          <p:cNvPr id="486" name="Shape 486"/>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pic>
        <p:nvPicPr>
          <p:cNvPr id="487" name="pasted-image.tif"/>
          <p:cNvPicPr/>
          <p:nvPr/>
        </p:nvPicPr>
        <p:blipFill>
          <a:blip r:embed="rId2">
            <a:extLst/>
          </a:blip>
          <a:stretch>
            <a:fillRect/>
          </a:stretch>
        </p:blipFill>
        <p:spPr>
          <a:xfrm>
            <a:off x="655332" y="2644180"/>
            <a:ext cx="3607665" cy="4065781"/>
          </a:xfrm>
          <a:prstGeom prst="rect">
            <a:avLst/>
          </a:prstGeom>
          <a:ln w="12700">
            <a:miter lim="400000"/>
          </a:ln>
        </p:spPr>
      </p:pic>
      <p:pic>
        <p:nvPicPr>
          <p:cNvPr id="488" name="pasted-image.tif"/>
          <p:cNvPicPr/>
          <p:nvPr/>
        </p:nvPicPr>
        <p:blipFill>
          <a:blip r:embed="rId3">
            <a:extLst/>
          </a:blip>
          <a:stretch>
            <a:fillRect/>
          </a:stretch>
        </p:blipFill>
        <p:spPr>
          <a:xfrm>
            <a:off x="4558429" y="2661314"/>
            <a:ext cx="3577257" cy="4031512"/>
          </a:xfrm>
          <a:prstGeom prst="rect">
            <a:avLst/>
          </a:prstGeom>
          <a:ln w="12700">
            <a:miter lim="400000"/>
          </a:ln>
        </p:spPr>
      </p:pic>
      <p:sp>
        <p:nvSpPr>
          <p:cNvPr id="489" name="Shape 489"/>
          <p:cNvSpPr/>
          <p:nvPr/>
        </p:nvSpPr>
        <p:spPr>
          <a:xfrm>
            <a:off x="76200" y="77792"/>
            <a:ext cx="8991601" cy="731283"/>
          </a:xfrm>
          <a:prstGeom prst="rect">
            <a:avLst/>
          </a:prstGeom>
          <a:ln w="12700">
            <a:miter lim="400000"/>
          </a:ln>
          <a:extLst>
            <a:ext uri="{C572A759-6A51-4108-AA02-DFA0A04FC94B}">
              <ma14:wrappingTextBoxFlag xmlns:ma14="http://schemas.microsoft.com/office/mac/drawingml/2011/main" val="1"/>
            </a:ext>
          </a:extLst>
        </p:spPr>
        <p:txBody>
          <a:bodyPr lIns="45690" tIns="45690" rIns="45690" bIns="45690" anchor="ctr"/>
          <a:lstStyle/>
          <a:p>
            <a:pPr lvl="0" defTabSz="456892">
              <a:defRPr>
                <a:uFillTx/>
              </a:defRPr>
            </a:pPr>
            <a:r>
              <a:rPr sz="3500">
                <a:solidFill>
                  <a:srgbClr val="9A403E"/>
                </a:solidFill>
                <a:uFill>
                  <a:solidFill>
                    <a:srgbClr val="953735"/>
                  </a:solidFill>
                </a:uFill>
              </a:rPr>
              <a:t>ν</a:t>
            </a:r>
            <a:r>
              <a:rPr baseline="-5999" sz="3500">
                <a:solidFill>
                  <a:srgbClr val="9A403E"/>
                </a:solidFill>
                <a:uFill>
                  <a:solidFill>
                    <a:srgbClr val="953735"/>
                  </a:solidFill>
                </a:uFill>
              </a:rPr>
              <a:t>μ</a:t>
            </a:r>
            <a:r>
              <a:rPr sz="3500">
                <a:solidFill>
                  <a:srgbClr val="9A403E"/>
                </a:solidFill>
                <a:uFill>
                  <a:solidFill>
                    <a:srgbClr val="953735"/>
                  </a:solidFill>
                </a:uFill>
              </a:rPr>
              <a:t> Disappearance: Neutral Current Backgrounds</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title"/>
          </p:nvPr>
        </p:nvSpPr>
        <p:spPr>
          <a:xfrm>
            <a:off x="76200" y="77792"/>
            <a:ext cx="8991601" cy="731283"/>
          </a:xfrm>
          <a:prstGeom prst="rect">
            <a:avLst/>
          </a:prstGeom>
        </p:spPr>
        <p:txBody>
          <a:bodyPr lIns="45690" tIns="45690" rIns="45690" bIns="45690">
            <a:noAutofit/>
          </a:bodyPr>
          <a:lstStyle/>
          <a:p>
            <a:pPr lvl="0" defTabSz="456892">
              <a:defRPr sz="1800">
                <a:uFillTx/>
              </a:defRPr>
            </a:pPr>
            <a:r>
              <a:rPr sz="3500">
                <a:solidFill>
                  <a:srgbClr val="9A403E"/>
                </a:solidFill>
                <a:uFill>
                  <a:solidFill>
                    <a:srgbClr val="953735"/>
                  </a:solidFill>
                </a:uFill>
              </a:rPr>
              <a:t>ν</a:t>
            </a:r>
            <a:r>
              <a:rPr baseline="-5999" sz="3500">
                <a:solidFill>
                  <a:srgbClr val="9A403E"/>
                </a:solidFill>
                <a:uFill>
                  <a:solidFill>
                    <a:srgbClr val="953735"/>
                  </a:solidFill>
                </a:uFill>
              </a:rPr>
              <a:t>μ</a:t>
            </a:r>
            <a:r>
              <a:rPr sz="3500">
                <a:solidFill>
                  <a:srgbClr val="9A403E"/>
                </a:solidFill>
                <a:uFill>
                  <a:solidFill>
                    <a:srgbClr val="953735"/>
                  </a:solidFill>
                </a:uFill>
              </a:rPr>
              <a:t> Disappearance: Neutral Current Backgrounds</a:t>
            </a:r>
          </a:p>
        </p:txBody>
      </p:sp>
      <p:sp>
        <p:nvSpPr>
          <p:cNvPr id="492" name="Shape 492"/>
          <p:cNvSpPr/>
          <p:nvPr>
            <p:ph type="body" idx="1"/>
          </p:nvPr>
        </p:nvSpPr>
        <p:spPr>
          <a:xfrm>
            <a:off x="111049" y="1757822"/>
            <a:ext cx="4122180" cy="3342356"/>
          </a:xfrm>
          <a:prstGeom prst="rect">
            <a:avLst/>
          </a:prstGeom>
        </p:spPr>
        <p:txBody>
          <a:bodyPr lIns="0" tIns="0" rIns="0" bIns="0"/>
          <a:lstStyle/>
          <a:p>
            <a:pPr lvl="0" marL="328968" indent="-328968" defTabSz="438617">
              <a:spcBef>
                <a:spcPts val="2700"/>
              </a:spcBef>
              <a:defRPr sz="1800">
                <a:uFillTx/>
              </a:defRPr>
            </a:pPr>
            <a:r>
              <a:rPr sz="1824">
                <a:uFill>
                  <a:solidFill/>
                </a:uFill>
                <a:latin typeface="Arial Unicode MS"/>
                <a:ea typeface="Arial Unicode MS"/>
                <a:cs typeface="Arial Unicode MS"/>
                <a:sym typeface="Arial Unicode MS"/>
              </a:rPr>
              <a:t>Plot shows sensitivity for two different efficiency/purity assumptions</a:t>
            </a:r>
            <a:endParaRPr sz="1824">
              <a:uFill>
                <a:solidFill/>
              </a:uFill>
              <a:latin typeface="Arial Unicode MS"/>
              <a:ea typeface="Arial Unicode MS"/>
              <a:cs typeface="Arial Unicode MS"/>
              <a:sym typeface="Arial Unicode MS"/>
            </a:endParaRPr>
          </a:p>
          <a:p>
            <a:pPr lvl="0" marL="328968" indent="-328968" defTabSz="438617">
              <a:spcBef>
                <a:spcPts val="2700"/>
              </a:spcBef>
              <a:defRPr sz="1800">
                <a:uFillTx/>
              </a:defRPr>
            </a:pPr>
            <a:r>
              <a:rPr sz="1824">
                <a:uFill>
                  <a:solidFill/>
                </a:uFill>
                <a:latin typeface="Arial Unicode MS"/>
                <a:ea typeface="Arial Unicode MS"/>
                <a:cs typeface="Arial Unicode MS"/>
                <a:sym typeface="Arial Unicode MS"/>
              </a:rPr>
              <a:t>When determining the sensitivity we assume that the NC events do not oscillate</a:t>
            </a:r>
            <a:endParaRPr sz="1824">
              <a:uFill>
                <a:solidFill/>
              </a:uFill>
              <a:latin typeface="Arial Unicode MS"/>
              <a:ea typeface="Arial Unicode MS"/>
              <a:cs typeface="Arial Unicode MS"/>
              <a:sym typeface="Arial Unicode MS"/>
            </a:endParaRPr>
          </a:p>
          <a:p>
            <a:pPr lvl="0" marL="328968" indent="-328968" defTabSz="438617">
              <a:spcBef>
                <a:spcPts val="500"/>
              </a:spcBef>
              <a:defRPr sz="1800">
                <a:uFillTx/>
              </a:defRPr>
            </a:pPr>
            <a:r>
              <a:rPr sz="1824">
                <a:uFill>
                  <a:solidFill/>
                </a:uFill>
                <a:latin typeface="Arial Unicode MS"/>
                <a:ea typeface="Arial Unicode MS"/>
                <a:cs typeface="Arial Unicode MS"/>
                <a:sym typeface="Arial Unicode MS"/>
              </a:rPr>
              <a:t>The uncertainty on the fraction of NC events is set at 30%  </a:t>
            </a:r>
          </a:p>
        </p:txBody>
      </p:sp>
      <p:sp>
        <p:nvSpPr>
          <p:cNvPr id="493" name="Shape 493"/>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pic>
        <p:nvPicPr>
          <p:cNvPr id="494" name="LAr1_uBooNE_nu_NC.pdf"/>
          <p:cNvPicPr/>
          <p:nvPr/>
        </p:nvPicPr>
        <p:blipFill>
          <a:blip r:embed="rId2">
            <a:extLst/>
          </a:blip>
          <a:stretch>
            <a:fillRect/>
          </a:stretch>
        </p:blipFill>
        <p:spPr>
          <a:xfrm>
            <a:off x="4387810" y="1408357"/>
            <a:ext cx="4736735" cy="4569655"/>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title"/>
          </p:nvPr>
        </p:nvSpPr>
        <p:spPr>
          <a:xfrm>
            <a:off x="72312" y="86263"/>
            <a:ext cx="8991601" cy="818517"/>
          </a:xfrm>
          <a:prstGeom prst="rect">
            <a:avLst/>
          </a:prstGeom>
        </p:spPr>
        <p:txBody>
          <a:bodyPr lIns="45690" tIns="45690" rIns="45690" bIns="45690">
            <a:noAutofit/>
          </a:bodyPr>
          <a:lstStyle>
            <a:lvl1pPr defTabSz="456892">
              <a:defRPr sz="4800">
                <a:solidFill>
                  <a:srgbClr val="9A403E"/>
                </a:solidFill>
                <a:uFill>
                  <a:solidFill>
                    <a:srgbClr val="953735"/>
                  </a:solidFill>
                </a:uFill>
              </a:defRPr>
            </a:lvl1pPr>
          </a:lstStyle>
          <a:p>
            <a:pPr lvl="0">
              <a:defRPr sz="1800">
                <a:solidFill>
                  <a:srgbClr val="000000"/>
                </a:solidFill>
                <a:uFillTx/>
              </a:defRPr>
            </a:pPr>
            <a:r>
              <a:rPr sz="4800">
                <a:solidFill>
                  <a:srgbClr val="9A403E"/>
                </a:solidFill>
                <a:uFill>
                  <a:solidFill>
                    <a:srgbClr val="953735"/>
                  </a:solidFill>
                </a:uFill>
              </a:rPr>
              <a:t>Magnetized LAr1-ND</a:t>
            </a:r>
          </a:p>
        </p:txBody>
      </p:sp>
      <p:sp>
        <p:nvSpPr>
          <p:cNvPr id="497" name="Shape 497"/>
          <p:cNvSpPr/>
          <p:nvPr>
            <p:ph type="body" idx="1"/>
          </p:nvPr>
        </p:nvSpPr>
        <p:spPr>
          <a:xfrm>
            <a:off x="76200" y="914400"/>
            <a:ext cx="8891104" cy="2746008"/>
          </a:xfrm>
          <a:prstGeom prst="rect">
            <a:avLst/>
          </a:prstGeom>
        </p:spPr>
        <p:txBody>
          <a:bodyPr lIns="0" tIns="0" rIns="0" bIns="0"/>
          <a:lstStyle/>
          <a:p>
            <a:pPr lvl="0" marL="342675" indent="-342675" defTabSz="456892">
              <a:spcBef>
                <a:spcPts val="600"/>
              </a:spcBef>
              <a:defRPr sz="1800">
                <a:uFillTx/>
              </a:defRPr>
            </a:pPr>
            <a:r>
              <a:rPr sz="2000">
                <a:uFill>
                  <a:solidFill/>
                </a:uFill>
                <a:latin typeface="Arial Unicode MS"/>
                <a:ea typeface="Arial Unicode MS"/>
                <a:cs typeface="Arial Unicode MS"/>
                <a:sym typeface="Arial Unicode MS"/>
              </a:rPr>
              <a:t>Two possible detector designs</a:t>
            </a:r>
            <a:endParaRPr sz="2000">
              <a:uFill>
                <a:solidFill/>
              </a:uFill>
              <a:latin typeface="Arial Unicode MS"/>
              <a:ea typeface="Arial Unicode MS"/>
              <a:cs typeface="Arial Unicode MS"/>
              <a:sym typeface="Arial Unicode MS"/>
            </a:endParaRPr>
          </a:p>
          <a:p>
            <a:pPr lvl="1" marL="799569" indent="-342675" defTabSz="456892">
              <a:spcBef>
                <a:spcPts val="600"/>
              </a:spcBef>
              <a:defRPr sz="1800">
                <a:uFillTx/>
              </a:defRPr>
            </a:pPr>
            <a:r>
              <a:rPr sz="2000">
                <a:uFill>
                  <a:solidFill/>
                </a:uFill>
                <a:latin typeface="Arial Unicode MS"/>
                <a:ea typeface="Arial Unicode MS"/>
                <a:cs typeface="Arial Unicode MS"/>
                <a:sym typeface="Arial Unicode MS"/>
              </a:rPr>
              <a:t>Configuration A: The return yoke downstream of the neutrino beam and be instrumented with scintillator modules to form a muon spectrometer increasing the detector acceptance and allowing for particle ID for escaping charged pions</a:t>
            </a:r>
            <a:endParaRPr sz="2000">
              <a:uFill>
                <a:solidFill/>
              </a:uFill>
              <a:latin typeface="Arial Unicode MS"/>
              <a:ea typeface="Arial Unicode MS"/>
              <a:cs typeface="Arial Unicode MS"/>
              <a:sym typeface="Arial Unicode MS"/>
            </a:endParaRPr>
          </a:p>
          <a:p>
            <a:pPr lvl="1" marL="799569" indent="-342675" defTabSz="456892">
              <a:spcBef>
                <a:spcPts val="600"/>
              </a:spcBef>
              <a:defRPr sz="1800">
                <a:uFillTx/>
              </a:defRPr>
            </a:pPr>
            <a:r>
              <a:rPr sz="2000">
                <a:uFill>
                  <a:solidFill/>
                </a:uFill>
                <a:latin typeface="Arial Unicode MS"/>
                <a:ea typeface="Arial Unicode MS"/>
                <a:cs typeface="Arial Unicode MS"/>
                <a:sym typeface="Arial Unicode MS"/>
              </a:rPr>
              <a:t>Configuration B: Compared to (A) there is an extended detector volume but contains no downstream spectrometer</a:t>
            </a:r>
          </a:p>
        </p:txBody>
      </p:sp>
      <p:sp>
        <p:nvSpPr>
          <p:cNvPr id="498" name="Shape 498"/>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pic>
        <p:nvPicPr>
          <p:cNvPr id="499" name="pasted-image.png"/>
          <p:cNvPicPr/>
          <p:nvPr/>
        </p:nvPicPr>
        <p:blipFill>
          <a:blip r:embed="rId2">
            <a:extLst/>
          </a:blip>
          <a:stretch>
            <a:fillRect/>
          </a:stretch>
        </p:blipFill>
        <p:spPr>
          <a:xfrm>
            <a:off x="5160128" y="4029004"/>
            <a:ext cx="3239492" cy="2746007"/>
          </a:xfrm>
          <a:prstGeom prst="rect">
            <a:avLst/>
          </a:prstGeom>
          <a:ln w="12700">
            <a:miter lim="400000"/>
          </a:ln>
        </p:spPr>
      </p:pic>
      <p:pic>
        <p:nvPicPr>
          <p:cNvPr id="500" name="pasted-image.png"/>
          <p:cNvPicPr/>
          <p:nvPr/>
        </p:nvPicPr>
        <p:blipFill>
          <a:blip r:embed="rId3">
            <a:extLst/>
          </a:blip>
          <a:stretch>
            <a:fillRect/>
          </a:stretch>
        </p:blipFill>
        <p:spPr>
          <a:xfrm>
            <a:off x="952500" y="3908035"/>
            <a:ext cx="3231532" cy="2746007"/>
          </a:xfrm>
          <a:prstGeom prst="rect">
            <a:avLst/>
          </a:prstGeom>
          <a:ln w="12700">
            <a:miter lim="400000"/>
          </a:ln>
        </p:spPr>
      </p:pic>
      <p:sp>
        <p:nvSpPr>
          <p:cNvPr id="501" name="Shape 501"/>
          <p:cNvSpPr/>
          <p:nvPr/>
        </p:nvSpPr>
        <p:spPr>
          <a:xfrm>
            <a:off x="1609964" y="3605530"/>
            <a:ext cx="155130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lvl1pPr>
          </a:lstStyle>
          <a:p>
            <a:pPr lvl="0">
              <a:defRPr u="none">
                <a:uFillTx/>
              </a:defRPr>
            </a:pPr>
            <a:r>
              <a:rPr u="sng">
                <a:uFill>
                  <a:solidFill/>
                </a:uFill>
              </a:rPr>
              <a:t>Configuration A</a:t>
            </a:r>
          </a:p>
        </p:txBody>
      </p:sp>
      <p:sp>
        <p:nvSpPr>
          <p:cNvPr id="502" name="Shape 502"/>
          <p:cNvSpPr/>
          <p:nvPr/>
        </p:nvSpPr>
        <p:spPr>
          <a:xfrm>
            <a:off x="5794760" y="3605530"/>
            <a:ext cx="154338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lvl1pPr>
          </a:lstStyle>
          <a:p>
            <a:pPr lvl="0">
              <a:defRPr u="none">
                <a:uFillTx/>
              </a:defRPr>
            </a:pPr>
            <a:r>
              <a:rPr u="sng">
                <a:uFill>
                  <a:solidFill/>
                </a:uFill>
              </a:rPr>
              <a:t>Configuration B</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4" name="pasted-image.png"/>
          <p:cNvPicPr/>
          <p:nvPr/>
        </p:nvPicPr>
        <p:blipFill>
          <a:blip r:embed="rId2">
            <a:extLst/>
          </a:blip>
          <a:stretch>
            <a:fillRect/>
          </a:stretch>
        </p:blipFill>
        <p:spPr>
          <a:xfrm>
            <a:off x="108613" y="3138571"/>
            <a:ext cx="6504218" cy="3742995"/>
          </a:xfrm>
          <a:prstGeom prst="rect">
            <a:avLst/>
          </a:prstGeom>
          <a:ln w="12700">
            <a:miter lim="400000"/>
          </a:ln>
        </p:spPr>
      </p:pic>
      <p:sp>
        <p:nvSpPr>
          <p:cNvPr id="505" name="Shape 505"/>
          <p:cNvSpPr/>
          <p:nvPr>
            <p:ph type="title"/>
          </p:nvPr>
        </p:nvSpPr>
        <p:spPr>
          <a:xfrm>
            <a:off x="72312" y="86263"/>
            <a:ext cx="8991601" cy="818517"/>
          </a:xfrm>
          <a:prstGeom prst="rect">
            <a:avLst/>
          </a:prstGeom>
        </p:spPr>
        <p:txBody>
          <a:bodyPr lIns="45690" tIns="45690" rIns="45690" bIns="45690">
            <a:noAutofit/>
          </a:bodyPr>
          <a:lstStyle>
            <a:lvl1pPr defTabSz="456892">
              <a:defRPr>
                <a:solidFill>
                  <a:srgbClr val="9A403E"/>
                </a:solidFill>
                <a:uFill>
                  <a:solidFill>
                    <a:srgbClr val="953735"/>
                  </a:solidFill>
                </a:uFill>
              </a:defRPr>
            </a:lvl1pPr>
          </a:lstStyle>
          <a:p>
            <a:pPr lvl="0">
              <a:defRPr sz="1800">
                <a:solidFill>
                  <a:srgbClr val="000000"/>
                </a:solidFill>
                <a:uFillTx/>
              </a:defRPr>
            </a:pPr>
            <a:r>
              <a:rPr sz="4400">
                <a:solidFill>
                  <a:srgbClr val="9A403E"/>
                </a:solidFill>
                <a:uFill>
                  <a:solidFill>
                    <a:srgbClr val="953735"/>
                  </a:solidFill>
                </a:uFill>
              </a:rPr>
              <a:t>Resolution of Magnetized LAr1-ND</a:t>
            </a:r>
          </a:p>
        </p:txBody>
      </p:sp>
      <p:sp>
        <p:nvSpPr>
          <p:cNvPr id="506" name="Shape 506"/>
          <p:cNvSpPr/>
          <p:nvPr>
            <p:ph type="body" idx="1"/>
          </p:nvPr>
        </p:nvSpPr>
        <p:spPr>
          <a:xfrm>
            <a:off x="194985" y="897266"/>
            <a:ext cx="4270046" cy="5943600"/>
          </a:xfrm>
          <a:prstGeom prst="rect">
            <a:avLst/>
          </a:prstGeom>
        </p:spPr>
        <p:txBody>
          <a:bodyPr lIns="0" tIns="0" rIns="0" bIns="0"/>
          <a:lstStyle/>
          <a:p>
            <a:pPr lvl="0" marL="342675" indent="-342675" defTabSz="456892">
              <a:spcBef>
                <a:spcPts val="2000"/>
              </a:spcBef>
              <a:defRPr sz="1800">
                <a:uFillTx/>
              </a:defRPr>
            </a:pPr>
            <a:r>
              <a:rPr>
                <a:uFill>
                  <a:solidFill/>
                </a:uFill>
                <a:latin typeface="Arial Unicode MS"/>
                <a:ea typeface="Arial Unicode MS"/>
                <a:cs typeface="Arial Unicode MS"/>
                <a:sym typeface="Arial Unicode MS"/>
              </a:rPr>
              <a:t>Use curvature of the track to determine momentum</a:t>
            </a:r>
            <a:endParaRPr>
              <a:uFill>
                <a:solidFill/>
              </a:uFill>
              <a:latin typeface="Arial Unicode MS"/>
              <a:ea typeface="Arial Unicode MS"/>
              <a:cs typeface="Arial Unicode MS"/>
              <a:sym typeface="Arial Unicode MS"/>
            </a:endParaRPr>
          </a:p>
          <a:p>
            <a:pPr lvl="0" marL="342675" indent="-342675" defTabSz="456892">
              <a:spcBef>
                <a:spcPts val="600"/>
              </a:spcBef>
              <a:defRPr sz="1800">
                <a:uFillTx/>
              </a:defRPr>
            </a:pPr>
            <a:r>
              <a:rPr>
                <a:uFill>
                  <a:solidFill/>
                </a:uFill>
                <a:latin typeface="Arial Unicode MS"/>
                <a:ea typeface="Arial Unicode MS"/>
                <a:cs typeface="Arial Unicode MS"/>
                <a:sym typeface="Arial Unicode MS"/>
              </a:rPr>
              <a:t>Bending in a magnetic field is also a powerful instrument for rejecting wrong-sign backgrounds in antineutrino running</a:t>
            </a:r>
          </a:p>
        </p:txBody>
      </p:sp>
      <p:sp>
        <p:nvSpPr>
          <p:cNvPr id="507" name="Shape 507"/>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pic>
        <p:nvPicPr>
          <p:cNvPr id="508" name="pasted-image.png"/>
          <p:cNvPicPr/>
          <p:nvPr/>
        </p:nvPicPr>
        <p:blipFill>
          <a:blip r:embed="rId3">
            <a:extLst/>
          </a:blip>
          <a:stretch>
            <a:fillRect/>
          </a:stretch>
        </p:blipFill>
        <p:spPr>
          <a:xfrm>
            <a:off x="5064860" y="793530"/>
            <a:ext cx="3570906" cy="3348241"/>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ph type="title"/>
          </p:nvPr>
        </p:nvSpPr>
        <p:spPr>
          <a:xfrm>
            <a:off x="72312" y="86263"/>
            <a:ext cx="8991601" cy="818517"/>
          </a:xfrm>
          <a:prstGeom prst="rect">
            <a:avLst/>
          </a:prstGeom>
        </p:spPr>
        <p:txBody>
          <a:bodyPr lIns="45690" tIns="45690" rIns="45690" bIns="45690">
            <a:noAutofit/>
          </a:bodyPr>
          <a:lstStyle>
            <a:lvl1pPr defTabSz="456892">
              <a:defRPr sz="4800">
                <a:solidFill>
                  <a:srgbClr val="9A403E"/>
                </a:solidFill>
                <a:uFill>
                  <a:solidFill>
                    <a:srgbClr val="953735"/>
                  </a:solidFill>
                </a:uFill>
              </a:defRPr>
            </a:lvl1pPr>
          </a:lstStyle>
          <a:p>
            <a:pPr lvl="0">
              <a:defRPr sz="1800">
                <a:solidFill>
                  <a:srgbClr val="000000"/>
                </a:solidFill>
                <a:uFillTx/>
              </a:defRPr>
            </a:pPr>
            <a:r>
              <a:rPr sz="4800">
                <a:solidFill>
                  <a:srgbClr val="9A403E"/>
                </a:solidFill>
                <a:uFill>
                  <a:solidFill>
                    <a:srgbClr val="953735"/>
                  </a:solidFill>
                </a:uFill>
              </a:rPr>
              <a:t>Wrong Sign Contamination</a:t>
            </a:r>
          </a:p>
        </p:txBody>
      </p:sp>
      <p:sp>
        <p:nvSpPr>
          <p:cNvPr id="511" name="Shape 511"/>
          <p:cNvSpPr/>
          <p:nvPr>
            <p:ph type="body" idx="1"/>
          </p:nvPr>
        </p:nvSpPr>
        <p:spPr>
          <a:xfrm>
            <a:off x="76200" y="914400"/>
            <a:ext cx="8891104" cy="5943600"/>
          </a:xfrm>
          <a:prstGeom prst="rect">
            <a:avLst/>
          </a:prstGeom>
        </p:spPr>
        <p:txBody>
          <a:bodyPr lIns="0" tIns="0" rIns="0" bIns="0"/>
          <a:lstStyle>
            <a:lvl1pPr marL="342675" indent="-342675" defTabSz="456892">
              <a:spcBef>
                <a:spcPts val="600"/>
              </a:spcBef>
              <a:defRPr sz="2000">
                <a:latin typeface="Arial Unicode MS"/>
                <a:ea typeface="Arial Unicode MS"/>
                <a:cs typeface="Arial Unicode MS"/>
                <a:sym typeface="Arial Unicode MS"/>
              </a:defRPr>
            </a:lvl1pPr>
            <a:lvl2pPr marL="799569" indent="-342675" defTabSz="456892">
              <a:spcBef>
                <a:spcPts val="600"/>
              </a:spcBef>
              <a:defRPr sz="2000">
                <a:latin typeface="Arial Unicode MS"/>
                <a:ea typeface="Arial Unicode MS"/>
                <a:cs typeface="Arial Unicode MS"/>
                <a:sym typeface="Arial Unicode MS"/>
              </a:defRPr>
            </a:lvl2pPr>
          </a:lstStyle>
          <a:p>
            <a:pPr lvl="0">
              <a:defRPr sz="1800">
                <a:uFillTx/>
              </a:defRPr>
            </a:pPr>
            <a:r>
              <a:rPr sz="2000">
                <a:uFill>
                  <a:solidFill/>
                </a:uFill>
              </a:rPr>
              <a:t>Charge selection (in antineutrino mode) is one of the main motivating factors for a magnetized detector</a:t>
            </a:r>
            <a:endParaRPr sz="2000">
              <a:uFill>
                <a:solidFill/>
              </a:uFill>
            </a:endParaRPr>
          </a:p>
          <a:p>
            <a:pPr lvl="1">
              <a:defRPr sz="1800">
                <a:uFillTx/>
              </a:defRPr>
            </a:pPr>
            <a:r>
              <a:rPr sz="2000">
                <a:uFill>
                  <a:solidFill/>
                </a:uFill>
              </a:rPr>
              <a:t>Neutrino background in the antineutrino beam </a:t>
            </a:r>
          </a:p>
        </p:txBody>
      </p:sp>
      <p:sp>
        <p:nvSpPr>
          <p:cNvPr id="512" name="Shape 512"/>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pic>
        <p:nvPicPr>
          <p:cNvPr id="513" name="LAr1-ND.pdf"/>
          <p:cNvPicPr/>
          <p:nvPr/>
        </p:nvPicPr>
        <p:blipFill>
          <a:blip r:embed="rId2">
            <a:extLst/>
          </a:blip>
          <a:stretch>
            <a:fillRect/>
          </a:stretch>
        </p:blipFill>
        <p:spPr>
          <a:xfrm>
            <a:off x="434528" y="2447263"/>
            <a:ext cx="3875432" cy="4367551"/>
          </a:xfrm>
          <a:prstGeom prst="rect">
            <a:avLst/>
          </a:prstGeom>
          <a:ln w="12700">
            <a:miter lim="400000"/>
          </a:ln>
        </p:spPr>
      </p:pic>
      <p:pic>
        <p:nvPicPr>
          <p:cNvPr id="514" name="uBooNE.pdf"/>
          <p:cNvPicPr/>
          <p:nvPr/>
        </p:nvPicPr>
        <p:blipFill>
          <a:blip r:embed="rId3">
            <a:extLst/>
          </a:blip>
          <a:stretch>
            <a:fillRect/>
          </a:stretch>
        </p:blipFill>
        <p:spPr>
          <a:xfrm>
            <a:off x="4481722" y="2447263"/>
            <a:ext cx="3875433" cy="4367551"/>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Shape 516"/>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 </a:t>
            </a:r>
            <a:r>
              <a:rPr sz="4608">
                <a:solidFill>
                  <a:srgbClr val="953735"/>
                </a:solidFill>
                <a:uFill>
                  <a:solidFill>
                    <a:srgbClr val="953735"/>
                  </a:solidFill>
                </a:uFill>
              </a:rPr>
              <a:t>Disappearance (3-det)</a:t>
            </a:r>
          </a:p>
        </p:txBody>
      </p:sp>
      <p:sp>
        <p:nvSpPr>
          <p:cNvPr id="517" name="Shape 517"/>
          <p:cNvSpPr/>
          <p:nvPr>
            <p:ph type="body" idx="1"/>
          </p:nvPr>
        </p:nvSpPr>
        <p:spPr>
          <a:xfrm>
            <a:off x="126448" y="1047910"/>
            <a:ext cx="8891104" cy="853949"/>
          </a:xfrm>
          <a:prstGeom prst="rect">
            <a:avLst/>
          </a:prstGeom>
        </p:spPr>
        <p:txBody>
          <a:bodyPr lIns="0" tIns="0" rIns="0" bIns="0"/>
          <a:lstStyle>
            <a:lvl1pPr marL="342675" indent="-342675" defTabSz="456892">
              <a:spcBef>
                <a:spcPts val="2300"/>
              </a:spcBef>
              <a:buChar char="❖"/>
              <a:defRPr sz="2000">
                <a:latin typeface="Arial Unicode MS"/>
                <a:ea typeface="Arial Unicode MS"/>
                <a:cs typeface="Arial Unicode MS"/>
                <a:sym typeface="Arial Unicode MS"/>
              </a:defRPr>
            </a:lvl1pPr>
          </a:lstStyle>
          <a:p>
            <a:pPr lvl="0">
              <a:defRPr sz="1800">
                <a:uFillTx/>
              </a:defRPr>
            </a:pPr>
            <a:r>
              <a:rPr sz="2000">
                <a:uFill>
                  <a:solidFill/>
                </a:uFill>
              </a:rPr>
              <a:t>LAr1-ND + MicroBooNE + 1 kiloton Far Detector at 700m</a:t>
            </a:r>
          </a:p>
        </p:txBody>
      </p:sp>
      <p:sp>
        <p:nvSpPr>
          <p:cNvPr id="518" name="Shape 518"/>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519" name="Shape 519"/>
          <p:cNvSpPr/>
          <p:nvPr/>
        </p:nvSpPr>
        <p:spPr>
          <a:xfrm>
            <a:off x="607701" y="5704599"/>
            <a:ext cx="3688735"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3366FF"/>
                </a:solidFill>
                <a:uFill>
                  <a:solidFill>
                    <a:srgbClr val="3366FF"/>
                  </a:solidFill>
                </a:uFill>
              </a:rPr>
              <a:t>6.6x10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neutrino mode</a:t>
            </a:r>
          </a:p>
        </p:txBody>
      </p:sp>
      <p:sp>
        <p:nvSpPr>
          <p:cNvPr id="520" name="Shape 520"/>
          <p:cNvSpPr/>
          <p:nvPr/>
        </p:nvSpPr>
        <p:spPr>
          <a:xfrm>
            <a:off x="4786103" y="5704599"/>
            <a:ext cx="4005501" cy="100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2000">
                <a:solidFill>
                  <a:srgbClr val="0433FF"/>
                </a:solidFill>
                <a:uFill>
                  <a:solidFill/>
                </a:uFill>
              </a:rPr>
              <a:t>10</a:t>
            </a:r>
            <a:r>
              <a:rPr sz="2000">
                <a:solidFill>
                  <a:srgbClr val="3366FF"/>
                </a:solidFill>
                <a:uFill>
                  <a:solidFill>
                    <a:srgbClr val="3366FF"/>
                  </a:solidFill>
                </a:uFill>
              </a:rPr>
              <a:t>x10</a:t>
            </a:r>
            <a:r>
              <a:rPr baseline="30399" sz="2000">
                <a:solidFill>
                  <a:srgbClr val="3366FF"/>
                </a:solidFill>
                <a:uFill>
                  <a:solidFill>
                    <a:srgbClr val="3366FF"/>
                  </a:solidFill>
                </a:uFill>
              </a:rPr>
              <a:t>20</a:t>
            </a:r>
            <a:r>
              <a:rPr sz="2000">
                <a:solidFill>
                  <a:srgbClr val="3366FF"/>
                </a:solidFill>
                <a:uFill>
                  <a:solidFill>
                    <a:srgbClr val="3366FF"/>
                  </a:solidFill>
                </a:uFill>
              </a:rPr>
              <a:t> POT exposure </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anti-neutrino mode</a:t>
            </a:r>
            <a:endParaRPr sz="2000">
              <a:solidFill>
                <a:srgbClr val="3366FF"/>
              </a:solidFill>
              <a:uFill>
                <a:solidFill>
                  <a:srgbClr val="3366FF"/>
                </a:solidFill>
              </a:uFill>
            </a:endParaRPr>
          </a:p>
          <a:p>
            <a:pPr lvl="0">
              <a:defRPr>
                <a:uFillTx/>
              </a:defRPr>
            </a:pPr>
            <a:r>
              <a:rPr sz="2000">
                <a:solidFill>
                  <a:srgbClr val="3366FF"/>
                </a:solidFill>
                <a:uFill>
                  <a:solidFill>
                    <a:srgbClr val="3366FF"/>
                  </a:solidFill>
                </a:uFill>
              </a:rPr>
              <a:t>(magnetized detectors)</a:t>
            </a:r>
          </a:p>
        </p:txBody>
      </p:sp>
      <p:pic>
        <p:nvPicPr>
          <p:cNvPr id="521" name="pasted-image.tif"/>
          <p:cNvPicPr/>
          <p:nvPr/>
        </p:nvPicPr>
        <p:blipFill>
          <a:blip r:embed="rId2">
            <a:extLst/>
          </a:blip>
          <a:stretch>
            <a:fillRect/>
          </a:stretch>
        </p:blipFill>
        <p:spPr>
          <a:xfrm>
            <a:off x="184398" y="1628201"/>
            <a:ext cx="4361473" cy="4032305"/>
          </a:xfrm>
          <a:prstGeom prst="rect">
            <a:avLst/>
          </a:prstGeom>
          <a:ln w="12700">
            <a:miter lim="400000"/>
          </a:ln>
        </p:spPr>
      </p:pic>
      <p:pic>
        <p:nvPicPr>
          <p:cNvPr id="522" name="pasted-image.png"/>
          <p:cNvPicPr/>
          <p:nvPr/>
        </p:nvPicPr>
        <p:blipFill>
          <a:blip r:embed="rId3">
            <a:extLst/>
          </a:blip>
          <a:srcRect l="0" t="0" r="0" b="326"/>
          <a:stretch>
            <a:fillRect/>
          </a:stretch>
        </p:blipFill>
        <p:spPr>
          <a:xfrm>
            <a:off x="4626083" y="1671531"/>
            <a:ext cx="3956873" cy="3920531"/>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Shape 524"/>
          <p:cNvSpPr/>
          <p:nvPr>
            <p:ph type="title"/>
          </p:nvPr>
        </p:nvSpPr>
        <p:spPr>
          <a:xfrm>
            <a:off x="76200" y="74841"/>
            <a:ext cx="8991601" cy="1244687"/>
          </a:xfrm>
          <a:prstGeom prst="rect">
            <a:avLst/>
          </a:prstGeom>
        </p:spPr>
        <p:txBody>
          <a:bodyPr lIns="45690" tIns="45690" rIns="45690" bIns="45690">
            <a:noAutofit/>
          </a:bodyPr>
          <a:lstStyle>
            <a:lvl1pPr defTabSz="456892">
              <a:defRPr sz="3800">
                <a:solidFill>
                  <a:srgbClr val="9A403E"/>
                </a:solidFill>
                <a:uFill>
                  <a:solidFill>
                    <a:srgbClr val="953735"/>
                  </a:solidFill>
                </a:uFill>
              </a:defRPr>
            </a:lvl1pPr>
          </a:lstStyle>
          <a:p>
            <a:pPr lvl="0">
              <a:defRPr sz="1800">
                <a:solidFill>
                  <a:srgbClr val="000000"/>
                </a:solidFill>
                <a:uFillTx/>
              </a:defRPr>
            </a:pPr>
            <a:r>
              <a:rPr sz="3800">
                <a:solidFill>
                  <a:srgbClr val="9A403E"/>
                </a:solidFill>
                <a:uFill>
                  <a:solidFill>
                    <a:srgbClr val="953735"/>
                  </a:solidFill>
                </a:uFill>
              </a:rPr>
              <a:t>Sensitivity: Antineutrino Disappearance with Magnetized LAr1-ND + MicroBooNE </a:t>
            </a:r>
          </a:p>
        </p:txBody>
      </p:sp>
      <p:sp>
        <p:nvSpPr>
          <p:cNvPr id="525" name="Shape 525"/>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pic>
        <p:nvPicPr>
          <p:cNvPr id="526" name="LAr1_ND_MB_nubar.pdf"/>
          <p:cNvPicPr/>
          <p:nvPr/>
        </p:nvPicPr>
        <p:blipFill>
          <a:blip r:embed="rId2">
            <a:extLst/>
          </a:blip>
          <a:stretch>
            <a:fillRect/>
          </a:stretch>
        </p:blipFill>
        <p:spPr>
          <a:xfrm>
            <a:off x="184692" y="1395496"/>
            <a:ext cx="5488529" cy="5294931"/>
          </a:xfrm>
          <a:prstGeom prst="rect">
            <a:avLst/>
          </a:prstGeom>
          <a:ln w="12700">
            <a:miter lim="400000"/>
          </a:ln>
        </p:spPr>
      </p:pic>
      <p:sp>
        <p:nvSpPr>
          <p:cNvPr id="527" name="Shape 527"/>
          <p:cNvSpPr/>
          <p:nvPr/>
        </p:nvSpPr>
        <p:spPr>
          <a:xfrm>
            <a:off x="5574281" y="4771186"/>
            <a:ext cx="2461777" cy="383541"/>
          </a:xfrm>
          <a:prstGeom prst="rect">
            <a:avLst/>
          </a:prstGeom>
          <a:ln w="12700">
            <a:solidFill/>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non-magnetized LAr1-ND</a:t>
            </a:r>
          </a:p>
        </p:txBody>
      </p:sp>
      <p:sp>
        <p:nvSpPr>
          <p:cNvPr id="528" name="Shape 528"/>
          <p:cNvSpPr/>
          <p:nvPr/>
        </p:nvSpPr>
        <p:spPr>
          <a:xfrm>
            <a:off x="5576163" y="5268080"/>
            <a:ext cx="3285764" cy="662941"/>
          </a:xfrm>
          <a:prstGeom prst="rect">
            <a:avLst/>
          </a:prstGeom>
          <a:ln w="12700">
            <a:solidFill>
              <a:srgbClr val="9D9D9D"/>
            </a:solidFill>
            <a:custDash>
              <a:ds d="200000" sp="200000"/>
            </a:custDash>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a:uFillTx/>
              </a:defRPr>
            </a:pPr>
            <a:r>
              <a:rPr>
                <a:uFill>
                  <a:solidFill/>
                </a:uFill>
              </a:rPr>
              <a:t>magnetized ND constrains </a:t>
            </a:r>
            <a:endParaRPr>
              <a:uFill>
                <a:solidFill/>
              </a:uFill>
            </a:endParaRPr>
          </a:p>
          <a:p>
            <a:pPr lvl="0" algn="l">
              <a:defRPr>
                <a:uFillTx/>
              </a:defRPr>
            </a:pPr>
            <a:r>
              <a:rPr>
                <a:uFill>
                  <a:solidFill/>
                </a:uFill>
              </a:rPr>
              <a:t>neutrino content in uBooNE to 5%</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30"/>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sp>
        <p:nvSpPr>
          <p:cNvPr id="531" name="Shape 531"/>
          <p:cNvSpPr/>
          <p:nvPr/>
        </p:nvSpPr>
        <p:spPr>
          <a:xfrm>
            <a:off x="2486472" y="-73795"/>
            <a:ext cx="4769645"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6892">
              <a:buFont typeface="Arial"/>
              <a:defRPr sz="4800">
                <a:solidFill>
                  <a:srgbClr val="9A403E"/>
                </a:solidFill>
                <a:uFill>
                  <a:solidFill>
                    <a:srgbClr val="953735"/>
                  </a:solidFill>
                </a:uFill>
              </a:defRPr>
            </a:lvl1pPr>
          </a:lstStyle>
          <a:p>
            <a:pPr lvl="0">
              <a:defRPr sz="1800">
                <a:solidFill>
                  <a:srgbClr val="000000"/>
                </a:solidFill>
                <a:uFillTx/>
              </a:defRPr>
            </a:pPr>
            <a:r>
              <a:rPr sz="4800">
                <a:solidFill>
                  <a:srgbClr val="9A403E"/>
                </a:solidFill>
                <a:uFill>
                  <a:solidFill>
                    <a:srgbClr val="953735"/>
                  </a:solidFill>
                </a:uFill>
              </a:rPr>
              <a:t>Neutrino beams (I)</a:t>
            </a:r>
          </a:p>
        </p:txBody>
      </p:sp>
      <p:pic>
        <p:nvPicPr>
          <p:cNvPr id="532" name="FNAL_View2.pdf"/>
          <p:cNvPicPr/>
          <p:nvPr/>
        </p:nvPicPr>
        <p:blipFill>
          <a:blip r:embed="rId2">
            <a:extLst/>
          </a:blip>
          <a:stretch>
            <a:fillRect/>
          </a:stretch>
        </p:blipFill>
        <p:spPr>
          <a:xfrm>
            <a:off x="708937" y="1012573"/>
            <a:ext cx="2721342" cy="2802947"/>
          </a:xfrm>
          <a:prstGeom prst="rect">
            <a:avLst/>
          </a:prstGeom>
          <a:ln w="12700">
            <a:miter lim="400000"/>
          </a:ln>
        </p:spPr>
      </p:pic>
      <p:sp>
        <p:nvSpPr>
          <p:cNvPr id="533" name="Shape 533"/>
          <p:cNvSpPr/>
          <p:nvPr/>
        </p:nvSpPr>
        <p:spPr>
          <a:xfrm>
            <a:off x="4335513" y="661657"/>
            <a:ext cx="4669555"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z="1400">
                <a:uFillTx/>
                <a:latin typeface="+mj-lt"/>
                <a:ea typeface="+mj-ea"/>
                <a:cs typeface="+mj-cs"/>
                <a:sym typeface="Helvetica"/>
              </a:defRPr>
            </a:lvl1pPr>
          </a:lstStyle>
          <a:p>
            <a:pPr lvl="0">
              <a:defRPr sz="1800"/>
            </a:pPr>
            <a:r>
              <a:rPr sz="1400"/>
              <a:t>The Booster Neutrino Beam @ different detector locations</a:t>
            </a:r>
          </a:p>
        </p:txBody>
      </p:sp>
      <p:pic>
        <p:nvPicPr>
          <p:cNvPr id="534" name="BNB.tiff"/>
          <p:cNvPicPr/>
          <p:nvPr/>
        </p:nvPicPr>
        <p:blipFill>
          <a:blip r:embed="rId3">
            <a:extLst/>
          </a:blip>
          <a:stretch>
            <a:fillRect/>
          </a:stretch>
        </p:blipFill>
        <p:spPr>
          <a:xfrm>
            <a:off x="4467075" y="948909"/>
            <a:ext cx="4406430" cy="5881585"/>
          </a:xfrm>
          <a:prstGeom prst="rect">
            <a:avLst/>
          </a:prstGeom>
          <a:ln w="12700">
            <a:miter lim="400000"/>
          </a:ln>
        </p:spPr>
      </p:pic>
      <p:pic>
        <p:nvPicPr>
          <p:cNvPr id="535" name="BNB_ratio.tiff"/>
          <p:cNvPicPr/>
          <p:nvPr/>
        </p:nvPicPr>
        <p:blipFill>
          <a:blip r:embed="rId4">
            <a:extLst/>
          </a:blip>
          <a:stretch>
            <a:fillRect/>
          </a:stretch>
        </p:blipFill>
        <p:spPr>
          <a:xfrm>
            <a:off x="-23097" y="4050987"/>
            <a:ext cx="4646889" cy="2062058"/>
          </a:xfrm>
          <a:prstGeom prst="rect">
            <a:avLst/>
          </a:prstGeom>
          <a:ln w="12700">
            <a:miter lim="400000"/>
          </a:ln>
        </p:spPr>
      </p:pic>
      <p:sp>
        <p:nvSpPr>
          <p:cNvPr id="536" name="Shape 536"/>
          <p:cNvSpPr/>
          <p:nvPr/>
        </p:nvSpPr>
        <p:spPr>
          <a:xfrm>
            <a:off x="286932" y="6087391"/>
            <a:ext cx="1641250"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100">
                <a:latin typeface="+mj-lt"/>
                <a:ea typeface="+mj-ea"/>
                <a:cs typeface="+mj-cs"/>
                <a:sym typeface="Helvetica"/>
              </a:rPr>
              <a:t>Flux at MicroBooNE vs. </a:t>
            </a:r>
            <a:endParaRPr sz="1100">
              <a:latin typeface="+mj-lt"/>
              <a:ea typeface="+mj-ea"/>
              <a:cs typeface="+mj-cs"/>
              <a:sym typeface="Helvetica"/>
            </a:endParaRPr>
          </a:p>
          <a:p>
            <a:pPr lvl="0">
              <a:defRPr>
                <a:uFillTx/>
              </a:defRPr>
            </a:pPr>
            <a:r>
              <a:rPr sz="1100">
                <a:latin typeface="+mj-lt"/>
                <a:ea typeface="+mj-ea"/>
                <a:cs typeface="+mj-cs"/>
                <a:sym typeface="Helvetica"/>
              </a:rPr>
              <a:t>flux at LAr1-ND     </a:t>
            </a:r>
          </a:p>
        </p:txBody>
      </p:sp>
      <p:sp>
        <p:nvSpPr>
          <p:cNvPr id="537" name="Shape 537"/>
          <p:cNvSpPr/>
          <p:nvPr/>
        </p:nvSpPr>
        <p:spPr>
          <a:xfrm>
            <a:off x="922158" y="3973752"/>
            <a:ext cx="3200052"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z="1100">
                <a:uFillTx/>
                <a:latin typeface="+mj-lt"/>
                <a:ea typeface="+mj-ea"/>
                <a:cs typeface="+mj-cs"/>
                <a:sym typeface="Helvetica"/>
              </a:defRPr>
            </a:lvl1pPr>
          </a:lstStyle>
          <a:p>
            <a:pPr lvl="0">
              <a:defRPr sz="1800"/>
            </a:pPr>
            <a:r>
              <a:rPr sz="1100"/>
              <a:t>Ratios of the fluxes at different detector locations.</a:t>
            </a:r>
            <a:endParaRPr sz="1100"/>
          </a:p>
        </p:txBody>
      </p:sp>
      <p:sp>
        <p:nvSpPr>
          <p:cNvPr id="538" name="Shape 538"/>
          <p:cNvSpPr/>
          <p:nvPr/>
        </p:nvSpPr>
        <p:spPr>
          <a:xfrm>
            <a:off x="2894162" y="6087391"/>
            <a:ext cx="1423924"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100">
                <a:latin typeface="+mj-lt"/>
                <a:ea typeface="+mj-ea"/>
                <a:cs typeface="+mj-cs"/>
                <a:sym typeface="Helvetica"/>
              </a:rPr>
              <a:t>Flux at MicroBooNE </a:t>
            </a:r>
            <a:endParaRPr sz="1100">
              <a:latin typeface="+mj-lt"/>
              <a:ea typeface="+mj-ea"/>
              <a:cs typeface="+mj-cs"/>
              <a:sym typeface="Helvetica"/>
            </a:endParaRPr>
          </a:p>
          <a:p>
            <a:pPr lvl="0">
              <a:defRPr>
                <a:uFillTx/>
              </a:defRPr>
            </a:pPr>
            <a:r>
              <a:rPr sz="1100">
                <a:latin typeface="+mj-lt"/>
                <a:ea typeface="+mj-ea"/>
                <a:cs typeface="+mj-cs"/>
                <a:sym typeface="Helvetica"/>
              </a:rPr>
              <a:t>vs. flux at LAr1-FD</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sp>
        <p:nvSpPr>
          <p:cNvPr id="541" name="Shape 541"/>
          <p:cNvSpPr/>
          <p:nvPr/>
        </p:nvSpPr>
        <p:spPr>
          <a:xfrm>
            <a:off x="2409677" y="-73795"/>
            <a:ext cx="4923235"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6892">
              <a:buFont typeface="Arial"/>
              <a:defRPr sz="4800">
                <a:solidFill>
                  <a:srgbClr val="9A403E"/>
                </a:solidFill>
                <a:uFill>
                  <a:solidFill>
                    <a:srgbClr val="953735"/>
                  </a:solidFill>
                </a:uFill>
              </a:defRPr>
            </a:lvl1pPr>
          </a:lstStyle>
          <a:p>
            <a:pPr lvl="0">
              <a:defRPr sz="1800">
                <a:solidFill>
                  <a:srgbClr val="000000"/>
                </a:solidFill>
                <a:uFillTx/>
              </a:defRPr>
            </a:pPr>
            <a:r>
              <a:rPr sz="4800">
                <a:solidFill>
                  <a:srgbClr val="9A403E"/>
                </a:solidFill>
                <a:uFill>
                  <a:solidFill>
                    <a:srgbClr val="953735"/>
                  </a:solidFill>
                </a:uFill>
              </a:rPr>
              <a:t>Neutrino beams (II)</a:t>
            </a:r>
          </a:p>
        </p:txBody>
      </p:sp>
      <p:pic>
        <p:nvPicPr>
          <p:cNvPr id="542" name="NuMI.tiff"/>
          <p:cNvPicPr/>
          <p:nvPr/>
        </p:nvPicPr>
        <p:blipFill>
          <a:blip r:embed="rId2">
            <a:extLst/>
          </a:blip>
          <a:stretch>
            <a:fillRect/>
          </a:stretch>
        </p:blipFill>
        <p:spPr>
          <a:xfrm>
            <a:off x="2187178" y="1079163"/>
            <a:ext cx="4769644" cy="5767942"/>
          </a:xfrm>
          <a:prstGeom prst="rect">
            <a:avLst/>
          </a:prstGeom>
          <a:ln w="12700">
            <a:miter lim="400000"/>
          </a:ln>
        </p:spPr>
      </p:pic>
      <p:sp>
        <p:nvSpPr>
          <p:cNvPr id="543" name="Shape 543"/>
          <p:cNvSpPr/>
          <p:nvPr/>
        </p:nvSpPr>
        <p:spPr>
          <a:xfrm>
            <a:off x="2540429" y="727028"/>
            <a:ext cx="4063142"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z="1400">
                <a:uFillTx/>
                <a:latin typeface="+mj-lt"/>
                <a:ea typeface="+mj-ea"/>
                <a:cs typeface="+mj-cs"/>
                <a:sym typeface="Helvetica"/>
              </a:defRPr>
            </a:lvl1pPr>
          </a:lstStyle>
          <a:p>
            <a:pPr lvl="0">
              <a:defRPr sz="1800"/>
            </a:pPr>
            <a:r>
              <a:rPr sz="1400"/>
              <a:t>Off-axis NuMI fluxes @ different detector locations</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5" name="Group 105"/>
          <p:cNvGrpSpPr/>
          <p:nvPr/>
        </p:nvGrpSpPr>
        <p:grpSpPr>
          <a:xfrm>
            <a:off x="141086" y="1226834"/>
            <a:ext cx="6092414" cy="4249575"/>
            <a:chOff x="-50800" y="-50800"/>
            <a:chExt cx="6092412" cy="4249573"/>
          </a:xfrm>
        </p:grpSpPr>
        <p:pic>
          <p:nvPicPr>
            <p:cNvPr id="104" name="pasted-image.tif"/>
            <p:cNvPicPr/>
            <p:nvPr/>
          </p:nvPicPr>
          <p:blipFill>
            <a:blip r:embed="rId2">
              <a:extLst/>
            </a:blip>
            <a:srcRect l="4506" t="21840" r="16126" b="2169"/>
            <a:stretch>
              <a:fillRect/>
            </a:stretch>
          </p:blipFill>
          <p:spPr>
            <a:xfrm>
              <a:off x="0" y="0"/>
              <a:ext cx="5990813" cy="4147974"/>
            </a:xfrm>
            <a:prstGeom prst="rect">
              <a:avLst/>
            </a:prstGeom>
            <a:ln>
              <a:noFill/>
            </a:ln>
            <a:effectLst/>
          </p:spPr>
        </p:pic>
        <p:pic>
          <p:nvPicPr>
            <p:cNvPr id="103" name=""/>
            <p:cNvPicPr/>
            <p:nvPr/>
          </p:nvPicPr>
          <p:blipFill>
            <a:blip r:embed="rId3">
              <a:extLst/>
            </a:blip>
            <a:stretch>
              <a:fillRect/>
            </a:stretch>
          </p:blipFill>
          <p:spPr>
            <a:xfrm>
              <a:off x="-50800" y="-50800"/>
              <a:ext cx="6092413" cy="4249574"/>
            </a:xfrm>
            <a:prstGeom prst="rect">
              <a:avLst/>
            </a:prstGeom>
            <a:effectLst/>
          </p:spPr>
        </p:pic>
      </p:grpSp>
      <p:sp>
        <p:nvSpPr>
          <p:cNvPr id="106" name="Shape 106"/>
          <p:cNvSpPr/>
          <p:nvPr>
            <p:ph type="title"/>
          </p:nvPr>
        </p:nvSpPr>
        <p:spPr>
          <a:xfrm>
            <a:off x="122240" y="-44171"/>
            <a:ext cx="8899520" cy="1252979"/>
          </a:xfrm>
          <a:prstGeom prst="rect">
            <a:avLst/>
          </a:prstGeom>
        </p:spPr>
        <p:txBody>
          <a:bodyPr/>
          <a:lstStyle/>
          <a:p>
            <a:pPr lvl="0" defTabSz="351807">
              <a:defRPr sz="1800">
                <a:uFillTx/>
              </a:defRPr>
            </a:pPr>
            <a:r>
              <a:rPr sz="3696">
                <a:solidFill>
                  <a:srgbClr val="953735"/>
                </a:solidFill>
                <a:uFill>
                  <a:solidFill>
                    <a:srgbClr val="953735"/>
                  </a:solidFill>
                </a:uFill>
              </a:rPr>
              <a:t>A Staged Multi-LAr TPC </a:t>
            </a:r>
            <a:endParaRPr sz="3696">
              <a:solidFill>
                <a:srgbClr val="953735"/>
              </a:solidFill>
              <a:uFill>
                <a:solidFill>
                  <a:srgbClr val="953735"/>
                </a:solidFill>
              </a:uFill>
            </a:endParaRPr>
          </a:p>
          <a:p>
            <a:pPr lvl="0" defTabSz="351807">
              <a:defRPr sz="1800">
                <a:uFillTx/>
              </a:defRPr>
            </a:pPr>
            <a:r>
              <a:rPr sz="3696">
                <a:solidFill>
                  <a:srgbClr val="953735"/>
                </a:solidFill>
                <a:uFill>
                  <a:solidFill>
                    <a:srgbClr val="953735"/>
                  </a:solidFill>
                </a:uFill>
              </a:rPr>
              <a:t>Short-Baseline Neutrino Program</a:t>
            </a:r>
          </a:p>
        </p:txBody>
      </p:sp>
      <p:sp>
        <p:nvSpPr>
          <p:cNvPr id="107" name="Shape 107"/>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grpSp>
        <p:nvGrpSpPr>
          <p:cNvPr id="110" name="Group 110"/>
          <p:cNvGrpSpPr/>
          <p:nvPr/>
        </p:nvGrpSpPr>
        <p:grpSpPr>
          <a:xfrm>
            <a:off x="6347328" y="1388729"/>
            <a:ext cx="2640806" cy="1361441"/>
            <a:chOff x="-38099" y="-38100"/>
            <a:chExt cx="2640805" cy="1361439"/>
          </a:xfrm>
        </p:grpSpPr>
        <p:sp>
          <p:nvSpPr>
            <p:cNvPr id="109" name="Shape 109"/>
            <p:cNvSpPr/>
            <p:nvPr/>
          </p:nvSpPr>
          <p:spPr>
            <a:xfrm>
              <a:off x="0" y="0"/>
              <a:ext cx="2564606" cy="12852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a:solidFill>
                    <a:srgbClr val="FF9300"/>
                  </a:solidFill>
                  <a:uFill>
                    <a:solidFill/>
                  </a:uFill>
                </a:rPr>
                <a:t>Phase 0:</a:t>
              </a:r>
              <a:r>
                <a:rPr>
                  <a:uFill>
                    <a:solidFill/>
                  </a:uFill>
                </a:rPr>
                <a:t> MicroBooNE</a:t>
              </a:r>
              <a:endParaRPr>
                <a:uFill>
                  <a:solidFill/>
                </a:uFill>
              </a:endParaRPr>
            </a:p>
            <a:p>
              <a:pPr lvl="0">
                <a:defRPr>
                  <a:uFillTx/>
                </a:defRPr>
              </a:pPr>
              <a:r>
                <a:rPr>
                  <a:uFill>
                    <a:solidFill/>
                  </a:uFill>
                </a:rPr>
                <a:t>86 t active volume TPC</a:t>
              </a:r>
              <a:endParaRPr>
                <a:uFill>
                  <a:solidFill/>
                </a:uFill>
              </a:endParaRPr>
            </a:p>
            <a:p>
              <a:pPr lvl="0">
                <a:defRPr>
                  <a:uFillTx/>
                </a:defRPr>
              </a:pPr>
              <a:r>
                <a:rPr>
                  <a:uFill>
                    <a:solidFill/>
                  </a:uFill>
                </a:rPr>
                <a:t>L = 470 m</a:t>
              </a:r>
              <a:endParaRPr>
                <a:uFill>
                  <a:solidFill/>
                </a:uFill>
              </a:endParaRPr>
            </a:p>
            <a:p>
              <a:pPr lvl="0">
                <a:defRPr>
                  <a:uFillTx/>
                </a:defRPr>
              </a:pPr>
              <a:r>
                <a:rPr>
                  <a:uFill>
                    <a:solidFill/>
                  </a:uFill>
                </a:rPr>
                <a:t>start in 2014</a:t>
              </a:r>
            </a:p>
          </p:txBody>
        </p:sp>
        <p:pic>
          <p:nvPicPr>
            <p:cNvPr id="108" name=""/>
            <p:cNvPicPr/>
            <p:nvPr/>
          </p:nvPicPr>
          <p:blipFill>
            <a:blip r:embed="rId4">
              <a:extLst/>
            </a:blip>
            <a:stretch>
              <a:fillRect/>
            </a:stretch>
          </p:blipFill>
          <p:spPr>
            <a:xfrm>
              <a:off x="-38100" y="-38100"/>
              <a:ext cx="2640806" cy="1361440"/>
            </a:xfrm>
            <a:prstGeom prst="rect">
              <a:avLst/>
            </a:prstGeom>
            <a:effectLst/>
          </p:spPr>
        </p:pic>
      </p:grpSp>
      <p:grpSp>
        <p:nvGrpSpPr>
          <p:cNvPr id="113" name="Group 113"/>
          <p:cNvGrpSpPr/>
          <p:nvPr/>
        </p:nvGrpSpPr>
        <p:grpSpPr>
          <a:xfrm>
            <a:off x="6347328" y="2987610"/>
            <a:ext cx="2640806" cy="1361441"/>
            <a:chOff x="-38099" y="-38100"/>
            <a:chExt cx="2640805" cy="1361439"/>
          </a:xfrm>
        </p:grpSpPr>
        <p:sp>
          <p:nvSpPr>
            <p:cNvPr id="112" name="Shape 112"/>
            <p:cNvSpPr/>
            <p:nvPr/>
          </p:nvSpPr>
          <p:spPr>
            <a:xfrm>
              <a:off x="0" y="0"/>
              <a:ext cx="2564606" cy="12852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a:solidFill>
                    <a:srgbClr val="FF9300"/>
                  </a:solidFill>
                  <a:uFill>
                    <a:solidFill/>
                  </a:uFill>
                </a:rPr>
                <a:t>Phase 1:</a:t>
              </a:r>
              <a:r>
                <a:rPr>
                  <a:uFill>
                    <a:solidFill/>
                  </a:uFill>
                </a:rPr>
                <a:t> LAr1-ND</a:t>
              </a:r>
              <a:endParaRPr>
                <a:uFill>
                  <a:solidFill/>
                </a:uFill>
              </a:endParaRPr>
            </a:p>
            <a:p>
              <a:pPr lvl="0">
                <a:defRPr>
                  <a:uFillTx/>
                </a:defRPr>
              </a:pPr>
              <a:r>
                <a:rPr>
                  <a:uFill>
                    <a:solidFill/>
                  </a:uFill>
                </a:rPr>
                <a:t>82 t active volume TPC</a:t>
              </a:r>
              <a:endParaRPr>
                <a:uFill>
                  <a:solidFill/>
                </a:uFill>
              </a:endParaRPr>
            </a:p>
            <a:p>
              <a:pPr lvl="0">
                <a:defRPr>
                  <a:uFillTx/>
                </a:defRPr>
              </a:pPr>
              <a:r>
                <a:rPr>
                  <a:uFill>
                    <a:solidFill/>
                  </a:uFill>
                </a:rPr>
                <a:t>L = 100 m</a:t>
              </a:r>
              <a:endParaRPr>
                <a:uFill>
                  <a:solidFill/>
                </a:uFill>
              </a:endParaRPr>
            </a:p>
            <a:p>
              <a:pPr lvl="0">
                <a:defRPr>
                  <a:uFillTx/>
                </a:defRPr>
              </a:pPr>
              <a:r>
                <a:rPr>
                  <a:uFill>
                    <a:solidFill/>
                  </a:uFill>
                </a:rPr>
                <a:t>2017-2018</a:t>
              </a:r>
            </a:p>
          </p:txBody>
        </p:sp>
        <p:pic>
          <p:nvPicPr>
            <p:cNvPr id="111" name=""/>
            <p:cNvPicPr/>
            <p:nvPr/>
          </p:nvPicPr>
          <p:blipFill>
            <a:blip r:embed="rId5">
              <a:extLst/>
            </a:blip>
            <a:stretch>
              <a:fillRect/>
            </a:stretch>
          </p:blipFill>
          <p:spPr>
            <a:xfrm>
              <a:off x="-38100" y="-38100"/>
              <a:ext cx="2640806" cy="1361440"/>
            </a:xfrm>
            <a:prstGeom prst="rect">
              <a:avLst/>
            </a:prstGeom>
            <a:effectLst/>
          </p:spPr>
        </p:pic>
      </p:grpSp>
      <p:grpSp>
        <p:nvGrpSpPr>
          <p:cNvPr id="116" name="Group 116"/>
          <p:cNvGrpSpPr/>
          <p:nvPr/>
        </p:nvGrpSpPr>
        <p:grpSpPr>
          <a:xfrm>
            <a:off x="6347328" y="4586491"/>
            <a:ext cx="2640806" cy="1361441"/>
            <a:chOff x="-38099" y="-38100"/>
            <a:chExt cx="2640805" cy="1361439"/>
          </a:xfrm>
        </p:grpSpPr>
        <p:sp>
          <p:nvSpPr>
            <p:cNvPr id="115" name="Shape 115"/>
            <p:cNvSpPr/>
            <p:nvPr/>
          </p:nvSpPr>
          <p:spPr>
            <a:xfrm>
              <a:off x="0" y="0"/>
              <a:ext cx="2564606" cy="12852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a:solidFill>
                    <a:srgbClr val="FF9300"/>
                  </a:solidFill>
                  <a:uFill>
                    <a:solidFill/>
                  </a:uFill>
                </a:rPr>
                <a:t>Phase 2:</a:t>
              </a:r>
              <a:r>
                <a:rPr>
                  <a:uFill>
                    <a:solidFill/>
                  </a:uFill>
                </a:rPr>
                <a:t> LAr1-FD</a:t>
              </a:r>
              <a:endParaRPr>
                <a:uFill>
                  <a:solidFill/>
                </a:uFill>
              </a:endParaRPr>
            </a:p>
            <a:p>
              <a:pPr lvl="0">
                <a:defRPr>
                  <a:uFillTx/>
                </a:defRPr>
              </a:pPr>
              <a:r>
                <a:rPr>
                  <a:uFill>
                    <a:solidFill/>
                  </a:uFill>
                </a:rPr>
                <a:t>1000 t active volume TPC</a:t>
              </a:r>
              <a:endParaRPr>
                <a:uFill>
                  <a:solidFill/>
                </a:uFill>
              </a:endParaRPr>
            </a:p>
            <a:p>
              <a:pPr lvl="0">
                <a:defRPr>
                  <a:uFillTx/>
                </a:defRPr>
              </a:pPr>
              <a:r>
                <a:rPr>
                  <a:uFill>
                    <a:solidFill/>
                  </a:uFill>
                </a:rPr>
                <a:t>L = 700 m</a:t>
              </a:r>
              <a:endParaRPr>
                <a:uFill>
                  <a:solidFill/>
                </a:uFill>
              </a:endParaRPr>
            </a:p>
            <a:p>
              <a:pPr lvl="0">
                <a:defRPr>
                  <a:uFillTx/>
                </a:defRPr>
              </a:pPr>
              <a:r>
                <a:rPr>
                  <a:uFill>
                    <a:solidFill/>
                  </a:uFill>
                </a:rPr>
                <a:t>2020+</a:t>
              </a:r>
            </a:p>
          </p:txBody>
        </p:sp>
        <p:pic>
          <p:nvPicPr>
            <p:cNvPr id="114" name=""/>
            <p:cNvPicPr/>
            <p:nvPr/>
          </p:nvPicPr>
          <p:blipFill>
            <a:blip r:embed="rId6">
              <a:extLst/>
            </a:blip>
            <a:stretch>
              <a:fillRect/>
            </a:stretch>
          </p:blipFill>
          <p:spPr>
            <a:xfrm>
              <a:off x="-38100" y="-38100"/>
              <a:ext cx="2640806" cy="1361440"/>
            </a:xfrm>
            <a:prstGeom prst="rect">
              <a:avLst/>
            </a:prstGeom>
            <a:effectLst/>
          </p:spPr>
        </p:pic>
      </p:grpSp>
      <p:sp>
        <p:nvSpPr>
          <p:cNvPr id="117" name="Shape 117"/>
          <p:cNvSpPr/>
          <p:nvPr/>
        </p:nvSpPr>
        <p:spPr>
          <a:xfrm>
            <a:off x="2921511" y="5606033"/>
            <a:ext cx="1583735" cy="764541"/>
          </a:xfrm>
          <a:prstGeom prst="rect">
            <a:avLst/>
          </a:prstGeom>
          <a:solidFill>
            <a:srgbClr val="FFFFFF"/>
          </a:solidFill>
          <a:ln w="25400">
            <a:solidFill>
              <a:srgbClr val="AA7942"/>
            </a:solidFill>
            <a:miter lim="400000"/>
          </a:ln>
          <a:extLst>
            <a:ext uri="{C572A759-6A51-4108-AA02-DFA0A04FC94B}">
              <ma14:wrappingTextBoxFlag xmlns:ma14="http://schemas.microsoft.com/office/mac/drawingml/2011/main" val="1"/>
            </a:ext>
          </a:extLst>
        </p:spPr>
        <p:txBody>
          <a:bodyPr lIns="0" tIns="0" rIns="0" bIns="0">
            <a:spAutoFit/>
          </a:bodyPr>
          <a:lstStyle>
            <a:lvl1pPr>
              <a:defRPr sz="1400"/>
            </a:lvl1pPr>
          </a:lstStyle>
          <a:p>
            <a:pPr lvl="0">
              <a:defRPr sz="1800">
                <a:uFillTx/>
              </a:defRPr>
            </a:pPr>
            <a:r>
              <a:rPr sz="1400">
                <a:uFill>
                  <a:solidFill/>
                </a:uFill>
              </a:rPr>
              <a:t>Existing enclosure vacated by SciBooNE detector</a:t>
            </a:r>
          </a:p>
        </p:txBody>
      </p:sp>
      <p:sp>
        <p:nvSpPr>
          <p:cNvPr id="118" name="Shape 118"/>
          <p:cNvSpPr/>
          <p:nvPr/>
        </p:nvSpPr>
        <p:spPr>
          <a:xfrm>
            <a:off x="1339589" y="5083525"/>
            <a:ext cx="824395" cy="269241"/>
          </a:xfrm>
          <a:prstGeom prst="rect">
            <a:avLst/>
          </a:prstGeom>
          <a:solidFill>
            <a:srgbClr val="FFFFFF">
              <a:alpha val="69935"/>
            </a:srgbClr>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lvl="0">
              <a:defRPr sz="1800">
                <a:uFillTx/>
              </a:defRPr>
            </a:pPr>
            <a:r>
              <a:rPr sz="1200">
                <a:uFill>
                  <a:solidFill/>
                </a:uFill>
              </a:rPr>
              <a:t>BNB Source</a:t>
            </a:r>
          </a:p>
        </p:txBody>
      </p:sp>
      <p:sp>
        <p:nvSpPr>
          <p:cNvPr id="119" name="Shape 119"/>
          <p:cNvSpPr/>
          <p:nvPr/>
        </p:nvSpPr>
        <p:spPr>
          <a:xfrm flipH="1" flipV="1">
            <a:off x="2311130" y="4730216"/>
            <a:ext cx="875330" cy="875329"/>
          </a:xfrm>
          <a:prstGeom prst="line">
            <a:avLst/>
          </a:prstGeom>
          <a:ln w="25400">
            <a:solidFill/>
            <a:round/>
            <a:tailEnd type="triangle"/>
          </a:ln>
        </p:spPr>
        <p:txBody>
          <a:bodyPr lIns="0" tIns="0" rIns="0" bIns="0"/>
          <a:lstStyle/>
          <a:p>
            <a:pPr lvl="0"/>
          </a:p>
        </p:txBody>
      </p:sp>
      <p:pic>
        <p:nvPicPr>
          <p:cNvPr id="120" name="image18.png"/>
          <p:cNvPicPr/>
          <p:nvPr/>
        </p:nvPicPr>
        <p:blipFill>
          <a:blip r:embed="rId7">
            <a:extLst/>
          </a:blip>
          <a:srcRect l="3300" t="4997" r="54372" b="4997"/>
          <a:stretch>
            <a:fillRect/>
          </a:stretch>
        </p:blipFill>
        <p:spPr>
          <a:xfrm>
            <a:off x="4508759" y="5261683"/>
            <a:ext cx="1104085" cy="1550647"/>
          </a:xfrm>
          <a:prstGeom prst="rect">
            <a:avLst/>
          </a:prstGeom>
          <a:ln w="12700">
            <a:solidFill>
              <a:srgbClr val="AA7942"/>
            </a:solidFill>
            <a:miter lim="400000"/>
          </a:ln>
        </p:spPr>
      </p:pic>
      <p:sp>
        <p:nvSpPr>
          <p:cNvPr id="121" name="Shape 121"/>
          <p:cNvSpPr/>
          <p:nvPr/>
        </p:nvSpPr>
        <p:spPr>
          <a:xfrm>
            <a:off x="476408" y="1449020"/>
            <a:ext cx="1214771" cy="447041"/>
          </a:xfrm>
          <a:prstGeom prst="rect">
            <a:avLst/>
          </a:prstGeom>
          <a:solidFill>
            <a:srgbClr val="FFFFFF">
              <a:alpha val="69908"/>
            </a:srgbClr>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200">
                <a:uFill>
                  <a:solidFill/>
                </a:uFill>
              </a:rPr>
              <a:t>MINOS/MINERvA</a:t>
            </a:r>
            <a:endParaRPr sz="1200">
              <a:uFill>
                <a:solidFill/>
              </a:uFill>
            </a:endParaRPr>
          </a:p>
          <a:p>
            <a:pPr lvl="0">
              <a:defRPr>
                <a:uFillTx/>
              </a:defRPr>
            </a:pPr>
            <a:r>
              <a:rPr sz="1200">
                <a:uFill>
                  <a:solidFill/>
                </a:uFill>
              </a:rPr>
              <a:t>surface building</a:t>
            </a:r>
          </a:p>
        </p:txBody>
      </p:sp>
      <p:pic>
        <p:nvPicPr>
          <p:cNvPr id="122" name="Fermilab_logo_blue.jpg"/>
          <p:cNvPicPr/>
          <p:nvPr/>
        </p:nvPicPr>
        <p:blipFill>
          <a:blip r:embed="rId8">
            <a:extLst/>
          </a:blip>
          <a:stretch>
            <a:fillRect/>
          </a:stretch>
        </p:blipFill>
        <p:spPr>
          <a:xfrm>
            <a:off x="4846744" y="1273621"/>
            <a:ext cx="1341504" cy="370781"/>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sldNum" sz="quarter" idx="4294967295"/>
          </p:nvPr>
        </p:nvSpPr>
        <p:spPr>
          <a:xfrm>
            <a:off x="7010400" y="6489819"/>
            <a:ext cx="2133600" cy="371264"/>
          </a:xfrm>
          <a:prstGeom prst="rect">
            <a:avLst/>
          </a:prstGeom>
          <a:extLst>
            <a:ext uri="{C572A759-6A51-4108-AA02-DFA0A04FC94B}">
              <ma14:wrappingTextBoxFlag xmlns:ma14="http://schemas.microsoft.com/office/mac/drawingml/2011/main" val="1"/>
            </a:ext>
          </a:extLst>
        </p:spPr>
        <p:txBody>
          <a:bodyPr lIns="64981" tIns="64981" rIns="64981" bIns="64981"/>
          <a:lstStyle>
            <a:lvl1pPr defTabSz="321252">
              <a:defRPr sz="1600"/>
            </a:lvl1pPr>
          </a:lstStyle>
          <a:p>
            <a:pPr lvl="0">
              <a:defRPr sz="1800">
                <a:uFillTx/>
              </a:defRPr>
            </a:pPr>
            <a:fld id="{86CB4B4D-7CA3-9044-876B-883B54F8677D}" type="slidenum">
              <a:rPr sz="1600">
                <a:uFill>
                  <a:solidFill/>
                </a:uFill>
              </a:rPr>
            </a:fld>
          </a:p>
        </p:txBody>
      </p:sp>
      <p:sp>
        <p:nvSpPr>
          <p:cNvPr id="546" name="Shape 546"/>
          <p:cNvSpPr/>
          <p:nvPr/>
        </p:nvSpPr>
        <p:spPr>
          <a:xfrm>
            <a:off x="2185241" y="-50850"/>
            <a:ext cx="5197786" cy="761430"/>
          </a:xfrm>
          <a:prstGeom prst="rect">
            <a:avLst/>
          </a:prstGeom>
          <a:ln w="12700">
            <a:miter lim="400000"/>
          </a:ln>
          <a:extLst>
            <a:ext uri="{C572A759-6A51-4108-AA02-DFA0A04FC94B}">
              <ma14:wrappingTextBoxFlag xmlns:ma14="http://schemas.microsoft.com/office/mac/drawingml/2011/main" val="1"/>
            </a:ext>
          </a:extLst>
        </p:spPr>
        <p:txBody>
          <a:bodyPr wrap="none" lIns="25114" tIns="25114" rIns="25114" bIns="25114" anchor="ctr">
            <a:spAutoFit/>
          </a:bodyPr>
          <a:lstStyle>
            <a:lvl1pPr defTabSz="456892">
              <a:buFont typeface="Arial"/>
              <a:defRPr sz="4600">
                <a:solidFill>
                  <a:srgbClr val="9A403E"/>
                </a:solidFill>
                <a:uFill>
                  <a:solidFill>
                    <a:srgbClr val="953735"/>
                  </a:solidFill>
                </a:uFill>
              </a:defRPr>
            </a:lvl1pPr>
          </a:lstStyle>
          <a:p>
            <a:pPr lvl="0">
              <a:defRPr sz="1800">
                <a:solidFill>
                  <a:srgbClr val="000000"/>
                </a:solidFill>
                <a:uFillTx/>
              </a:defRPr>
            </a:pPr>
            <a:r>
              <a:rPr sz="4600">
                <a:solidFill>
                  <a:srgbClr val="9A403E"/>
                </a:solidFill>
                <a:uFill>
                  <a:solidFill>
                    <a:srgbClr val="953735"/>
                  </a:solidFill>
                </a:uFill>
              </a:rPr>
              <a:t>NuMI beam events (I)</a:t>
            </a:r>
          </a:p>
        </p:txBody>
      </p:sp>
      <p:sp>
        <p:nvSpPr>
          <p:cNvPr id="547" name="Shape 547"/>
          <p:cNvSpPr/>
          <p:nvPr/>
        </p:nvSpPr>
        <p:spPr>
          <a:xfrm>
            <a:off x="162807" y="694342"/>
            <a:ext cx="5479858"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a:defRPr>
                <a:uFillTx/>
              </a:defRPr>
            </a:pPr>
            <a:r>
              <a:rPr sz="1400">
                <a:latin typeface="+mj-lt"/>
                <a:ea typeface="+mj-ea"/>
                <a:cs typeface="+mj-cs"/>
                <a:sym typeface="Helvetica"/>
              </a:rPr>
              <a:t>Neutrino events from NuMI beam in neutrino mode 9x10</a:t>
            </a:r>
            <a:r>
              <a:rPr baseline="31999" sz="1400">
                <a:latin typeface="+mj-lt"/>
                <a:ea typeface="+mj-ea"/>
                <a:cs typeface="+mj-cs"/>
                <a:sym typeface="Helvetica"/>
              </a:rPr>
              <a:t>20</a:t>
            </a:r>
            <a:r>
              <a:rPr sz="1400">
                <a:latin typeface="+mj-lt"/>
                <a:ea typeface="+mj-ea"/>
                <a:cs typeface="+mj-cs"/>
                <a:sym typeface="Helvetica"/>
              </a:rPr>
              <a:t>POT*</a:t>
            </a:r>
          </a:p>
        </p:txBody>
      </p:sp>
      <p:pic>
        <p:nvPicPr>
          <p:cNvPr id="548" name="rates_numi_100m_nu.png"/>
          <p:cNvPicPr/>
          <p:nvPr/>
        </p:nvPicPr>
        <p:blipFill>
          <a:blip r:embed="rId2">
            <a:extLst/>
          </a:blip>
          <a:stretch>
            <a:fillRect/>
          </a:stretch>
        </p:blipFill>
        <p:spPr>
          <a:xfrm>
            <a:off x="427579" y="1064763"/>
            <a:ext cx="3619652" cy="1730028"/>
          </a:xfrm>
          <a:prstGeom prst="rect">
            <a:avLst/>
          </a:prstGeom>
          <a:ln w="12700">
            <a:miter lim="400000"/>
          </a:ln>
        </p:spPr>
      </p:pic>
      <p:sp>
        <p:nvSpPr>
          <p:cNvPr id="549" name="Shape 549"/>
          <p:cNvSpPr/>
          <p:nvPr/>
        </p:nvSpPr>
        <p:spPr>
          <a:xfrm>
            <a:off x="6329598" y="2782028"/>
            <a:ext cx="1178989"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MicroBooNE</a:t>
            </a:r>
          </a:p>
        </p:txBody>
      </p:sp>
      <p:pic>
        <p:nvPicPr>
          <p:cNvPr id="550" name="tt1.tiff"/>
          <p:cNvPicPr/>
          <p:nvPr/>
        </p:nvPicPr>
        <p:blipFill>
          <a:blip r:embed="rId3">
            <a:extLst/>
          </a:blip>
          <a:stretch>
            <a:fillRect/>
          </a:stretch>
        </p:blipFill>
        <p:spPr>
          <a:xfrm>
            <a:off x="5026792" y="1103366"/>
            <a:ext cx="3911601" cy="1524001"/>
          </a:xfrm>
          <a:prstGeom prst="rect">
            <a:avLst/>
          </a:prstGeom>
          <a:ln w="12700">
            <a:miter lim="400000"/>
          </a:ln>
        </p:spPr>
      </p:pic>
      <p:pic>
        <p:nvPicPr>
          <p:cNvPr id="551" name="rates_numi_470m_nu.png"/>
          <p:cNvPicPr/>
          <p:nvPr/>
        </p:nvPicPr>
        <p:blipFill>
          <a:blip r:embed="rId4">
            <a:extLst/>
          </a:blip>
          <a:stretch>
            <a:fillRect/>
          </a:stretch>
        </p:blipFill>
        <p:spPr>
          <a:xfrm>
            <a:off x="427579" y="2859458"/>
            <a:ext cx="3619652" cy="1730028"/>
          </a:xfrm>
          <a:prstGeom prst="rect">
            <a:avLst/>
          </a:prstGeom>
          <a:ln w="12700">
            <a:miter lim="400000"/>
          </a:ln>
        </p:spPr>
      </p:pic>
      <p:sp>
        <p:nvSpPr>
          <p:cNvPr id="552" name="Shape 552"/>
          <p:cNvSpPr/>
          <p:nvPr/>
        </p:nvSpPr>
        <p:spPr>
          <a:xfrm>
            <a:off x="6500105" y="897326"/>
            <a:ext cx="837975"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LAr1-ND</a:t>
            </a:r>
          </a:p>
        </p:txBody>
      </p:sp>
      <p:sp>
        <p:nvSpPr>
          <p:cNvPr id="553" name="Shape 553"/>
          <p:cNvSpPr/>
          <p:nvPr/>
        </p:nvSpPr>
        <p:spPr>
          <a:xfrm>
            <a:off x="991491" y="6408653"/>
            <a:ext cx="7585286"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defRPr>
                <a:uFillTx/>
              </a:defRPr>
            </a:pPr>
            <a:r>
              <a:rPr sz="1400">
                <a:uFill>
                  <a:solidFill/>
                </a:uFill>
              </a:rPr>
              <a:t>* it is expected that during the NOvA era the NuMI beam could generate up to 6x10</a:t>
            </a:r>
            <a:r>
              <a:rPr baseline="31999" sz="1400">
                <a:uFill>
                  <a:solidFill/>
                </a:uFill>
              </a:rPr>
              <a:t>20</a:t>
            </a:r>
            <a:r>
              <a:rPr sz="1400">
                <a:uFill>
                  <a:solidFill/>
                </a:uFill>
              </a:rPr>
              <a:t> POT/year</a:t>
            </a:r>
          </a:p>
        </p:txBody>
      </p:sp>
      <p:pic>
        <p:nvPicPr>
          <p:cNvPr id="554" name="tt1.tiff"/>
          <p:cNvPicPr/>
          <p:nvPr/>
        </p:nvPicPr>
        <p:blipFill>
          <a:blip r:embed="rId5">
            <a:extLst/>
          </a:blip>
          <a:stretch>
            <a:fillRect/>
          </a:stretch>
        </p:blipFill>
        <p:spPr>
          <a:xfrm>
            <a:off x="5039491" y="3054919"/>
            <a:ext cx="3886201" cy="1524001"/>
          </a:xfrm>
          <a:prstGeom prst="rect">
            <a:avLst/>
          </a:prstGeom>
          <a:ln w="12700">
            <a:miter lim="400000"/>
          </a:ln>
        </p:spPr>
      </p:pic>
      <p:pic>
        <p:nvPicPr>
          <p:cNvPr id="555" name="rates_numi_700m_nu.png"/>
          <p:cNvPicPr/>
          <p:nvPr/>
        </p:nvPicPr>
        <p:blipFill>
          <a:blip r:embed="rId6">
            <a:extLst/>
          </a:blip>
          <a:stretch>
            <a:fillRect/>
          </a:stretch>
        </p:blipFill>
        <p:spPr>
          <a:xfrm>
            <a:off x="520153" y="4632395"/>
            <a:ext cx="3434504" cy="1641536"/>
          </a:xfrm>
          <a:prstGeom prst="rect">
            <a:avLst/>
          </a:prstGeom>
          <a:ln w="3175">
            <a:miter lim="400000"/>
          </a:ln>
        </p:spPr>
      </p:pic>
      <p:sp>
        <p:nvSpPr>
          <p:cNvPr id="556" name="Shape 556"/>
          <p:cNvSpPr/>
          <p:nvPr/>
        </p:nvSpPr>
        <p:spPr>
          <a:xfrm>
            <a:off x="6582506" y="4690267"/>
            <a:ext cx="800173"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LAr1-FD</a:t>
            </a:r>
          </a:p>
        </p:txBody>
      </p:sp>
      <p:pic>
        <p:nvPicPr>
          <p:cNvPr id="557" name="tt.tiff"/>
          <p:cNvPicPr/>
          <p:nvPr/>
        </p:nvPicPr>
        <p:blipFill>
          <a:blip r:embed="rId7">
            <a:extLst/>
          </a:blip>
          <a:stretch>
            <a:fillRect/>
          </a:stretch>
        </p:blipFill>
        <p:spPr>
          <a:xfrm>
            <a:off x="5214937" y="4946120"/>
            <a:ext cx="3894667" cy="1524001"/>
          </a:xfrm>
          <a:prstGeom prst="rect">
            <a:avLst/>
          </a:prstGeom>
          <a:ln w="3175">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sldNum" sz="quarter" idx="4294967295"/>
          </p:nvPr>
        </p:nvSpPr>
        <p:spPr>
          <a:xfrm>
            <a:off x="7010400" y="6489819"/>
            <a:ext cx="2133600" cy="371264"/>
          </a:xfrm>
          <a:prstGeom prst="rect">
            <a:avLst/>
          </a:prstGeom>
          <a:extLst>
            <a:ext uri="{C572A759-6A51-4108-AA02-DFA0A04FC94B}">
              <ma14:wrappingTextBoxFlag xmlns:ma14="http://schemas.microsoft.com/office/mac/drawingml/2011/main" val="1"/>
            </a:ext>
          </a:extLst>
        </p:spPr>
        <p:txBody>
          <a:bodyPr lIns="64981" tIns="64981" rIns="64981" bIns="64981"/>
          <a:lstStyle>
            <a:lvl1pPr defTabSz="321252">
              <a:defRPr sz="1600"/>
            </a:lvl1pPr>
          </a:lstStyle>
          <a:p>
            <a:pPr lvl="0">
              <a:defRPr sz="1800">
                <a:uFillTx/>
              </a:defRPr>
            </a:pPr>
            <a:fld id="{86CB4B4D-7CA3-9044-876B-883B54F8677D}" type="slidenum">
              <a:rPr sz="1600">
                <a:uFill>
                  <a:solidFill/>
                </a:uFill>
              </a:rPr>
            </a:fld>
          </a:p>
        </p:txBody>
      </p:sp>
      <p:sp>
        <p:nvSpPr>
          <p:cNvPr id="560" name="Shape 560"/>
          <p:cNvSpPr/>
          <p:nvPr/>
        </p:nvSpPr>
        <p:spPr>
          <a:xfrm>
            <a:off x="2111645" y="-50850"/>
            <a:ext cx="5344978" cy="761430"/>
          </a:xfrm>
          <a:prstGeom prst="rect">
            <a:avLst/>
          </a:prstGeom>
          <a:ln w="12700">
            <a:miter lim="400000"/>
          </a:ln>
          <a:extLst>
            <a:ext uri="{C572A759-6A51-4108-AA02-DFA0A04FC94B}">
              <ma14:wrappingTextBoxFlag xmlns:ma14="http://schemas.microsoft.com/office/mac/drawingml/2011/main" val="1"/>
            </a:ext>
          </a:extLst>
        </p:spPr>
        <p:txBody>
          <a:bodyPr wrap="none" lIns="25114" tIns="25114" rIns="25114" bIns="25114" anchor="ctr">
            <a:spAutoFit/>
          </a:bodyPr>
          <a:lstStyle>
            <a:lvl1pPr defTabSz="456892">
              <a:buFont typeface="Arial"/>
              <a:defRPr sz="4600">
                <a:solidFill>
                  <a:srgbClr val="9A403E"/>
                </a:solidFill>
                <a:uFill>
                  <a:solidFill>
                    <a:srgbClr val="953735"/>
                  </a:solidFill>
                </a:uFill>
              </a:defRPr>
            </a:lvl1pPr>
          </a:lstStyle>
          <a:p>
            <a:pPr lvl="0">
              <a:defRPr sz="1800">
                <a:solidFill>
                  <a:srgbClr val="000000"/>
                </a:solidFill>
                <a:uFillTx/>
              </a:defRPr>
            </a:pPr>
            <a:r>
              <a:rPr sz="4600">
                <a:solidFill>
                  <a:srgbClr val="9A403E"/>
                </a:solidFill>
                <a:uFill>
                  <a:solidFill>
                    <a:srgbClr val="953735"/>
                  </a:solidFill>
                </a:uFill>
              </a:rPr>
              <a:t>NuMI beam events (II)</a:t>
            </a:r>
          </a:p>
        </p:txBody>
      </p:sp>
      <p:sp>
        <p:nvSpPr>
          <p:cNvPr id="561" name="Shape 561"/>
          <p:cNvSpPr/>
          <p:nvPr/>
        </p:nvSpPr>
        <p:spPr>
          <a:xfrm>
            <a:off x="153877" y="712202"/>
            <a:ext cx="5479859"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a:defRPr>
                <a:uFillTx/>
              </a:defRPr>
            </a:pPr>
            <a:r>
              <a:rPr sz="1400">
                <a:latin typeface="+mj-lt"/>
                <a:ea typeface="+mj-ea"/>
                <a:cs typeface="+mj-cs"/>
                <a:sym typeface="Helvetica"/>
              </a:rPr>
              <a:t>Neutrino events from NuMI beam in antineutrino mode 9x10</a:t>
            </a:r>
            <a:r>
              <a:rPr baseline="31999" sz="1400">
                <a:latin typeface="+mj-lt"/>
                <a:ea typeface="+mj-ea"/>
                <a:cs typeface="+mj-cs"/>
                <a:sym typeface="Helvetica"/>
              </a:rPr>
              <a:t>20</a:t>
            </a:r>
            <a:r>
              <a:rPr sz="1400">
                <a:latin typeface="+mj-lt"/>
                <a:ea typeface="+mj-ea"/>
                <a:cs typeface="+mj-cs"/>
                <a:sym typeface="Helvetica"/>
              </a:rPr>
              <a:t>POT</a:t>
            </a:r>
          </a:p>
        </p:txBody>
      </p:sp>
      <p:sp>
        <p:nvSpPr>
          <p:cNvPr id="562" name="Shape 562"/>
          <p:cNvSpPr/>
          <p:nvPr/>
        </p:nvSpPr>
        <p:spPr>
          <a:xfrm>
            <a:off x="6329598" y="2781168"/>
            <a:ext cx="1178989"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MicroBooNE</a:t>
            </a:r>
          </a:p>
        </p:txBody>
      </p:sp>
      <p:sp>
        <p:nvSpPr>
          <p:cNvPr id="563" name="Shape 563"/>
          <p:cNvSpPr/>
          <p:nvPr/>
        </p:nvSpPr>
        <p:spPr>
          <a:xfrm>
            <a:off x="6500105" y="896362"/>
            <a:ext cx="837975"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LAr1-ND</a:t>
            </a:r>
          </a:p>
        </p:txBody>
      </p:sp>
      <p:pic>
        <p:nvPicPr>
          <p:cNvPr id="564" name="rates_numi_100m_nubar.png"/>
          <p:cNvPicPr/>
          <p:nvPr/>
        </p:nvPicPr>
        <p:blipFill>
          <a:blip r:embed="rId2">
            <a:extLst/>
          </a:blip>
          <a:stretch>
            <a:fillRect/>
          </a:stretch>
        </p:blipFill>
        <p:spPr>
          <a:xfrm>
            <a:off x="683139" y="994994"/>
            <a:ext cx="3911601" cy="1869566"/>
          </a:xfrm>
          <a:prstGeom prst="rect">
            <a:avLst/>
          </a:prstGeom>
          <a:ln w="3175">
            <a:miter lim="400000"/>
          </a:ln>
        </p:spPr>
      </p:pic>
      <p:pic>
        <p:nvPicPr>
          <p:cNvPr id="565" name="rates_numi_470m_nubar.png"/>
          <p:cNvPicPr/>
          <p:nvPr/>
        </p:nvPicPr>
        <p:blipFill>
          <a:blip r:embed="rId3">
            <a:extLst/>
          </a:blip>
          <a:stretch>
            <a:fillRect/>
          </a:stretch>
        </p:blipFill>
        <p:spPr>
          <a:xfrm>
            <a:off x="616148" y="2812526"/>
            <a:ext cx="4045584" cy="1933603"/>
          </a:xfrm>
          <a:prstGeom prst="rect">
            <a:avLst/>
          </a:prstGeom>
          <a:ln w="3175">
            <a:miter lim="400000"/>
          </a:ln>
        </p:spPr>
      </p:pic>
      <p:pic>
        <p:nvPicPr>
          <p:cNvPr id="566" name="rates_numi_700m_nubar.png"/>
          <p:cNvPicPr/>
          <p:nvPr/>
        </p:nvPicPr>
        <p:blipFill>
          <a:blip r:embed="rId4">
            <a:extLst/>
          </a:blip>
          <a:stretch>
            <a:fillRect/>
          </a:stretch>
        </p:blipFill>
        <p:spPr>
          <a:xfrm>
            <a:off x="616148" y="4826170"/>
            <a:ext cx="4045584" cy="1933604"/>
          </a:xfrm>
          <a:prstGeom prst="rect">
            <a:avLst/>
          </a:prstGeom>
          <a:ln w="3175">
            <a:miter lim="400000"/>
          </a:ln>
        </p:spPr>
      </p:pic>
      <p:sp>
        <p:nvSpPr>
          <p:cNvPr id="567" name="Shape 567"/>
          <p:cNvSpPr/>
          <p:nvPr/>
        </p:nvSpPr>
        <p:spPr>
          <a:xfrm>
            <a:off x="6519006" y="4817459"/>
            <a:ext cx="800173"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LAr1-FD</a:t>
            </a:r>
          </a:p>
        </p:txBody>
      </p:sp>
      <p:pic>
        <p:nvPicPr>
          <p:cNvPr id="568" name="tt.tiff"/>
          <p:cNvPicPr/>
          <p:nvPr/>
        </p:nvPicPr>
        <p:blipFill>
          <a:blip r:embed="rId5">
            <a:extLst/>
          </a:blip>
          <a:stretch>
            <a:fillRect/>
          </a:stretch>
        </p:blipFill>
        <p:spPr>
          <a:xfrm>
            <a:off x="5156755" y="1179698"/>
            <a:ext cx="3897727" cy="1500158"/>
          </a:xfrm>
          <a:prstGeom prst="rect">
            <a:avLst/>
          </a:prstGeom>
          <a:ln w="3175">
            <a:miter lim="400000"/>
          </a:ln>
        </p:spPr>
      </p:pic>
      <p:pic>
        <p:nvPicPr>
          <p:cNvPr id="569" name="tt1.tiff"/>
          <p:cNvPicPr/>
          <p:nvPr/>
        </p:nvPicPr>
        <p:blipFill>
          <a:blip r:embed="rId6">
            <a:extLst/>
          </a:blip>
          <a:stretch>
            <a:fillRect/>
          </a:stretch>
        </p:blipFill>
        <p:spPr>
          <a:xfrm>
            <a:off x="5268515" y="3063700"/>
            <a:ext cx="3825596" cy="1431255"/>
          </a:xfrm>
          <a:prstGeom prst="rect">
            <a:avLst/>
          </a:prstGeom>
          <a:ln w="3175">
            <a:miter lim="400000"/>
          </a:ln>
        </p:spPr>
      </p:pic>
      <p:pic>
        <p:nvPicPr>
          <p:cNvPr id="570" name="tt1.tiff"/>
          <p:cNvPicPr/>
          <p:nvPr/>
        </p:nvPicPr>
        <p:blipFill>
          <a:blip r:embed="rId7">
            <a:extLst/>
          </a:blip>
          <a:stretch>
            <a:fillRect/>
          </a:stretch>
        </p:blipFill>
        <p:spPr>
          <a:xfrm>
            <a:off x="5268515" y="5093656"/>
            <a:ext cx="3825596" cy="1468275"/>
          </a:xfrm>
          <a:prstGeom prst="rect">
            <a:avLst/>
          </a:prstGeom>
          <a:ln w="3175">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Shape 572"/>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sp>
        <p:nvSpPr>
          <p:cNvPr id="573" name="Shape 573"/>
          <p:cNvSpPr/>
          <p:nvPr/>
        </p:nvSpPr>
        <p:spPr>
          <a:xfrm>
            <a:off x="341734" y="-121790"/>
            <a:ext cx="8460532"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6892">
              <a:buFont typeface="Arial"/>
              <a:defRPr sz="3400">
                <a:solidFill>
                  <a:srgbClr val="9A403E"/>
                </a:solidFill>
                <a:uFill>
                  <a:solidFill>
                    <a:srgbClr val="953735"/>
                  </a:solidFill>
                </a:uFill>
              </a:defRPr>
            </a:lvl1pPr>
          </a:lstStyle>
          <a:p>
            <a:pPr lvl="0">
              <a:defRPr sz="1800">
                <a:solidFill>
                  <a:srgbClr val="000000"/>
                </a:solidFill>
                <a:uFillTx/>
              </a:defRPr>
            </a:pPr>
            <a:r>
              <a:rPr sz="3400">
                <a:solidFill>
                  <a:srgbClr val="9A403E"/>
                </a:solidFill>
                <a:uFill>
                  <a:solidFill>
                    <a:srgbClr val="953735"/>
                  </a:solidFill>
                </a:uFill>
              </a:rPr>
              <a:t>Probing Active to Sterile Oscillations with Neutral-Currents</a:t>
            </a:r>
          </a:p>
        </p:txBody>
      </p:sp>
      <p:pic>
        <p:nvPicPr>
          <p:cNvPr id="574" name="NC_sens_ms_proposal-eps-converted-to.pdf"/>
          <p:cNvPicPr/>
          <p:nvPr/>
        </p:nvPicPr>
        <p:blipFill>
          <a:blip r:embed="rId2">
            <a:extLst/>
          </a:blip>
          <a:stretch>
            <a:fillRect/>
          </a:stretch>
        </p:blipFill>
        <p:spPr>
          <a:xfrm>
            <a:off x="2661382" y="2768761"/>
            <a:ext cx="3821236" cy="4111030"/>
          </a:xfrm>
          <a:prstGeom prst="rect">
            <a:avLst/>
          </a:prstGeom>
          <a:ln w="12700">
            <a:miter lim="400000"/>
          </a:ln>
        </p:spPr>
      </p:pic>
      <p:sp>
        <p:nvSpPr>
          <p:cNvPr id="575" name="Shape 575"/>
          <p:cNvSpPr/>
          <p:nvPr/>
        </p:nvSpPr>
        <p:spPr>
          <a:xfrm>
            <a:off x="108405" y="635534"/>
            <a:ext cx="8752869" cy="22446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a:uFillTx/>
              </a:defRPr>
            </a:pPr>
            <a:endParaRPr sz="1700"/>
          </a:p>
          <a:p>
            <a:pPr lvl="0" marL="359228" indent="-359228" algn="l">
              <a:buClr>
                <a:srgbClr val="050000"/>
              </a:buClr>
              <a:buSzPct val="100000"/>
              <a:buFont typeface="Wingdings"/>
              <a:buChar char="➢"/>
              <a:defRPr>
                <a:uFillTx/>
              </a:defRPr>
            </a:pPr>
            <a:r>
              <a:rPr sz="1700"/>
              <a:t>A unique probe of sterile neutrino oscillations, directly sensitive to any “sterile"  flavor content, is available through neutral-current (NC) neutrino interactions. In this type of search, one looks for an overall depletion of the flavor-summed event rate.</a:t>
            </a:r>
            <a:endParaRPr sz="1700"/>
          </a:p>
          <a:p>
            <a:pPr lvl="0" marL="359228" indent="-359228" algn="l">
              <a:buClr>
                <a:srgbClr val="050000"/>
              </a:buClr>
              <a:buSzPct val="100000"/>
              <a:buFont typeface="Wingdings"/>
              <a:buChar char="➢"/>
              <a:defRPr>
                <a:uFillTx/>
              </a:defRPr>
            </a:pPr>
            <a:r>
              <a:rPr sz="1700"/>
              <a:t>We have considered the NC </a:t>
            </a:r>
            <a:r>
              <a:rPr sz="1700">
                <a:latin typeface="Symbol"/>
                <a:ea typeface="Symbol"/>
                <a:cs typeface="Symbol"/>
                <a:sym typeface="Symbol"/>
              </a:rPr>
              <a:t>π</a:t>
            </a:r>
            <a:r>
              <a:rPr baseline="31999" sz="1700"/>
              <a:t>0</a:t>
            </a:r>
            <a:r>
              <a:rPr sz="1700"/>
              <a:t> channel, due to its characteristic event topology and kinematics. Unlike other NC channels, the presence of the two photons from the </a:t>
            </a:r>
            <a:r>
              <a:rPr sz="1700">
                <a:latin typeface="Symbol"/>
                <a:ea typeface="Symbol"/>
                <a:cs typeface="Symbol"/>
                <a:sym typeface="Symbol"/>
              </a:rPr>
              <a:t>π</a:t>
            </a:r>
            <a:r>
              <a:rPr baseline="31999" sz="1700"/>
              <a:t>0  </a:t>
            </a:r>
            <a:r>
              <a:rPr sz="1700"/>
              <a:t>decay pointing back to a common vertex, with an invariant mass corresponding to m</a:t>
            </a:r>
            <a:r>
              <a:rPr baseline="-5999" sz="1700">
                <a:latin typeface="Symbol"/>
                <a:ea typeface="Symbol"/>
                <a:cs typeface="Symbol"/>
                <a:sym typeface="Symbol"/>
              </a:rPr>
              <a:t>π</a:t>
            </a:r>
            <a:r>
              <a:rPr baseline="-5999" sz="1700"/>
              <a:t>0</a:t>
            </a:r>
            <a:r>
              <a:rPr sz="1700"/>
              <a:t>, provides a powerful discriminant against potential backgrounds.</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sldNum" sz="quarter" idx="2"/>
          </p:nvPr>
        </p:nvSpPr>
        <p:spPr>
          <a:xfrm>
            <a:off x="7010400" y="6490060"/>
            <a:ext cx="2133600" cy="370781"/>
          </a:xfrm>
          <a:prstGeom prst="rect">
            <a:avLst/>
          </a:prstGeom>
          <a:extLst>
            <a:ext uri="{C572A759-6A51-4108-AA02-DFA0A04FC94B}">
              <ma14:wrappingTextBoxFlag xmlns:ma14="http://schemas.microsoft.com/office/mac/drawingml/2011/main" val="1"/>
            </a:ext>
          </a:extLst>
        </p:spPr>
        <p:txBody>
          <a:bodyPr/>
          <a:lstStyle/>
          <a:p>
            <a:pPr lvl="0">
              <a:defRPr>
                <a:uFillTx/>
              </a:defRPr>
            </a:pPr>
            <a:fld id="{86CB4B4D-7CA3-9044-876B-883B54F8677D}" type="slidenum">
              <a:rPr>
                <a:uFill>
                  <a:solidFill/>
                </a:uFill>
              </a:rPr>
            </a:fld>
          </a:p>
        </p:txBody>
      </p:sp>
      <p:sp>
        <p:nvSpPr>
          <p:cNvPr id="578" name="Shape 578"/>
          <p:cNvSpPr/>
          <p:nvPr/>
        </p:nvSpPr>
        <p:spPr>
          <a:xfrm>
            <a:off x="178308" y="-47329"/>
            <a:ext cx="8460532"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456892">
              <a:buFont typeface="Arial"/>
              <a:defRPr>
                <a:uFillTx/>
              </a:defRPr>
            </a:pPr>
            <a:r>
              <a:rPr sz="3500">
                <a:solidFill>
                  <a:srgbClr val="9A403E"/>
                </a:solidFill>
                <a:uFill>
                  <a:solidFill>
                    <a:srgbClr val="953735"/>
                  </a:solidFill>
                </a:uFill>
              </a:rPr>
              <a:t>Dark Matter Searches with Booster </a:t>
            </a:r>
            <a:endParaRPr sz="3500">
              <a:solidFill>
                <a:srgbClr val="9A403E"/>
              </a:solidFill>
              <a:uFill>
                <a:solidFill>
                  <a:srgbClr val="953735"/>
                </a:solidFill>
              </a:uFill>
            </a:endParaRPr>
          </a:p>
          <a:p>
            <a:pPr lvl="0" defTabSz="456892">
              <a:buFont typeface="Arial"/>
              <a:defRPr>
                <a:uFillTx/>
              </a:defRPr>
            </a:pPr>
            <a:r>
              <a:rPr sz="3500">
                <a:solidFill>
                  <a:srgbClr val="9A403E"/>
                </a:solidFill>
                <a:uFill>
                  <a:solidFill>
                    <a:srgbClr val="953735"/>
                  </a:solidFill>
                </a:uFill>
              </a:rPr>
              <a:t>Beam Off-Target Running</a:t>
            </a:r>
          </a:p>
        </p:txBody>
      </p:sp>
      <p:pic>
        <p:nvPicPr>
          <p:cNvPr id="579" name="pasted-image.pdf"/>
          <p:cNvPicPr/>
          <p:nvPr/>
        </p:nvPicPr>
        <p:blipFill>
          <a:blip r:embed="rId2">
            <a:extLst/>
          </a:blip>
          <a:stretch>
            <a:fillRect/>
          </a:stretch>
        </p:blipFill>
        <p:spPr>
          <a:xfrm>
            <a:off x="127796" y="1339302"/>
            <a:ext cx="3579674" cy="4961303"/>
          </a:xfrm>
          <a:prstGeom prst="rect">
            <a:avLst/>
          </a:prstGeom>
          <a:ln w="12700">
            <a:miter lim="400000"/>
          </a:ln>
        </p:spPr>
      </p:pic>
      <p:pic>
        <p:nvPicPr>
          <p:cNvPr id="580" name="pasted-image.pdf"/>
          <p:cNvPicPr/>
          <p:nvPr/>
        </p:nvPicPr>
        <p:blipFill>
          <a:blip r:embed="rId3">
            <a:extLst/>
          </a:blip>
          <a:stretch>
            <a:fillRect/>
          </a:stretch>
        </p:blipFill>
        <p:spPr>
          <a:xfrm>
            <a:off x="3838228" y="1390549"/>
            <a:ext cx="5296455" cy="4858809"/>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2" name="Shape 582"/>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583" name="Shape 583"/>
          <p:cNvSpPr/>
          <p:nvPr/>
        </p:nvSpPr>
        <p:spPr>
          <a:xfrm>
            <a:off x="455414" y="-233680"/>
            <a:ext cx="8233172" cy="11430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lstStyle>
            <a:lvl1pPr defTabSz="455414">
              <a:defRPr sz="4000"/>
            </a:lvl1pPr>
          </a:lstStyle>
          <a:p>
            <a:pPr lvl="0">
              <a:defRPr sz="1800">
                <a:uFillTx/>
              </a:defRPr>
            </a:pPr>
            <a:r>
              <a:rPr sz="4000">
                <a:uFill>
                  <a:solidFill/>
                </a:uFill>
              </a:rPr>
              <a:t>Cryogenic system</a:t>
            </a:r>
          </a:p>
        </p:txBody>
      </p:sp>
      <p:sp>
        <p:nvSpPr>
          <p:cNvPr id="584" name="Shape 584"/>
          <p:cNvSpPr/>
          <p:nvPr/>
        </p:nvSpPr>
        <p:spPr>
          <a:xfrm>
            <a:off x="209768" y="1018539"/>
            <a:ext cx="8956041" cy="5019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400" indent="-279400" algn="l">
              <a:spcBef>
                <a:spcPts val="300"/>
              </a:spcBef>
              <a:buClr>
                <a:srgbClr val="050000"/>
              </a:buClr>
              <a:buSzPct val="100000"/>
              <a:buFont typeface="Wingdings"/>
              <a:buChar char="➢"/>
              <a:defRPr>
                <a:uFillTx/>
              </a:defRPr>
            </a:pPr>
            <a:r>
              <a:rPr sz="1600">
                <a:uFill>
                  <a:solidFill/>
                </a:uFill>
              </a:rPr>
              <a:t>The cryogenic system design is based on experience with the </a:t>
            </a:r>
            <a:r>
              <a:rPr sz="1600">
                <a:uFill>
                  <a:solidFill/>
                </a:uFill>
              </a:rPr>
              <a:t>designs and operation of the systems for LAPD, MicroBooNE and 35 ton.</a:t>
            </a:r>
            <a:endParaRPr sz="1600">
              <a:uFill>
                <a:solidFill/>
              </a:uFill>
            </a:endParaRPr>
          </a:p>
          <a:p>
            <a:pPr lvl="0" marL="279400" indent="-279400" algn="l">
              <a:spcBef>
                <a:spcPts val="300"/>
              </a:spcBef>
              <a:buClr>
                <a:srgbClr val="050000"/>
              </a:buClr>
              <a:buSzPct val="100000"/>
              <a:buFont typeface="Wingdings"/>
              <a:buChar char="➢"/>
              <a:defRPr>
                <a:uFillTx/>
              </a:defRPr>
            </a:pPr>
            <a:endParaRPr sz="1600">
              <a:uFill>
                <a:solidFill/>
              </a:uFill>
            </a:endParaRPr>
          </a:p>
          <a:p>
            <a:pPr lvl="0" marL="279400" indent="-279400" algn="l">
              <a:spcBef>
                <a:spcPts val="300"/>
              </a:spcBef>
              <a:buClr>
                <a:srgbClr val="050000"/>
              </a:buClr>
              <a:buSzPct val="100000"/>
              <a:buFont typeface="Wingdings"/>
              <a:buChar char="➢"/>
              <a:defRPr>
                <a:uFillTx/>
              </a:defRPr>
            </a:pPr>
            <a:r>
              <a:rPr sz="1600">
                <a:uFill>
                  <a:solidFill/>
                </a:uFill>
              </a:rPr>
              <a:t>The choice of the cryogenic systems layout and location is intended to optimize safety </a:t>
            </a:r>
            <a:r>
              <a:rPr sz="1600">
                <a:uFill>
                  <a:solidFill/>
                </a:uFill>
              </a:rPr>
              <a:t>and efficiency. It will:</a:t>
            </a:r>
            <a:endParaRPr sz="1600">
              <a:uFill>
                <a:solidFill/>
              </a:uFill>
            </a:endParaRPr>
          </a:p>
          <a:p>
            <a:pPr lvl="1" marL="736292" indent="-279400" algn="l">
              <a:spcBef>
                <a:spcPts val="300"/>
              </a:spcBef>
              <a:buClr>
                <a:srgbClr val="050000"/>
              </a:buClr>
              <a:buSzPct val="100000"/>
              <a:buFont typeface="Wingdings"/>
              <a:buChar char="➢"/>
              <a:defRPr>
                <a:uFillTx/>
              </a:defRPr>
            </a:pPr>
            <a:r>
              <a:rPr sz="1600">
                <a:uFill>
                  <a:solidFill/>
                </a:uFill>
              </a:rPr>
              <a:t>Minimize the risk of personnel injury to any Oxygen Defi</a:t>
            </a:r>
            <a:r>
              <a:rPr sz="1600">
                <a:uFill>
                  <a:solidFill/>
                </a:uFill>
              </a:rPr>
              <a:t>ciency Hazard (ODH)</a:t>
            </a:r>
            <a:endParaRPr sz="1600">
              <a:uFill>
                <a:solidFill/>
              </a:uFill>
            </a:endParaRPr>
          </a:p>
          <a:p>
            <a:pPr lvl="1" marL="736292" indent="-279400" algn="l">
              <a:spcBef>
                <a:spcPts val="300"/>
              </a:spcBef>
              <a:buClr>
                <a:srgbClr val="050000"/>
              </a:buClr>
              <a:buSzPct val="100000"/>
              <a:buFont typeface="Wingdings"/>
              <a:buChar char="➢"/>
              <a:defRPr>
                <a:uFillTx/>
              </a:defRPr>
            </a:pPr>
            <a:r>
              <a:rPr sz="1600">
                <a:uFill>
                  <a:solidFill/>
                </a:uFill>
              </a:rPr>
              <a:t>Minimize heat ingress to the cryogenic system (by minimizing piping length and pump power)</a:t>
            </a:r>
            <a:endParaRPr sz="1600">
              <a:uFill>
                <a:solidFill/>
              </a:uFill>
            </a:endParaRPr>
          </a:p>
          <a:p>
            <a:pPr lvl="1" marL="736292" indent="-279400" algn="l">
              <a:spcBef>
                <a:spcPts val="300"/>
              </a:spcBef>
              <a:buClr>
                <a:srgbClr val="050000"/>
              </a:buClr>
              <a:buSzPct val="100000"/>
              <a:buFont typeface="Wingdings"/>
              <a:buChar char="➢"/>
              <a:defRPr>
                <a:uFillTx/>
              </a:defRPr>
            </a:pPr>
            <a:r>
              <a:rPr sz="1600">
                <a:uFill>
                  <a:solidFill/>
                </a:uFill>
              </a:rPr>
              <a:t>Minimize the volume of the argon system external to the cryostat and hence minimize the potential for argon escape or contamination</a:t>
            </a:r>
            <a:endParaRPr sz="1600">
              <a:uFill>
                <a:solidFill/>
              </a:uFill>
            </a:endParaRPr>
          </a:p>
          <a:p>
            <a:pPr lvl="1" marL="736292" indent="-279400" algn="l">
              <a:spcBef>
                <a:spcPts val="300"/>
              </a:spcBef>
              <a:buClr>
                <a:srgbClr val="050000"/>
              </a:buClr>
              <a:buSzPct val="100000"/>
              <a:buFont typeface="Wingdings"/>
              <a:buChar char="➢"/>
              <a:defRPr>
                <a:uFillTx/>
              </a:defRPr>
            </a:pPr>
            <a:r>
              <a:rPr sz="1600">
                <a:uFill>
                  <a:solidFill/>
                </a:uFill>
              </a:rPr>
              <a:t>Provide safe access to refrigeration equipment that requires periodic maintenance</a:t>
            </a:r>
            <a:endParaRPr sz="1600">
              <a:uFill>
                <a:solidFill/>
              </a:uFill>
            </a:endParaRPr>
          </a:p>
          <a:p>
            <a:pPr lvl="1" marL="736292" indent="-279400" algn="l">
              <a:spcBef>
                <a:spcPts val="300"/>
              </a:spcBef>
              <a:buClr>
                <a:srgbClr val="050000"/>
              </a:buClr>
              <a:buSzPct val="100000"/>
              <a:buFont typeface="Wingdings"/>
              <a:buChar char="➢"/>
              <a:defRPr>
                <a:uFillTx/>
              </a:defRPr>
            </a:pPr>
            <a:endParaRPr sz="1600">
              <a:uFill>
                <a:solidFill/>
              </a:uFill>
            </a:endParaRPr>
          </a:p>
          <a:p>
            <a:pPr lvl="0" marL="279400" indent="-279400" algn="l">
              <a:spcBef>
                <a:spcPts val="300"/>
              </a:spcBef>
              <a:buClr>
                <a:srgbClr val="050000"/>
              </a:buClr>
              <a:buSzPct val="100000"/>
              <a:buFont typeface="Wingdings"/>
              <a:buChar char="➢"/>
              <a:defRPr>
                <a:uFillTx/>
              </a:defRPr>
            </a:pPr>
            <a:r>
              <a:rPr sz="1600">
                <a:uFill>
                  <a:solidFill/>
                </a:uFill>
              </a:rPr>
              <a:t>The LN2 cooling system, argon re-condensers, and gas/liquid purifi</a:t>
            </a:r>
            <a:r>
              <a:rPr sz="1600">
                <a:uFill>
                  <a:solidFill/>
                </a:uFill>
              </a:rPr>
              <a:t>ers will be located in a surface building immediately adjacent to the cryostat pit. The surface facility will include a LAr and LN2 receiving dewars. The cryostat will hold an inventory of 155 tons of liquid argon. The liquid argon purification system will be required only to achieve the initial liquid argon purity. After that the circulation of the argon gas in the expansion tank will maintain the high purity. The purification plant will consist of duty and standby molecular-sieve columns to remove water and an activated copper column to remove oxygen.</a:t>
            </a:r>
            <a:endParaRPr sz="1600">
              <a:uFill>
                <a:solidFill/>
              </a:uFill>
            </a:endParaRP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6" name="Shape 586"/>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587" name="Shape 587"/>
          <p:cNvSpPr/>
          <p:nvPr/>
        </p:nvSpPr>
        <p:spPr>
          <a:xfrm>
            <a:off x="81279" y="508028"/>
            <a:ext cx="8981442" cy="2923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spcBef>
                <a:spcPts val="300"/>
              </a:spcBef>
              <a:buClr>
                <a:srgbClr val="050000"/>
              </a:buClr>
              <a:buSzPct val="100000"/>
              <a:buFont typeface="Wingdings"/>
              <a:buChar char="➢"/>
              <a:defRPr>
                <a:uFillTx/>
              </a:defRPr>
            </a:pPr>
            <a:r>
              <a:rPr>
                <a:uFill>
                  <a:solidFill/>
                </a:uFill>
              </a:rPr>
              <a:t>The electronic readout chain is implemented as CMOS ASICs designed for operation in LAr, and commercial FPGAs tested for cryogenic operation. </a:t>
            </a:r>
            <a:r>
              <a:rPr>
                <a:uFill>
                  <a:solidFill/>
                </a:uFill>
              </a:rPr>
              <a:t>Both analog Front End (FE) ASIC </a:t>
            </a:r>
            <a:r>
              <a:rPr>
                <a:uFill>
                  <a:solidFill/>
                </a:uFill>
              </a:rPr>
              <a:t>and ADC ASIC have already been developed for LBNE, and analog FE </a:t>
            </a:r>
            <a:r>
              <a:rPr>
                <a:uFill>
                  <a:solidFill/>
                </a:uFill>
              </a:rPr>
              <a:t>ASIC is being used in MicroBooNE.</a:t>
            </a:r>
            <a:endParaRPr>
              <a:uFill>
                <a:solidFill/>
              </a:uFill>
            </a:endParaRPr>
          </a:p>
          <a:p>
            <a:pPr lvl="0" marL="279399" indent="-279399" algn="l">
              <a:spcBef>
                <a:spcPts val="300"/>
              </a:spcBef>
              <a:buClr>
                <a:srgbClr val="050000"/>
              </a:buClr>
              <a:buSzPct val="100000"/>
              <a:buFont typeface="Wingdings"/>
              <a:buChar char="➢"/>
              <a:defRPr>
                <a:uFillTx/>
              </a:defRPr>
            </a:pPr>
            <a:r>
              <a:rPr>
                <a:uFill>
                  <a:solidFill/>
                </a:uFill>
              </a:rPr>
              <a:t>The Front End electronics chain is composed of:</a:t>
            </a:r>
            <a:endParaRPr>
              <a:uFill>
                <a:solidFill/>
              </a:uFill>
            </a:endParaRPr>
          </a:p>
          <a:p>
            <a:pPr lvl="1" marL="705248" indent="-248355" algn="l">
              <a:spcBef>
                <a:spcPts val="300"/>
              </a:spcBef>
              <a:buClr>
                <a:srgbClr val="050000"/>
              </a:buClr>
              <a:buSzPct val="100000"/>
              <a:buFont typeface="Wingdings"/>
              <a:buChar char="➢"/>
              <a:defRPr>
                <a:uFillTx/>
              </a:defRPr>
            </a:pPr>
            <a:r>
              <a:rPr sz="1600">
                <a:uFill>
                  <a:solidFill/>
                </a:uFill>
              </a:rPr>
              <a:t>a </a:t>
            </a:r>
            <a:r>
              <a:rPr sz="1600">
                <a:uFill>
                  <a:solidFill/>
                </a:uFill>
              </a:rPr>
              <a:t>16-channel analog FE ASIC providing amplification and shaping, </a:t>
            </a:r>
            <a:endParaRPr sz="1600">
              <a:uFill>
                <a:solidFill/>
              </a:uFill>
            </a:endParaRPr>
          </a:p>
          <a:p>
            <a:pPr lvl="1" marL="736292" indent="-279399" algn="l">
              <a:spcBef>
                <a:spcPts val="300"/>
              </a:spcBef>
              <a:buClr>
                <a:srgbClr val="050000"/>
              </a:buClr>
              <a:buSzPct val="100000"/>
              <a:buFont typeface="Wingdings"/>
              <a:buChar char="➢"/>
              <a:defRPr>
                <a:uFillTx/>
              </a:defRPr>
            </a:pPr>
            <a:r>
              <a:rPr sz="1600">
                <a:uFill>
                  <a:solidFill/>
                </a:uFill>
              </a:rPr>
              <a:t>a 16-channel ADC ASIC implemented as a mixed-signal design providing digitization, buffering and the first stage of multiplexing, </a:t>
            </a:r>
            <a:endParaRPr sz="1600">
              <a:uFill>
                <a:solidFill/>
              </a:uFill>
            </a:endParaRPr>
          </a:p>
          <a:p>
            <a:pPr lvl="1" marL="736292" indent="-279399" algn="l">
              <a:spcBef>
                <a:spcPts val="300"/>
              </a:spcBef>
              <a:buClr>
                <a:srgbClr val="050000"/>
              </a:buClr>
              <a:buSzPct val="100000"/>
              <a:buFont typeface="Wingdings"/>
              <a:buChar char="➢"/>
              <a:defRPr>
                <a:uFillTx/>
              </a:defRPr>
            </a:pPr>
            <a:r>
              <a:rPr sz="1600">
                <a:uFill>
                  <a:solidFill/>
                </a:uFill>
              </a:rPr>
              <a:t>a FPGA providing the second multiplexing stage, and voltage regulators. </a:t>
            </a:r>
            <a:endParaRPr sz="1600">
              <a:uFill>
                <a:solidFill/>
              </a:uFill>
            </a:endParaRPr>
          </a:p>
          <a:p>
            <a:pPr lvl="1" marL="279399" indent="-279399" algn="l">
              <a:spcBef>
                <a:spcPts val="300"/>
              </a:spcBef>
              <a:buClr>
                <a:srgbClr val="050000"/>
              </a:buClr>
              <a:buSzPct val="100000"/>
              <a:buFont typeface="Wingdings"/>
              <a:buChar char="➢"/>
              <a:defRPr>
                <a:uFillTx/>
              </a:defRPr>
            </a:pPr>
            <a:r>
              <a:rPr>
                <a:uFill>
                  <a:solidFill/>
                </a:uFill>
              </a:rPr>
              <a:t>8</a:t>
            </a:r>
            <a:r>
              <a:rPr>
                <a:uFill>
                  <a:solidFill/>
                </a:uFill>
              </a:rPr>
              <a:t> FE, 8 ADC plus a FPGA </a:t>
            </a:r>
            <a:r>
              <a:rPr>
                <a:uFill>
                  <a:solidFill/>
                </a:uFill>
              </a:rPr>
              <a:t>comprise a single </a:t>
            </a:r>
            <a:r>
              <a:rPr u="sng">
                <a:uFill>
                  <a:solidFill/>
                </a:uFill>
              </a:rPr>
              <a:t>128-channel front end mother board</a:t>
            </a:r>
            <a:r>
              <a:rPr>
                <a:uFill>
                  <a:solidFill/>
                </a:uFill>
              </a:rPr>
              <a:t>. </a:t>
            </a:r>
          </a:p>
        </p:txBody>
      </p:sp>
      <p:sp>
        <p:nvSpPr>
          <p:cNvPr id="588" name="Shape 588"/>
          <p:cNvSpPr/>
          <p:nvPr/>
        </p:nvSpPr>
        <p:spPr>
          <a:xfrm>
            <a:off x="248754" y="-134896"/>
            <a:ext cx="8991601"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38617">
              <a:buFont typeface="Arial"/>
              <a:defRPr sz="4608">
                <a:solidFill>
                  <a:srgbClr val="9A403E"/>
                </a:solidFill>
                <a:uFill>
                  <a:solidFill>
                    <a:srgbClr val="953735"/>
                  </a:solidFill>
                </a:uFill>
              </a:defRPr>
            </a:lvl1pPr>
          </a:lstStyle>
          <a:p>
            <a:pPr lvl="0">
              <a:defRPr sz="1800">
                <a:solidFill>
                  <a:srgbClr val="000000"/>
                </a:solidFill>
                <a:uFillTx/>
              </a:defRPr>
            </a:pPr>
            <a:r>
              <a:rPr sz="4608">
                <a:solidFill>
                  <a:srgbClr val="9A403E"/>
                </a:solidFill>
                <a:uFill>
                  <a:solidFill>
                    <a:srgbClr val="953735"/>
                  </a:solidFill>
                </a:uFill>
              </a:rPr>
              <a:t>The Readout electronics  </a:t>
            </a:r>
          </a:p>
        </p:txBody>
      </p:sp>
      <p:pic>
        <p:nvPicPr>
          <p:cNvPr id="589" name="FEMotherBoard.pdf"/>
          <p:cNvPicPr/>
          <p:nvPr/>
        </p:nvPicPr>
        <p:blipFill>
          <a:blip r:embed="rId2">
            <a:extLst/>
          </a:blip>
          <a:stretch>
            <a:fillRect/>
          </a:stretch>
        </p:blipFill>
        <p:spPr>
          <a:xfrm>
            <a:off x="1122393" y="3300460"/>
            <a:ext cx="5781507" cy="3672841"/>
          </a:xfrm>
          <a:prstGeom prst="rect">
            <a:avLst/>
          </a:prstGeom>
          <a:ln w="12700">
            <a:miter lim="400000"/>
          </a:ln>
        </p:spPr>
      </p:pic>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1" name="Shape 591"/>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592" name="Shape 592"/>
          <p:cNvSpPr/>
          <p:nvPr/>
        </p:nvSpPr>
        <p:spPr>
          <a:xfrm>
            <a:off x="1877953" y="-128270"/>
            <a:ext cx="6226374"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6892">
              <a:buFont typeface="Arial"/>
              <a:defRPr sz="4800">
                <a:solidFill>
                  <a:srgbClr val="9A403E"/>
                </a:solidFill>
                <a:uFill>
                  <a:solidFill>
                    <a:srgbClr val="953735"/>
                  </a:solidFill>
                </a:uFill>
              </a:defRPr>
            </a:lvl1pPr>
          </a:lstStyle>
          <a:p>
            <a:pPr lvl="0">
              <a:defRPr sz="1800">
                <a:solidFill>
                  <a:srgbClr val="000000"/>
                </a:solidFill>
                <a:uFillTx/>
              </a:defRPr>
            </a:pPr>
            <a:r>
              <a:rPr sz="4800">
                <a:solidFill>
                  <a:srgbClr val="9A403E"/>
                </a:solidFill>
                <a:uFill>
                  <a:solidFill>
                    <a:srgbClr val="953735"/>
                  </a:solidFill>
                </a:uFill>
              </a:rPr>
              <a:t>Cold signal feedthroughs</a:t>
            </a:r>
          </a:p>
        </p:txBody>
      </p:sp>
      <p:pic>
        <p:nvPicPr>
          <p:cNvPr id="593" name="image001.png"/>
          <p:cNvPicPr/>
          <p:nvPr/>
        </p:nvPicPr>
        <p:blipFill>
          <a:blip r:embed="rId2">
            <a:extLst/>
          </a:blip>
          <a:stretch>
            <a:fillRect/>
          </a:stretch>
        </p:blipFill>
        <p:spPr>
          <a:xfrm>
            <a:off x="4091658" y="3814519"/>
            <a:ext cx="2747331" cy="3014549"/>
          </a:xfrm>
          <a:prstGeom prst="rect">
            <a:avLst/>
          </a:prstGeom>
          <a:ln w="12700">
            <a:miter lim="400000"/>
          </a:ln>
        </p:spPr>
      </p:pic>
      <p:sp>
        <p:nvSpPr>
          <p:cNvPr id="594" name="Shape 594"/>
          <p:cNvSpPr/>
          <p:nvPr/>
        </p:nvSpPr>
        <p:spPr>
          <a:xfrm>
            <a:off x="165196" y="628577"/>
            <a:ext cx="8996681" cy="3520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buClr>
                <a:srgbClr val="050000"/>
              </a:buClr>
              <a:buSzPct val="100000"/>
              <a:buFont typeface="Wingdings"/>
              <a:buChar char="➢"/>
              <a:defRPr>
                <a:uFillTx/>
              </a:defRPr>
            </a:pPr>
            <a:r>
              <a:rPr sz="2000"/>
              <a:t>“Double feedthrough” are used: </a:t>
            </a:r>
            <a:endParaRPr sz="2000"/>
          </a:p>
          <a:p>
            <a:pPr lvl="1" marL="1389435" indent="-279400" algn="l">
              <a:buClr>
                <a:srgbClr val="050000"/>
              </a:buClr>
              <a:buSzPct val="100000"/>
              <a:buFont typeface="Wingdings"/>
              <a:buChar char="➢"/>
              <a:defRPr>
                <a:uFillTx/>
              </a:defRPr>
            </a:pPr>
            <a:r>
              <a:t>a cold flange, with all connections to the cold cable inside of the cryostat, is welded to one end of a stainless pipe, and </a:t>
            </a:r>
          </a:p>
          <a:p>
            <a:pPr lvl="1" marL="1389435" indent="-279400" algn="l">
              <a:buClr>
                <a:srgbClr val="050000"/>
              </a:buClr>
              <a:buSzPct val="100000"/>
              <a:buFont typeface="Wingdings"/>
              <a:buChar char="➢"/>
              <a:defRPr>
                <a:uFillTx/>
              </a:defRPr>
            </a:pPr>
            <a:r>
              <a:t>a warm flange, with connections to the warm cables to the DAQ, is welded on the other end of the stainless st. pipe.  </a:t>
            </a:r>
          </a:p>
          <a:p>
            <a:pPr lvl="1" marL="1389435" indent="-279400" algn="l">
              <a:buClr>
                <a:srgbClr val="050000"/>
              </a:buClr>
              <a:buSzPct val="100000"/>
              <a:buFont typeface="Wingdings"/>
              <a:buChar char="➢"/>
              <a:defRPr>
                <a:uFillTx/>
              </a:defRPr>
            </a:pPr>
            <a:r>
              <a:t>A set of cables interconnects the two flanges.  The space between the two flanges is evacuated.  This technique ensures all cables inside the cryostat are at the LAr temperature to minimize outgassing, and the other side of the feedthrough can be exposed to air without worrying about condensation (can be heated if necessary).  </a:t>
            </a:r>
          </a:p>
          <a:p>
            <a:pPr lvl="0" marL="279399" indent="-279399" algn="l">
              <a:buClr>
                <a:srgbClr val="050000"/>
              </a:buClr>
              <a:buSzPct val="100000"/>
              <a:buFont typeface="Wingdings"/>
              <a:buChar char="➢"/>
              <a:defRPr>
                <a:uFillTx/>
              </a:defRPr>
            </a:pPr>
            <a:r>
              <a:rPr sz="2000"/>
              <a:t>The ATLAS LAr calorimeters used such feedthroughs, with the same pin carriers as the ones on MicroBooNE signal feedthroughs. </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Shape 596"/>
          <p:cNvSpPr/>
          <p:nvPr>
            <p:ph type="sldNum" sz="quarter" idx="2"/>
          </p:nvPr>
        </p:nvSpPr>
        <p:spPr>
          <a:xfrm>
            <a:off x="8808194" y="6490060"/>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597" name="Shape 597"/>
          <p:cNvSpPr/>
          <p:nvPr/>
        </p:nvSpPr>
        <p:spPr>
          <a:xfrm>
            <a:off x="4439420" y="47112"/>
            <a:ext cx="3526075"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6892">
              <a:buFont typeface="Arial"/>
              <a:defRPr sz="4000">
                <a:solidFill>
                  <a:srgbClr val="9A403E"/>
                </a:solidFill>
                <a:uFill>
                  <a:solidFill>
                    <a:srgbClr val="953735"/>
                  </a:solidFill>
                </a:uFill>
              </a:defRPr>
            </a:lvl1pPr>
          </a:lstStyle>
          <a:p>
            <a:pPr lvl="0">
              <a:defRPr sz="1800">
                <a:solidFill>
                  <a:srgbClr val="000000"/>
                </a:solidFill>
                <a:uFillTx/>
              </a:defRPr>
            </a:pPr>
            <a:r>
              <a:rPr sz="4000">
                <a:solidFill>
                  <a:srgbClr val="9A403E"/>
                </a:solidFill>
                <a:uFill>
                  <a:solidFill>
                    <a:srgbClr val="953735"/>
                  </a:solidFill>
                </a:uFill>
              </a:rPr>
              <a:t>Calibration Laser System</a:t>
            </a:r>
          </a:p>
        </p:txBody>
      </p:sp>
      <p:pic>
        <p:nvPicPr>
          <p:cNvPr id="598" name="pasted-image.pdf"/>
          <p:cNvPicPr/>
          <p:nvPr/>
        </p:nvPicPr>
        <p:blipFill>
          <a:blip r:embed="rId2">
            <a:extLst/>
          </a:blip>
          <a:stretch>
            <a:fillRect/>
          </a:stretch>
        </p:blipFill>
        <p:spPr>
          <a:xfrm>
            <a:off x="101600" y="254000"/>
            <a:ext cx="9029700" cy="6629400"/>
          </a:xfrm>
          <a:prstGeom prst="rect">
            <a:avLst/>
          </a:prstGeom>
          <a:ln w="12700">
            <a:miter lim="400000"/>
          </a:ln>
        </p:spPr>
      </p:pic>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601" name="Shape 601"/>
          <p:cNvSpPr/>
          <p:nvPr/>
        </p:nvSpPr>
        <p:spPr>
          <a:xfrm>
            <a:off x="450334" y="-274321"/>
            <a:ext cx="8233172" cy="11430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lstStyle>
            <a:lvl1pPr defTabSz="455414">
              <a:defRPr sz="4000"/>
            </a:lvl1pPr>
          </a:lstStyle>
          <a:p>
            <a:pPr lvl="0">
              <a:defRPr sz="1800">
                <a:uFillTx/>
              </a:defRPr>
            </a:pPr>
            <a:r>
              <a:rPr sz="4000">
                <a:uFill>
                  <a:solidFill/>
                </a:uFill>
              </a:rPr>
              <a:t>Cost and Schedule</a:t>
            </a:r>
          </a:p>
        </p:txBody>
      </p:sp>
      <p:pic>
        <p:nvPicPr>
          <p:cNvPr id="602" name="tt.png"/>
          <p:cNvPicPr/>
          <p:nvPr/>
        </p:nvPicPr>
        <p:blipFill>
          <a:blip r:embed="rId2">
            <a:extLst/>
          </a:blip>
          <a:stretch>
            <a:fillRect/>
          </a:stretch>
        </p:blipFill>
        <p:spPr>
          <a:xfrm>
            <a:off x="330200" y="1845606"/>
            <a:ext cx="4318000" cy="2999331"/>
          </a:xfrm>
          <a:prstGeom prst="rect">
            <a:avLst/>
          </a:prstGeom>
          <a:ln w="12700">
            <a:miter lim="400000"/>
          </a:ln>
        </p:spPr>
      </p:pic>
      <p:sp>
        <p:nvSpPr>
          <p:cNvPr id="603" name="Shape 603"/>
          <p:cNvSpPr/>
          <p:nvPr/>
        </p:nvSpPr>
        <p:spPr>
          <a:xfrm>
            <a:off x="5029200" y="1424940"/>
            <a:ext cx="4104641" cy="4003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27000" indent="-127000" algn="l">
              <a:buSzPct val="100000"/>
              <a:buAutoNum type="arabicPeriod" startAt="1"/>
              <a:defRPr>
                <a:uFillTx/>
              </a:defRPr>
            </a:pPr>
            <a:r>
              <a:rPr sz="900" u="sng">
                <a:latin typeface="+mj-lt"/>
                <a:ea typeface="+mj-ea"/>
                <a:cs typeface="+mj-cs"/>
                <a:sym typeface="Helvetica"/>
              </a:rPr>
              <a:t>Enclosure</a:t>
            </a:r>
            <a:r>
              <a:rPr sz="900">
                <a:latin typeface="+mj-lt"/>
                <a:ea typeface="+mj-ea"/>
                <a:cs typeface="+mj-cs"/>
                <a:sym typeface="Helvetica"/>
              </a:rPr>
              <a:t>: Tasks and costs include what is needed to prepare the enclosure to accommodate a cryogenic detector, including some structural work for an interior wall, mechanical support structures above the detector and an upgrade to the  electrical service to the building to support operation of the cryogenics.</a:t>
            </a:r>
            <a:endParaRPr sz="900">
              <a:latin typeface="+mj-lt"/>
              <a:ea typeface="+mj-ea"/>
              <a:cs typeface="+mj-cs"/>
              <a:sym typeface="Helvetica"/>
            </a:endParaRPr>
          </a:p>
          <a:p>
            <a:pPr lvl="0" marL="127000" indent="-127000" algn="l">
              <a:buSzPct val="100000"/>
              <a:buAutoNum type="arabicPeriod" startAt="1"/>
              <a:defRPr>
                <a:uFillTx/>
              </a:defRPr>
            </a:pPr>
            <a:r>
              <a:rPr sz="900" u="sng">
                <a:latin typeface="+mj-lt"/>
                <a:ea typeface="+mj-ea"/>
                <a:cs typeface="+mj-cs"/>
                <a:sym typeface="Helvetica"/>
              </a:rPr>
              <a:t>Cryostat</a:t>
            </a:r>
            <a:r>
              <a:rPr sz="900">
                <a:latin typeface="+mj-lt"/>
                <a:ea typeface="+mj-ea"/>
                <a:cs typeface="+mj-cs"/>
                <a:sym typeface="Helvetica"/>
              </a:rPr>
              <a:t>: Costs are based on scaling from the LBNE 35 ton prototype recently built at Fermilab.</a:t>
            </a:r>
            <a:endParaRPr sz="900">
              <a:latin typeface="+mj-lt"/>
              <a:ea typeface="+mj-ea"/>
              <a:cs typeface="+mj-cs"/>
              <a:sym typeface="Helvetica"/>
            </a:endParaRPr>
          </a:p>
          <a:p>
            <a:pPr lvl="0" marL="127000" indent="-127000" algn="l">
              <a:buSzPct val="100000"/>
              <a:buAutoNum type="arabicPeriod" startAt="1"/>
              <a:defRPr>
                <a:uFillTx/>
              </a:defRPr>
            </a:pPr>
            <a:r>
              <a:rPr sz="900" u="sng">
                <a:latin typeface="+mj-lt"/>
                <a:ea typeface="+mj-ea"/>
                <a:cs typeface="+mj-cs"/>
                <a:sym typeface="Helvetica"/>
              </a:rPr>
              <a:t>Cryogenic System</a:t>
            </a:r>
            <a:r>
              <a:rPr sz="900">
                <a:latin typeface="+mj-lt"/>
                <a:ea typeface="+mj-ea"/>
                <a:cs typeface="+mj-cs"/>
                <a:sym typeface="Helvetica"/>
              </a:rPr>
              <a:t>: The cryogenic system design is based on experience with the designs and operation of the systems for LAPD, MicroBooNE and 35 ton. Lessons learned and improvements for cost and performance have been incorporated into the estimate.</a:t>
            </a:r>
            <a:endParaRPr sz="900">
              <a:latin typeface="+mj-lt"/>
              <a:ea typeface="+mj-ea"/>
              <a:cs typeface="+mj-cs"/>
              <a:sym typeface="Helvetica"/>
            </a:endParaRPr>
          </a:p>
          <a:p>
            <a:pPr lvl="0" marL="127000" indent="-127000" algn="l">
              <a:buSzPct val="100000"/>
              <a:buAutoNum type="arabicPeriod" startAt="1"/>
              <a:defRPr>
                <a:uFillTx/>
              </a:defRPr>
            </a:pPr>
            <a:r>
              <a:rPr sz="900" u="sng">
                <a:latin typeface="+mj-lt"/>
                <a:ea typeface="+mj-ea"/>
                <a:cs typeface="+mj-cs"/>
                <a:sym typeface="Helvetica"/>
              </a:rPr>
              <a:t>TPC</a:t>
            </a:r>
            <a:r>
              <a:rPr sz="900">
                <a:latin typeface="+mj-lt"/>
                <a:ea typeface="+mj-ea"/>
                <a:cs typeface="+mj-cs"/>
                <a:sym typeface="Helvetica"/>
              </a:rPr>
              <a:t>: The design and fabrication of the parts of the TPC, including installation fixtures and all hardware are based on the experience from construction of the MicroBooNE TPC. The estimate includes on-site assembly and installation labor costs.</a:t>
            </a:r>
            <a:endParaRPr sz="900">
              <a:latin typeface="+mj-lt"/>
              <a:ea typeface="+mj-ea"/>
              <a:cs typeface="+mj-cs"/>
              <a:sym typeface="Helvetica"/>
            </a:endParaRPr>
          </a:p>
          <a:p>
            <a:pPr lvl="0" marL="152400" indent="-152400" algn="l">
              <a:buSzPct val="100000"/>
              <a:buAutoNum type="arabicPeriod" startAt="5"/>
              <a:defRPr>
                <a:uFillTx/>
              </a:defRPr>
            </a:pPr>
            <a:r>
              <a:rPr sz="900" u="sng">
                <a:latin typeface="+mj-lt"/>
                <a:ea typeface="+mj-ea"/>
                <a:cs typeface="+mj-cs"/>
                <a:sym typeface="Helvetica"/>
              </a:rPr>
              <a:t>Front-end Electronics</a:t>
            </a:r>
            <a:r>
              <a:rPr sz="900">
                <a:latin typeface="+mj-lt"/>
                <a:ea typeface="+mj-ea"/>
                <a:cs typeface="+mj-cs"/>
                <a:sym typeface="Helvetica"/>
              </a:rPr>
              <a:t>: The front-end electronics includes charge collection, amplification and digitization of signals from the TPC. The M&amp;S and design costs   are based on experience from the MicroBooNE system.</a:t>
            </a:r>
            <a:endParaRPr sz="900">
              <a:latin typeface="+mj-lt"/>
              <a:ea typeface="+mj-ea"/>
              <a:cs typeface="+mj-cs"/>
              <a:sym typeface="Helvetica"/>
            </a:endParaRPr>
          </a:p>
          <a:p>
            <a:pPr lvl="0" marL="152400" indent="-152400" algn="l">
              <a:buSzPct val="100000"/>
              <a:buAutoNum type="arabicPeriod" startAt="5"/>
              <a:defRPr>
                <a:uFillTx/>
              </a:defRPr>
            </a:pPr>
            <a:r>
              <a:rPr sz="900" u="sng">
                <a:latin typeface="+mj-lt"/>
                <a:ea typeface="+mj-ea"/>
                <a:cs typeface="+mj-cs"/>
                <a:sym typeface="Helvetica"/>
              </a:rPr>
              <a:t>Light Detection System</a:t>
            </a:r>
            <a:r>
              <a:rPr sz="900">
                <a:latin typeface="+mj-lt"/>
                <a:ea typeface="+mj-ea"/>
                <a:cs typeface="+mj-cs"/>
                <a:sym typeface="Helvetica"/>
              </a:rPr>
              <a:t>: LAr1-ND will develop an innovative approach to light detection using new ideas that have been initiated in the context of R&amp;D for the LBNE far detector.</a:t>
            </a:r>
            <a:endParaRPr sz="900">
              <a:latin typeface="+mj-lt"/>
              <a:ea typeface="+mj-ea"/>
              <a:cs typeface="+mj-cs"/>
              <a:sym typeface="Helvetica"/>
            </a:endParaRPr>
          </a:p>
          <a:p>
            <a:pPr lvl="0" marL="152400" indent="-152400" algn="l">
              <a:buSzPct val="100000"/>
              <a:buAutoNum type="arabicPeriod" startAt="5"/>
              <a:defRPr>
                <a:uFillTx/>
              </a:defRPr>
            </a:pPr>
            <a:r>
              <a:rPr sz="900" u="sng">
                <a:latin typeface="+mj-lt"/>
                <a:ea typeface="+mj-ea"/>
                <a:cs typeface="+mj-cs"/>
                <a:sym typeface="Helvetica"/>
              </a:rPr>
              <a:t>Readout, Trigger and DAQ</a:t>
            </a:r>
            <a:r>
              <a:rPr sz="900">
                <a:latin typeface="+mj-lt"/>
                <a:ea typeface="+mj-ea"/>
                <a:cs typeface="+mj-cs"/>
                <a:sym typeface="Helvetica"/>
              </a:rPr>
              <a:t>: The Readout and Trigger requirements for LAr1-ND are under development. The DAQ system will be based on the system that has been developed for MicroBooNE. Costs are estimated from the M&amp;S and labor costs for the development of the similar systems in MicroBooNE.</a:t>
            </a:r>
            <a:endParaRPr sz="900">
              <a:latin typeface="+mj-lt"/>
              <a:ea typeface="+mj-ea"/>
              <a:cs typeface="+mj-cs"/>
              <a:sym typeface="Helvetica"/>
            </a:endParaRPr>
          </a:p>
          <a:p>
            <a:pPr lvl="0" marL="152400" indent="-152400" algn="l">
              <a:buSzPct val="100000"/>
              <a:buAutoNum type="arabicPeriod" startAt="5"/>
              <a:defRPr>
                <a:uFillTx/>
              </a:defRPr>
            </a:pPr>
            <a:r>
              <a:rPr sz="900">
                <a:latin typeface="+mj-lt"/>
                <a:ea typeface="+mj-ea"/>
                <a:cs typeface="+mj-cs"/>
                <a:sym typeface="Helvetica"/>
              </a:rPr>
              <a:t>I</a:t>
            </a:r>
            <a:r>
              <a:rPr sz="900" u="sng">
                <a:latin typeface="+mj-lt"/>
                <a:ea typeface="+mj-ea"/>
                <a:cs typeface="+mj-cs"/>
                <a:sym typeface="Helvetica"/>
              </a:rPr>
              <a:t>ntegration and Installation</a:t>
            </a:r>
            <a:r>
              <a:rPr sz="900">
                <a:latin typeface="+mj-lt"/>
                <a:ea typeface="+mj-ea"/>
                <a:cs typeface="+mj-cs"/>
                <a:sym typeface="Helvetica"/>
              </a:rPr>
              <a:t>: Cost and schedule for assembly and installation are estimated based on experience to date in MicroBooNE.</a:t>
            </a:r>
          </a:p>
        </p:txBody>
      </p:sp>
      <p:sp>
        <p:nvSpPr>
          <p:cNvPr id="604" name="Shape 604"/>
          <p:cNvSpPr/>
          <p:nvPr/>
        </p:nvSpPr>
        <p:spPr>
          <a:xfrm>
            <a:off x="0" y="5577840"/>
            <a:ext cx="9133841" cy="1297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a:uFillTx/>
              </a:defRPr>
            </a:pPr>
            <a:r>
              <a:rPr sz="1600"/>
              <a:t>Based on experience from MicroBooNE, the </a:t>
            </a:r>
            <a:r>
              <a:rPr sz="1600" u="sng"/>
              <a:t>LAr1-ND detector construction</a:t>
            </a:r>
            <a:r>
              <a:rPr sz="1600"/>
              <a:t> could be </a:t>
            </a:r>
            <a:r>
              <a:rPr sz="1600" u="sng"/>
              <a:t>completed in two years</a:t>
            </a:r>
            <a:r>
              <a:rPr sz="1600"/>
              <a:t>. </a:t>
            </a:r>
            <a:endParaRPr sz="1600"/>
          </a:p>
          <a:p>
            <a:pPr lvl="0" algn="l">
              <a:defRPr>
                <a:uFillTx/>
              </a:defRPr>
            </a:pPr>
            <a:endParaRPr sz="1600"/>
          </a:p>
          <a:p>
            <a:pPr lvl="0" algn="l">
              <a:defRPr>
                <a:uFillTx/>
              </a:defRPr>
            </a:pPr>
            <a:r>
              <a:rPr sz="1600"/>
              <a:t>A construction start on the 2015 time scale maximizes the physics potential in Phase-I within the existing Fermilab program by making it possible to run the LAr1-ND detector concurrently with MicroBooNE toward the end of the already planned neutrino-mode running.</a:t>
            </a:r>
          </a:p>
        </p:txBody>
      </p:sp>
      <p:sp>
        <p:nvSpPr>
          <p:cNvPr id="605" name="Shape 605"/>
          <p:cNvSpPr/>
          <p:nvPr/>
        </p:nvSpPr>
        <p:spPr>
          <a:xfrm>
            <a:off x="73659" y="646429"/>
            <a:ext cx="8981442" cy="993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400" indent="-279400" algn="l">
              <a:spcBef>
                <a:spcPts val="300"/>
              </a:spcBef>
              <a:buClr>
                <a:srgbClr val="050000"/>
              </a:buClr>
              <a:buSzPct val="100000"/>
              <a:buFont typeface="Wingdings"/>
              <a:buChar char="➢"/>
              <a:defRPr>
                <a:uFillTx/>
              </a:defRPr>
            </a:pPr>
            <a:r>
              <a:rPr sz="1400">
                <a:uFill>
                  <a:solidFill/>
                </a:uFill>
              </a:rPr>
              <a:t> Estimates construction costs for LAr1-ND  are based on recent experience at Fermilab building related LAr projects including MicroBooNE, the LBNE 35 ton membrane cryostat, and the Liquid Argon Purity Demonstrator (LAPD).</a:t>
            </a:r>
            <a:endParaRPr sz="1400">
              <a:uFill>
                <a:solidFill/>
              </a:uFill>
            </a:endParaRPr>
          </a:p>
          <a:p>
            <a:pPr lvl="0" marL="279400" indent="-279400" algn="l">
              <a:spcBef>
                <a:spcPts val="300"/>
              </a:spcBef>
              <a:buClr>
                <a:srgbClr val="050000"/>
              </a:buClr>
              <a:buSzPct val="100000"/>
              <a:buFont typeface="Wingdings"/>
              <a:buChar char="➢"/>
              <a:defRPr>
                <a:uFillTx/>
              </a:defRPr>
            </a:pPr>
            <a:r>
              <a:rPr sz="1400">
                <a:uFill>
                  <a:solidFill/>
                </a:uFill>
              </a:rPr>
              <a:t>The total project cost for the detector, modifications to the conventional facilities, and project management is estimated at $13M.</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pasted-image.tif"/>
          <p:cNvPicPr/>
          <p:nvPr/>
        </p:nvPicPr>
        <p:blipFill>
          <a:blip r:embed="rId2">
            <a:extLst/>
          </a:blip>
          <a:srcRect l="10888" t="11845" r="4166" b="6567"/>
          <a:stretch>
            <a:fillRect/>
          </a:stretch>
        </p:blipFill>
        <p:spPr>
          <a:xfrm>
            <a:off x="2910845" y="2008485"/>
            <a:ext cx="6152873" cy="4115851"/>
          </a:xfrm>
          <a:prstGeom prst="rect">
            <a:avLst/>
          </a:prstGeom>
          <a:ln w="12700">
            <a:miter lim="400000"/>
          </a:ln>
        </p:spPr>
      </p:pic>
      <p:sp>
        <p:nvSpPr>
          <p:cNvPr id="125" name="Shape 125"/>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grpSp>
        <p:nvGrpSpPr>
          <p:cNvPr id="128" name="Group 128"/>
          <p:cNvGrpSpPr/>
          <p:nvPr/>
        </p:nvGrpSpPr>
        <p:grpSpPr>
          <a:xfrm>
            <a:off x="3866105" y="274607"/>
            <a:ext cx="4524508" cy="1236157"/>
            <a:chOff x="-53881" y="-53881"/>
            <a:chExt cx="4524507" cy="1236156"/>
          </a:xfrm>
        </p:grpSpPr>
        <p:sp>
          <p:nvSpPr>
            <p:cNvPr id="127" name="Shape 127"/>
            <p:cNvSpPr/>
            <p:nvPr/>
          </p:nvSpPr>
          <p:spPr>
            <a:xfrm>
              <a:off x="0" y="0"/>
              <a:ext cx="4416744" cy="1128394"/>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a:solidFill>
                    <a:srgbClr val="9A403E"/>
                  </a:solidFill>
                  <a:uFill>
                    <a:solidFill>
                      <a:srgbClr val="FF0000"/>
                    </a:solidFill>
                  </a:uFill>
                  <a:latin typeface="Symbol"/>
                  <a:ea typeface="Symbol"/>
                  <a:cs typeface="Symbol"/>
                  <a:sym typeface="Symbol"/>
                </a:rPr>
                <a:t>ν</a:t>
              </a:r>
              <a:r>
                <a:rPr baseline="-31333">
                  <a:solidFill>
                    <a:srgbClr val="9A403E"/>
                  </a:solidFill>
                  <a:uFill>
                    <a:solidFill>
                      <a:srgbClr val="FF0000"/>
                    </a:solidFill>
                  </a:uFill>
                  <a:latin typeface="Symbol"/>
                  <a:ea typeface="Symbol"/>
                  <a:cs typeface="Symbol"/>
                  <a:sym typeface="Symbol"/>
                </a:rPr>
                <a:t>μ</a:t>
              </a:r>
              <a:r>
                <a:rPr>
                  <a:solidFill>
                    <a:srgbClr val="9A403E"/>
                  </a:solidFill>
                  <a:uFill>
                    <a:solidFill>
                      <a:srgbClr val="FF0000"/>
                    </a:solidFill>
                  </a:uFill>
                </a:rPr>
                <a:t> disappearance</a:t>
              </a:r>
              <a:r>
                <a:rPr>
                  <a:solidFill>
                    <a:srgbClr val="FF0000"/>
                  </a:solidFill>
                  <a:uFill>
                    <a:solidFill>
                      <a:srgbClr val="FF0000"/>
                    </a:solidFill>
                  </a:uFill>
                </a:rPr>
                <a:t> </a:t>
              </a:r>
              <a:r>
                <a:rPr>
                  <a:uFill>
                    <a:solidFill/>
                  </a:uFill>
                </a:rPr>
                <a:t>probability at </a:t>
              </a:r>
              <a:r>
                <a:rPr b="1">
                  <a:uFill>
                    <a:solidFill/>
                  </a:uFill>
                </a:rPr>
                <a:t>E</a:t>
              </a:r>
              <a:r>
                <a:rPr baseline="-31333">
                  <a:uFill>
                    <a:solidFill/>
                  </a:uFill>
                  <a:latin typeface="Symbol"/>
                  <a:ea typeface="Symbol"/>
                  <a:cs typeface="Symbol"/>
                  <a:sym typeface="Symbol"/>
                </a:rPr>
                <a:t>ν</a:t>
              </a:r>
              <a:r>
                <a:rPr>
                  <a:uFill>
                    <a:solidFill/>
                  </a:uFill>
                </a:rPr>
                <a:t> = 700 MeV </a:t>
              </a:r>
              <a:endParaRPr>
                <a:uFill>
                  <a:solidFill/>
                </a:uFill>
              </a:endParaRPr>
            </a:p>
            <a:p>
              <a:pPr lvl="0">
                <a:spcBef>
                  <a:spcPts val="400"/>
                </a:spcBef>
                <a:defRPr>
                  <a:uFillTx/>
                </a:defRPr>
              </a:pPr>
              <a:r>
                <a:rPr>
                  <a:uFill>
                    <a:solidFill/>
                  </a:uFill>
                </a:rPr>
                <a:t>as a function of distance in a sterile neutrino</a:t>
              </a:r>
              <a:endParaRPr>
                <a:uFill>
                  <a:solidFill/>
                </a:uFill>
              </a:endParaRPr>
            </a:p>
            <a:p>
              <a:pPr lvl="0">
                <a:defRPr>
                  <a:uFillTx/>
                </a:defRPr>
              </a:pPr>
              <a:r>
                <a:rPr>
                  <a:uFill>
                    <a:solidFill/>
                  </a:uFill>
                </a:rPr>
                <a:t> model with  </a:t>
              </a:r>
              <a:r>
                <a:rPr>
                  <a:uFill>
                    <a:solidFill/>
                  </a:uFill>
                  <a:latin typeface="Symbol"/>
                  <a:ea typeface="Symbol"/>
                  <a:cs typeface="Symbol"/>
                  <a:sym typeface="Symbol"/>
                </a:rPr>
                <a:t>Δ</a:t>
              </a:r>
              <a:r>
                <a:rPr b="1">
                  <a:uFill>
                    <a:solidFill/>
                  </a:uFill>
                </a:rPr>
                <a:t>m</a:t>
              </a:r>
              <a:r>
                <a:rPr b="1" baseline="28888">
                  <a:uFill>
                    <a:solidFill/>
                  </a:uFill>
                </a:rPr>
                <a:t>2</a:t>
              </a:r>
              <a:r>
                <a:rPr b="1">
                  <a:uFill>
                    <a:solidFill/>
                  </a:uFill>
                </a:rPr>
                <a:t> = 1.0 eV</a:t>
              </a:r>
              <a:r>
                <a:rPr b="1" baseline="28888">
                  <a:uFill>
                    <a:solidFill/>
                  </a:uFill>
                </a:rPr>
                <a:t>2</a:t>
              </a:r>
            </a:p>
          </p:txBody>
        </p:sp>
        <p:pic>
          <p:nvPicPr>
            <p:cNvPr id="126" name=""/>
            <p:cNvPicPr/>
            <p:nvPr/>
          </p:nvPicPr>
          <p:blipFill>
            <a:blip r:embed="rId3">
              <a:extLst/>
            </a:blip>
            <a:stretch>
              <a:fillRect/>
            </a:stretch>
          </p:blipFill>
          <p:spPr>
            <a:xfrm>
              <a:off x="-53882" y="-53882"/>
              <a:ext cx="4524508" cy="1236157"/>
            </a:xfrm>
            <a:prstGeom prst="rect">
              <a:avLst/>
            </a:prstGeom>
            <a:effectLst/>
          </p:spPr>
        </p:pic>
      </p:grpSp>
      <p:sp>
        <p:nvSpPr>
          <p:cNvPr id="129" name="Shape 129"/>
          <p:cNvSpPr/>
          <p:nvPr/>
        </p:nvSpPr>
        <p:spPr>
          <a:xfrm>
            <a:off x="7082787" y="6126897"/>
            <a:ext cx="191262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ritannic Bold"/>
                <a:ea typeface="Britannic Bold"/>
                <a:cs typeface="Britannic Bold"/>
                <a:sym typeface="Britannic Bold"/>
              </a:defRPr>
            </a:lvl1pPr>
          </a:lstStyle>
          <a:p>
            <a:pPr lvl="0">
              <a:defRPr>
                <a:uFillTx/>
              </a:defRPr>
            </a:pPr>
            <a:r>
              <a:rPr>
                <a:uFill>
                  <a:solidFill/>
                </a:uFill>
              </a:rPr>
              <a:t>Distance (meters)</a:t>
            </a:r>
          </a:p>
        </p:txBody>
      </p:sp>
      <p:sp>
        <p:nvSpPr>
          <p:cNvPr id="130" name="Shape 130"/>
          <p:cNvSpPr/>
          <p:nvPr/>
        </p:nvSpPr>
        <p:spPr>
          <a:xfrm>
            <a:off x="2472590" y="6139597"/>
            <a:ext cx="95900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ν</a:t>
            </a:r>
            <a:r>
              <a:rPr baseline="-5999">
                <a:uFill>
                  <a:solidFill/>
                </a:uFill>
              </a:rPr>
              <a:t>μ</a:t>
            </a:r>
            <a:r>
              <a:rPr>
                <a:uFill>
                  <a:solidFill/>
                </a:uFill>
              </a:rPr>
              <a:t> source</a:t>
            </a:r>
          </a:p>
        </p:txBody>
      </p:sp>
      <p:sp>
        <p:nvSpPr>
          <p:cNvPr id="131" name="Shape 131"/>
          <p:cNvSpPr/>
          <p:nvPr/>
        </p:nvSpPr>
        <p:spPr>
          <a:xfrm rot="16173376">
            <a:off x="1424535" y="3044532"/>
            <a:ext cx="2599047"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Britannic Bold"/>
                <a:ea typeface="Britannic Bold"/>
                <a:cs typeface="Britannic Bold"/>
                <a:sym typeface="Britannic Bold"/>
              </a:defRPr>
            </a:lvl1pPr>
          </a:lstStyle>
          <a:p>
            <a:pPr lvl="0">
              <a:defRPr>
                <a:uFillTx/>
              </a:defRPr>
            </a:pPr>
            <a:r>
              <a:rPr>
                <a:uFill>
                  <a:solidFill/>
                </a:uFill>
              </a:rPr>
              <a:t>oscillation probability</a:t>
            </a:r>
          </a:p>
        </p:txBody>
      </p:sp>
      <p:sp>
        <p:nvSpPr>
          <p:cNvPr id="132" name="Shape 132"/>
          <p:cNvSpPr/>
          <p:nvPr/>
        </p:nvSpPr>
        <p:spPr>
          <a:xfrm>
            <a:off x="100546" y="2255460"/>
            <a:ext cx="2256678" cy="411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85750" indent="-285750" algn="l">
              <a:spcBef>
                <a:spcPts val="2500"/>
              </a:spcBef>
              <a:buClr>
                <a:srgbClr val="000000"/>
              </a:buClr>
              <a:buSzPct val="100000"/>
              <a:buFont typeface="Wingdings"/>
              <a:buChar char="❖"/>
              <a:defRPr>
                <a:uFillTx/>
              </a:defRPr>
            </a:pPr>
            <a:r>
              <a:rPr sz="1900">
                <a:uFill>
                  <a:solidFill/>
                </a:uFill>
              </a:rPr>
              <a:t>A </a:t>
            </a:r>
            <a:r>
              <a:rPr sz="1900">
                <a:uFill>
                  <a:solidFill>
                    <a:srgbClr val="FF0000"/>
                  </a:solidFill>
                </a:uFill>
              </a:rPr>
              <a:t>Near Detector close to the BNB source is a key element in each phase</a:t>
            </a:r>
            <a:endParaRPr sz="1900">
              <a:uFill>
                <a:solidFill>
                  <a:srgbClr val="FF0000"/>
                </a:solidFill>
              </a:uFill>
            </a:endParaRPr>
          </a:p>
          <a:p>
            <a:pPr lvl="1" marL="469900" indent="-342900" algn="l">
              <a:spcBef>
                <a:spcPts val="2500"/>
              </a:spcBef>
              <a:buSzPct val="100000"/>
              <a:buFont typeface="Wingdings"/>
              <a:buChar char="➡"/>
              <a:defRPr>
                <a:uFillTx/>
              </a:defRPr>
            </a:pPr>
            <a:r>
              <a:rPr sz="1600">
                <a:uFill>
                  <a:solidFill/>
                </a:uFill>
              </a:rPr>
              <a:t>Sample the beam before the onset of L/E dependent physics</a:t>
            </a:r>
            <a:endParaRPr sz="1600">
              <a:uFill>
                <a:solidFill/>
              </a:uFill>
            </a:endParaRPr>
          </a:p>
          <a:p>
            <a:pPr lvl="1" marL="469900" indent="-342900" algn="l">
              <a:spcBef>
                <a:spcPts val="2500"/>
              </a:spcBef>
              <a:buSzPct val="100000"/>
              <a:buFont typeface="Wingdings"/>
              <a:buChar char="➡"/>
              <a:defRPr>
                <a:uFillTx/>
              </a:defRPr>
            </a:pPr>
            <a:r>
              <a:rPr sz="1600">
                <a:uFill>
                  <a:solidFill/>
                </a:uFill>
              </a:rPr>
              <a:t>Provide a high statistics constraint on  intrinsic event rates</a:t>
            </a:r>
          </a:p>
        </p:txBody>
      </p:sp>
      <p:sp>
        <p:nvSpPr>
          <p:cNvPr id="133" name="Shape 133"/>
          <p:cNvSpPr/>
          <p:nvPr/>
        </p:nvSpPr>
        <p:spPr>
          <a:xfrm>
            <a:off x="3141693" y="1816031"/>
            <a:ext cx="778059" cy="548641"/>
          </a:xfrm>
          <a:prstGeom prst="rect">
            <a:avLst/>
          </a:prstGeom>
          <a:solidFill>
            <a:srgbClr val="FFFFFF"/>
          </a:solidFill>
          <a:ln w="25400">
            <a:solidFill>
              <a:srgbClr val="C0504D"/>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400">
                <a:solidFill>
                  <a:srgbClr val="FF0000"/>
                </a:solidFill>
                <a:uFill>
                  <a:solidFill>
                    <a:srgbClr val="FF0000"/>
                  </a:solidFill>
                </a:uFill>
              </a:rPr>
              <a:t>LAr1-ND</a:t>
            </a:r>
            <a:endParaRPr sz="1400">
              <a:solidFill>
                <a:srgbClr val="FF0000"/>
              </a:solidFill>
              <a:uFill>
                <a:solidFill>
                  <a:srgbClr val="FF0000"/>
                </a:solidFill>
              </a:uFill>
            </a:endParaRPr>
          </a:p>
          <a:p>
            <a:pPr lvl="0">
              <a:defRPr>
                <a:uFillTx/>
              </a:defRPr>
            </a:pPr>
            <a:r>
              <a:rPr sz="1400">
                <a:solidFill>
                  <a:srgbClr val="FF0000"/>
                </a:solidFill>
                <a:uFill>
                  <a:solidFill>
                    <a:srgbClr val="FF0000"/>
                  </a:solidFill>
                </a:uFill>
              </a:rPr>
              <a:t>location</a:t>
            </a:r>
          </a:p>
        </p:txBody>
      </p:sp>
      <p:sp>
        <p:nvSpPr>
          <p:cNvPr id="134" name="Shape 134"/>
          <p:cNvSpPr/>
          <p:nvPr/>
        </p:nvSpPr>
        <p:spPr>
          <a:xfrm>
            <a:off x="5216043" y="1816031"/>
            <a:ext cx="748976" cy="548641"/>
          </a:xfrm>
          <a:prstGeom prst="rect">
            <a:avLst/>
          </a:prstGeom>
          <a:solidFill>
            <a:srgbClr val="FFFFFF"/>
          </a:solidFill>
          <a:ln w="25400">
            <a:solidFill>
              <a:srgbClr val="9BBB59"/>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400">
                <a:solidFill>
                  <a:srgbClr val="008000"/>
                </a:solidFill>
                <a:uFill>
                  <a:solidFill>
                    <a:srgbClr val="008000"/>
                  </a:solidFill>
                </a:uFill>
              </a:rPr>
              <a:t>uBooNE</a:t>
            </a:r>
            <a:endParaRPr sz="1400">
              <a:solidFill>
                <a:srgbClr val="008000"/>
              </a:solidFill>
              <a:uFill>
                <a:solidFill>
                  <a:srgbClr val="008000"/>
                </a:solidFill>
              </a:uFill>
            </a:endParaRPr>
          </a:p>
          <a:p>
            <a:pPr lvl="0">
              <a:defRPr>
                <a:uFillTx/>
              </a:defRPr>
            </a:pPr>
            <a:r>
              <a:rPr sz="1400">
                <a:solidFill>
                  <a:srgbClr val="008000"/>
                </a:solidFill>
                <a:uFill>
                  <a:solidFill>
                    <a:srgbClr val="008000"/>
                  </a:solidFill>
                </a:uFill>
              </a:rPr>
              <a:t>location</a:t>
            </a:r>
          </a:p>
        </p:txBody>
      </p:sp>
      <p:sp>
        <p:nvSpPr>
          <p:cNvPr id="135" name="Shape 135"/>
          <p:cNvSpPr/>
          <p:nvPr/>
        </p:nvSpPr>
        <p:spPr>
          <a:xfrm>
            <a:off x="6507474" y="1816031"/>
            <a:ext cx="744983" cy="548641"/>
          </a:xfrm>
          <a:prstGeom prst="rect">
            <a:avLst/>
          </a:prstGeom>
          <a:solidFill>
            <a:srgbClr val="FFFFFF"/>
          </a:solidFill>
          <a:ln w="25400">
            <a:solidFill>
              <a:srgbClr val="8064A2"/>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400">
                <a:solidFill>
                  <a:srgbClr val="000090"/>
                </a:solidFill>
                <a:uFill>
                  <a:solidFill>
                    <a:srgbClr val="000090"/>
                  </a:solidFill>
                </a:uFill>
              </a:rPr>
              <a:t>LAr1-FD</a:t>
            </a:r>
            <a:endParaRPr sz="1400">
              <a:solidFill>
                <a:srgbClr val="000090"/>
              </a:solidFill>
              <a:uFill>
                <a:solidFill>
                  <a:srgbClr val="000090"/>
                </a:solidFill>
              </a:uFill>
            </a:endParaRPr>
          </a:p>
          <a:p>
            <a:pPr lvl="0">
              <a:defRPr>
                <a:uFillTx/>
              </a:defRPr>
            </a:pPr>
            <a:r>
              <a:rPr sz="1400">
                <a:solidFill>
                  <a:srgbClr val="000090"/>
                </a:solidFill>
                <a:uFill>
                  <a:solidFill>
                    <a:srgbClr val="000090"/>
                  </a:solidFill>
                </a:uFill>
              </a:rPr>
              <a:t>location</a:t>
            </a:r>
          </a:p>
        </p:txBody>
      </p:sp>
      <p:grpSp>
        <p:nvGrpSpPr>
          <p:cNvPr id="138" name="Group 138"/>
          <p:cNvGrpSpPr/>
          <p:nvPr/>
        </p:nvGrpSpPr>
        <p:grpSpPr>
          <a:xfrm>
            <a:off x="139233" y="76784"/>
            <a:ext cx="2544571" cy="1793086"/>
            <a:chOff x="-50799" y="-50799"/>
            <a:chExt cx="2544569" cy="1793085"/>
          </a:xfrm>
        </p:grpSpPr>
        <p:pic>
          <p:nvPicPr>
            <p:cNvPr id="137" name="pasted-image.tif"/>
            <p:cNvPicPr/>
            <p:nvPr/>
          </p:nvPicPr>
          <p:blipFill>
            <a:blip r:embed="rId4">
              <a:extLst/>
            </a:blip>
            <a:srcRect l="4506" t="21840" r="16126" b="2169"/>
            <a:stretch>
              <a:fillRect/>
            </a:stretch>
          </p:blipFill>
          <p:spPr>
            <a:xfrm>
              <a:off x="0" y="0"/>
              <a:ext cx="2442970" cy="1691486"/>
            </a:xfrm>
            <a:prstGeom prst="rect">
              <a:avLst/>
            </a:prstGeom>
            <a:ln>
              <a:noFill/>
            </a:ln>
            <a:effectLst/>
          </p:spPr>
        </p:pic>
        <p:pic>
          <p:nvPicPr>
            <p:cNvPr id="136" name=""/>
            <p:cNvPicPr/>
            <p:nvPr/>
          </p:nvPicPr>
          <p:blipFill>
            <a:blip r:embed="rId5">
              <a:extLst/>
            </a:blip>
            <a:stretch>
              <a:fillRect/>
            </a:stretch>
          </p:blipFill>
          <p:spPr>
            <a:xfrm>
              <a:off x="-50800" y="-50800"/>
              <a:ext cx="2544570" cy="1793086"/>
            </a:xfrm>
            <a:prstGeom prst="rect">
              <a:avLst/>
            </a:prstGeom>
            <a:effectLst/>
          </p:spPr>
        </p:pic>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76200" y="86263"/>
            <a:ext cx="8991600" cy="818517"/>
          </a:xfrm>
          <a:prstGeom prst="rect">
            <a:avLst/>
          </a:prstGeom>
        </p:spPr>
        <p:txBody>
          <a:bodyPr/>
          <a:lstStyle>
            <a:lvl1pPr defTabSz="438617">
              <a:defRPr sz="4608">
                <a:solidFill>
                  <a:srgbClr val="953735"/>
                </a:solidFill>
                <a:uFill>
                  <a:solidFill>
                    <a:srgbClr val="953735"/>
                  </a:solidFill>
                </a:uFill>
              </a:defRPr>
            </a:lvl1pPr>
          </a:lstStyle>
          <a:p>
            <a:pPr lvl="0">
              <a:defRPr sz="1800">
                <a:solidFill>
                  <a:srgbClr val="000000"/>
                </a:solidFill>
                <a:uFillTx/>
              </a:defRPr>
            </a:pPr>
            <a:r>
              <a:rPr sz="4608">
                <a:solidFill>
                  <a:srgbClr val="953735"/>
                </a:solidFill>
                <a:uFill>
                  <a:solidFill>
                    <a:srgbClr val="953735"/>
                  </a:solidFill>
                </a:uFill>
              </a:rPr>
              <a:t>LAr1-ND Physics Goals</a:t>
            </a:r>
          </a:p>
        </p:txBody>
      </p:sp>
      <p:sp>
        <p:nvSpPr>
          <p:cNvPr id="141" name="Shape 141"/>
          <p:cNvSpPr/>
          <p:nvPr>
            <p:ph type="body" idx="1"/>
          </p:nvPr>
        </p:nvSpPr>
        <p:spPr>
          <a:xfrm>
            <a:off x="126448" y="823725"/>
            <a:ext cx="8891104" cy="6008874"/>
          </a:xfrm>
          <a:prstGeom prst="rect">
            <a:avLst/>
          </a:prstGeom>
        </p:spPr>
        <p:txBody>
          <a:bodyPr lIns="0" tIns="0" rIns="0" bIns="0"/>
          <a:lstStyle/>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MiniBooNE low-energy excess</a:t>
            </a:r>
            <a:endParaRPr sz="2064">
              <a:solidFill>
                <a:srgbClr val="FF2600"/>
              </a:solidFill>
              <a:uFill>
                <a:solidFill/>
              </a:uFill>
              <a:latin typeface="Arial Unicode MS"/>
              <a:ea typeface="Arial Unicode MS"/>
              <a:cs typeface="Arial Unicode MS"/>
              <a:sym typeface="Arial Unicode MS"/>
            </a:endParaRPr>
          </a:p>
          <a:p>
            <a:pPr lvl="1" marL="688086" indent="-294894" defTabSz="393192">
              <a:spcBef>
                <a:spcPts val="1000"/>
              </a:spcBef>
              <a:buClr>
                <a:srgbClr val="000000"/>
              </a:buClr>
              <a:buFont typeface="Wingdings"/>
              <a:buChar char="❑"/>
              <a:defRPr sz="1800">
                <a:uFillTx/>
              </a:defRPr>
            </a:pPr>
            <a:r>
              <a:rPr sz="1720">
                <a:uFill>
                  <a:solidFill/>
                </a:uFill>
              </a:rPr>
              <a:t>Directly test the anomalous excess of electron neutrino events reported by MiniBooNE</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Oscillations: ν</a:t>
            </a:r>
            <a:r>
              <a:rPr baseline="-5999" sz="2064">
                <a:solidFill>
                  <a:srgbClr val="FF2600"/>
                </a:solidFill>
                <a:uFill>
                  <a:solidFill/>
                </a:uFill>
                <a:latin typeface="Arial Unicode MS"/>
                <a:ea typeface="Arial Unicode MS"/>
                <a:cs typeface="Arial Unicode MS"/>
                <a:sym typeface="Arial Unicode MS"/>
              </a:rPr>
              <a:t>μ </a:t>
            </a:r>
            <a:r>
              <a:rPr sz="2064">
                <a:solidFill>
                  <a:srgbClr val="FF2600"/>
                </a:solidFill>
                <a:uFill>
                  <a:solidFill/>
                </a:uFill>
                <a:latin typeface="Arial Unicode MS"/>
                <a:ea typeface="Arial Unicode MS"/>
                <a:cs typeface="Arial Unicode MS"/>
                <a:sym typeface="Arial Unicode MS"/>
              </a:rPr>
              <a:t>→ ν</a:t>
            </a:r>
            <a:r>
              <a:rPr baseline="-5999" sz="2064">
                <a:solidFill>
                  <a:srgbClr val="FF2600"/>
                </a:solidFill>
                <a:uFill>
                  <a:solidFill/>
                </a:uFill>
                <a:latin typeface="Arial Unicode MS"/>
                <a:ea typeface="Arial Unicode MS"/>
                <a:cs typeface="Arial Unicode MS"/>
                <a:sym typeface="Arial Unicode MS"/>
              </a:rPr>
              <a:t>e</a:t>
            </a:r>
            <a:r>
              <a:rPr sz="2064">
                <a:solidFill>
                  <a:srgbClr val="FF2600"/>
                </a:solidFill>
                <a:uFill>
                  <a:solidFill/>
                </a:uFill>
                <a:latin typeface="Arial Unicode MS"/>
                <a:ea typeface="Arial Unicode MS"/>
                <a:cs typeface="Arial Unicode MS"/>
                <a:sym typeface="Arial Unicode MS"/>
              </a:rPr>
              <a:t> appearance</a:t>
            </a:r>
            <a:endParaRPr sz="2064">
              <a:solidFill>
                <a:srgbClr val="FF2600"/>
              </a:solidFill>
              <a:uFill>
                <a:solidFill/>
              </a:uFill>
              <a:latin typeface="Arial Unicode MS"/>
              <a:ea typeface="Arial Unicode MS"/>
              <a:cs typeface="Arial Unicode MS"/>
              <a:sym typeface="Arial Unicode MS"/>
            </a:endParaRPr>
          </a:p>
          <a:p>
            <a:pPr lvl="1" marL="638937" indent="-245745" defTabSz="393192">
              <a:spcBef>
                <a:spcPts val="1500"/>
              </a:spcBef>
              <a:buClr>
                <a:srgbClr val="000000"/>
              </a:buClr>
              <a:buFont typeface="Wingdings"/>
              <a:buChar char="❑"/>
              <a:defRPr sz="1800">
                <a:uFillTx/>
              </a:defRPr>
            </a:pPr>
            <a:r>
              <a:rPr sz="1720">
                <a:uFill>
                  <a:solidFill/>
                </a:uFill>
              </a:rPr>
              <a:t>In combination with MicroBooNE, much improved sensitivity with a near detector (ND)</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Oscillations: ν</a:t>
            </a:r>
            <a:r>
              <a:rPr baseline="-5999" sz="2064">
                <a:solidFill>
                  <a:srgbClr val="FF2600"/>
                </a:solidFill>
                <a:uFill>
                  <a:solidFill/>
                </a:uFill>
                <a:latin typeface="Arial Unicode MS"/>
                <a:ea typeface="Arial Unicode MS"/>
                <a:cs typeface="Arial Unicode MS"/>
                <a:sym typeface="Arial Unicode MS"/>
              </a:rPr>
              <a:t>μ</a:t>
            </a:r>
            <a:r>
              <a:rPr sz="2064">
                <a:solidFill>
                  <a:srgbClr val="FF2600"/>
                </a:solidFill>
                <a:uFill>
                  <a:solidFill/>
                </a:uFill>
                <a:latin typeface="Arial Unicode MS"/>
                <a:ea typeface="Arial Unicode MS"/>
                <a:cs typeface="Arial Unicode MS"/>
                <a:sym typeface="Arial Unicode MS"/>
              </a:rPr>
              <a:t> disappearance</a:t>
            </a:r>
            <a:endParaRPr sz="2064">
              <a:solidFill>
                <a:srgbClr val="FF2600"/>
              </a:solidFill>
              <a:uFill>
                <a:solidFill/>
              </a:uFill>
              <a:latin typeface="Arial Unicode MS"/>
              <a:ea typeface="Arial Unicode MS"/>
              <a:cs typeface="Arial Unicode MS"/>
              <a:sym typeface="Arial Unicode MS"/>
            </a:endParaRPr>
          </a:p>
          <a:p>
            <a:pPr lvl="1" marL="638937" indent="-245745" defTabSz="393192">
              <a:spcBef>
                <a:spcPts val="1500"/>
              </a:spcBef>
              <a:buClr>
                <a:srgbClr val="000000"/>
              </a:buClr>
              <a:buFont typeface="Wingdings"/>
              <a:buChar char="❑"/>
              <a:defRPr sz="1800">
                <a:uFillTx/>
              </a:defRPr>
            </a:pPr>
            <a:r>
              <a:rPr sz="1720">
                <a:uFill>
                  <a:solidFill/>
                </a:uFill>
              </a:rPr>
              <a:t>Only possible with a ND</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Oscillations: Neutral-current disappearance</a:t>
            </a:r>
            <a:endParaRPr sz="2064">
              <a:solidFill>
                <a:srgbClr val="FF2600"/>
              </a:solidFill>
              <a:uFill>
                <a:solidFill/>
              </a:uFill>
              <a:latin typeface="Arial Unicode MS"/>
              <a:ea typeface="Arial Unicode MS"/>
              <a:cs typeface="Arial Unicode MS"/>
              <a:sym typeface="Arial Unicode MS"/>
            </a:endParaRPr>
          </a:p>
          <a:p>
            <a:pPr lvl="1" marL="638937" indent="-245745" defTabSz="393192">
              <a:spcBef>
                <a:spcPts val="1500"/>
              </a:spcBef>
              <a:buClr>
                <a:srgbClr val="000000"/>
              </a:buClr>
              <a:buFont typeface="Wingdings"/>
              <a:buChar char="❑"/>
              <a:defRPr sz="1800">
                <a:uFillTx/>
              </a:defRPr>
            </a:pPr>
            <a:r>
              <a:rPr sz="1720">
                <a:uFill>
                  <a:solidFill/>
                </a:uFill>
              </a:rPr>
              <a:t>Direct test for sterile neutrino content.  Only possible with a ND</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Neutrino-argon interactions</a:t>
            </a:r>
            <a:endParaRPr sz="2064">
              <a:solidFill>
                <a:srgbClr val="FF2600"/>
              </a:solidFill>
              <a:uFill>
                <a:solidFill/>
              </a:uFill>
              <a:latin typeface="Arial Unicode MS"/>
              <a:ea typeface="Arial Unicode MS"/>
              <a:cs typeface="Arial Unicode MS"/>
              <a:sym typeface="Arial Unicode MS"/>
            </a:endParaRPr>
          </a:p>
          <a:p>
            <a:pPr lvl="1" marL="688086" indent="-294894" defTabSz="393192">
              <a:spcBef>
                <a:spcPts val="500"/>
              </a:spcBef>
              <a:buClr>
                <a:srgbClr val="000000"/>
              </a:buClr>
              <a:buFont typeface="Wingdings"/>
              <a:buChar char="❑"/>
              <a:defRPr sz="1800">
                <a:uFillTx/>
              </a:defRPr>
            </a:pPr>
            <a:r>
              <a:rPr sz="1720">
                <a:uFill>
                  <a:solidFill/>
                </a:uFill>
              </a:rPr>
              <a:t>15x the rate compared to MicroBooNE.  ~1M events per year.</a:t>
            </a:r>
            <a:endParaRPr sz="1720">
              <a:uFill>
                <a:solidFill/>
              </a:uFill>
            </a:endParaRPr>
          </a:p>
          <a:p>
            <a:pPr lvl="1" marL="688086" indent="-294894" defTabSz="393192">
              <a:spcBef>
                <a:spcPts val="0"/>
              </a:spcBef>
              <a:buClr>
                <a:srgbClr val="000000"/>
              </a:buClr>
              <a:buFont typeface="Wingdings"/>
              <a:buChar char="❑"/>
              <a:defRPr sz="1800">
                <a:uFillTx/>
              </a:defRPr>
            </a:pPr>
            <a:r>
              <a:rPr sz="1720">
                <a:uFill>
                  <a:solidFill/>
                </a:uFill>
              </a:rPr>
              <a:t>If low-energy excess determined to be a Standard Model photon production mechanism,     LAr1-ND can make measurements of the rate and kinematics with 100s of events per year</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Dark matter search with beam off-target running</a:t>
            </a:r>
            <a:endParaRPr sz="2064">
              <a:solidFill>
                <a:srgbClr val="FF2600"/>
              </a:solidFill>
              <a:uFill>
                <a:solidFill/>
              </a:uFill>
              <a:latin typeface="Arial Unicode MS"/>
              <a:ea typeface="Arial Unicode MS"/>
              <a:cs typeface="Arial Unicode MS"/>
              <a:sym typeface="Arial Unicode MS"/>
            </a:endParaRPr>
          </a:p>
          <a:p>
            <a:pPr lvl="1" marL="688086" indent="-294894" defTabSz="393192">
              <a:spcBef>
                <a:spcPts val="500"/>
              </a:spcBef>
              <a:buClr>
                <a:srgbClr val="000000"/>
              </a:buClr>
              <a:buFont typeface="Wingdings"/>
              <a:buChar char="❑"/>
              <a:defRPr sz="1800">
                <a:uFillTx/>
              </a:defRPr>
            </a:pPr>
            <a:r>
              <a:rPr sz="1720">
                <a:uFill>
                  <a:solidFill/>
                </a:uFill>
              </a:rPr>
              <a:t>Requires future beam off-target running.  See talk by B. Batell &amp; R. Van de Water</a:t>
            </a:r>
          </a:p>
        </p:txBody>
      </p:sp>
      <p:sp>
        <p:nvSpPr>
          <p:cNvPr id="142" name="Shape 142"/>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xfrm>
            <a:off x="76200" y="86263"/>
            <a:ext cx="8991600" cy="818517"/>
          </a:xfrm>
          <a:prstGeom prst="rect">
            <a:avLst/>
          </a:prstGeom>
        </p:spPr>
        <p:txBody>
          <a:bodyPr/>
          <a:lstStyle/>
          <a:p>
            <a:pPr lvl="0" defTabSz="351807">
              <a:defRPr sz="1800">
                <a:uFillTx/>
              </a:defRPr>
            </a:pPr>
            <a:r>
              <a:rPr sz="3696">
                <a:solidFill>
                  <a:srgbClr val="953735"/>
                </a:solidFill>
                <a:uFill>
                  <a:solidFill>
                    <a:srgbClr val="953735"/>
                  </a:solidFill>
                </a:uFill>
              </a:rPr>
              <a:t>Sensitivity to MiniBooNE Low-Energy ν</a:t>
            </a:r>
            <a:r>
              <a:rPr baseline="-5999" sz="3696">
                <a:solidFill>
                  <a:srgbClr val="953735"/>
                </a:solidFill>
                <a:uFill>
                  <a:solidFill>
                    <a:srgbClr val="953735"/>
                  </a:solidFill>
                </a:uFill>
              </a:rPr>
              <a:t>e</a:t>
            </a:r>
            <a:r>
              <a:rPr sz="3696">
                <a:solidFill>
                  <a:srgbClr val="953735"/>
                </a:solidFill>
                <a:uFill>
                  <a:solidFill>
                    <a:srgbClr val="953735"/>
                  </a:solidFill>
                </a:uFill>
              </a:rPr>
              <a:t> Excess</a:t>
            </a:r>
          </a:p>
        </p:txBody>
      </p:sp>
      <p:sp>
        <p:nvSpPr>
          <p:cNvPr id="145" name="Shape 145"/>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146" name="Shape 146"/>
          <p:cNvSpPr/>
          <p:nvPr/>
        </p:nvSpPr>
        <p:spPr>
          <a:xfrm>
            <a:off x="60756" y="4982573"/>
            <a:ext cx="9022488"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sz="1900">
                <a:latin typeface="Gill Sans Light"/>
                <a:ea typeface="Gill Sans Light"/>
                <a:cs typeface="Gill Sans Light"/>
                <a:sym typeface="Gill Sans Light"/>
              </a:defRPr>
            </a:lvl1pPr>
          </a:lstStyle>
          <a:p>
            <a:pPr lvl="0">
              <a:defRPr sz="1800">
                <a:uFillTx/>
              </a:defRPr>
            </a:pPr>
            <a:r>
              <a:rPr sz="1900">
                <a:uFill>
                  <a:solidFill/>
                </a:uFill>
              </a:rPr>
              <a:t>MicroBooNE will determine the nature of the MiniBooNE excess reported at ~500 m.  </a:t>
            </a:r>
          </a:p>
        </p:txBody>
      </p:sp>
      <p:sp>
        <p:nvSpPr>
          <p:cNvPr id="147" name="Shape 147"/>
          <p:cNvSpPr/>
          <p:nvPr/>
        </p:nvSpPr>
        <p:spPr>
          <a:xfrm>
            <a:off x="60756" y="5592893"/>
            <a:ext cx="9022488"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600"/>
              </a:spcBef>
              <a:defRPr>
                <a:uFillTx/>
              </a:defRPr>
            </a:pPr>
            <a:r>
              <a:rPr b="1" i="1" sz="1900">
                <a:uFill>
                  <a:solidFill/>
                </a:uFill>
                <a:latin typeface="Gill Sans Light"/>
                <a:ea typeface="Gill Sans Light"/>
                <a:cs typeface="Gill Sans Light"/>
                <a:sym typeface="Gill Sans Light"/>
              </a:rPr>
              <a:t>In either scenario (</a:t>
            </a:r>
            <a:r>
              <a:rPr b="1" i="1" sz="1900">
                <a:solidFill>
                  <a:srgbClr val="1EA711"/>
                </a:solidFill>
                <a:uFill>
                  <a:solidFill/>
                </a:uFill>
                <a:latin typeface="Gill Sans Light"/>
                <a:ea typeface="Gill Sans Light"/>
                <a:cs typeface="Gill Sans Light"/>
                <a:sym typeface="Gill Sans Light"/>
              </a:rPr>
              <a:t>electrons</a:t>
            </a:r>
            <a:r>
              <a:rPr b="1" i="1" sz="1900">
                <a:uFill>
                  <a:solidFill/>
                </a:uFill>
                <a:latin typeface="Gill Sans Light"/>
                <a:ea typeface="Gill Sans Light"/>
                <a:cs typeface="Gill Sans Light"/>
                <a:sym typeface="Gill Sans Light"/>
              </a:rPr>
              <a:t> or </a:t>
            </a:r>
            <a:r>
              <a:rPr b="1" i="1" sz="1900">
                <a:solidFill>
                  <a:srgbClr val="E3370E"/>
                </a:solidFill>
                <a:uFill>
                  <a:solidFill/>
                </a:uFill>
                <a:latin typeface="Gill Sans Light"/>
                <a:ea typeface="Gill Sans Light"/>
                <a:cs typeface="Gill Sans Light"/>
                <a:sym typeface="Gill Sans Light"/>
              </a:rPr>
              <a:t>photons</a:t>
            </a:r>
            <a:r>
              <a:rPr b="1" i="1" sz="1900">
                <a:uFill>
                  <a:solidFill/>
                </a:uFill>
                <a:latin typeface="Gill Sans Light"/>
                <a:ea typeface="Gill Sans Light"/>
                <a:cs typeface="Gill Sans Light"/>
                <a:sym typeface="Gill Sans Light"/>
              </a:rPr>
              <a:t>) LAr1-ND can address the obvious next question: </a:t>
            </a:r>
            <a:endParaRPr b="1" i="1" sz="1900">
              <a:uFill>
                <a:solidFill/>
              </a:uFill>
              <a:latin typeface="Gill Sans Light"/>
              <a:ea typeface="Gill Sans Light"/>
              <a:cs typeface="Gill Sans Light"/>
              <a:sym typeface="Gill Sans Light"/>
            </a:endParaRPr>
          </a:p>
          <a:p>
            <a:pPr lvl="0">
              <a:defRPr>
                <a:uFillTx/>
              </a:defRPr>
            </a:pPr>
            <a:r>
              <a:rPr b="1" i="1" sz="2200" u="sng">
                <a:uFill>
                  <a:solidFill/>
                </a:uFill>
                <a:latin typeface="Gill Sans Light"/>
                <a:ea typeface="Gill Sans Light"/>
                <a:cs typeface="Gill Sans Light"/>
                <a:sym typeface="Gill Sans Light"/>
              </a:rPr>
              <a:t>Does the excess appear over a distance or is it intrinsic to the beam?</a:t>
            </a:r>
            <a:r>
              <a:rPr b="1" i="1" sz="1900">
                <a:uFill>
                  <a:solidFill/>
                </a:uFill>
                <a:latin typeface="Gill Sans Light"/>
                <a:ea typeface="Gill Sans Light"/>
                <a:cs typeface="Gill Sans Light"/>
                <a:sym typeface="Gill Sans Light"/>
              </a:rPr>
              <a:t> </a:t>
            </a:r>
            <a:r>
              <a:rPr b="1" sz="1900">
                <a:uFill>
                  <a:solidFill/>
                </a:uFill>
                <a:latin typeface="Britannic Bold"/>
                <a:ea typeface="Britannic Bold"/>
                <a:cs typeface="Britannic Bold"/>
                <a:sym typeface="Britannic Bold"/>
              </a:rPr>
              <a:t>  </a:t>
            </a:r>
          </a:p>
        </p:txBody>
      </p:sp>
      <p:pic>
        <p:nvPicPr>
          <p:cNvPr id="148" name="image5.png"/>
          <p:cNvPicPr/>
          <p:nvPr/>
        </p:nvPicPr>
        <p:blipFill>
          <a:blip r:embed="rId2">
            <a:extLst/>
          </a:blip>
          <a:stretch>
            <a:fillRect/>
          </a:stretch>
        </p:blipFill>
        <p:spPr>
          <a:xfrm>
            <a:off x="2815603" y="829721"/>
            <a:ext cx="6159559" cy="3897515"/>
          </a:xfrm>
          <a:prstGeom prst="rect">
            <a:avLst/>
          </a:prstGeom>
          <a:ln w="12700">
            <a:miter lim="400000"/>
          </a:ln>
        </p:spPr>
      </p:pic>
      <p:grpSp>
        <p:nvGrpSpPr>
          <p:cNvPr id="151" name="Group 151"/>
          <p:cNvGrpSpPr/>
          <p:nvPr/>
        </p:nvGrpSpPr>
        <p:grpSpPr>
          <a:xfrm>
            <a:off x="323420" y="1307467"/>
            <a:ext cx="2437436" cy="2377441"/>
            <a:chOff x="-38100" y="-38099"/>
            <a:chExt cx="2437434" cy="2377439"/>
          </a:xfrm>
        </p:grpSpPr>
        <p:sp>
          <p:nvSpPr>
            <p:cNvPr id="150" name="Shape 150"/>
            <p:cNvSpPr/>
            <p:nvPr/>
          </p:nvSpPr>
          <p:spPr>
            <a:xfrm>
              <a:off x="0" y="0"/>
              <a:ext cx="2361235" cy="23012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sz="2300">
                  <a:uFill>
                    <a:solidFill/>
                  </a:uFill>
                </a:rPr>
                <a:t>Is the excess of electromagnetic events observed in MiniBooNE due to </a:t>
              </a:r>
              <a:r>
                <a:rPr b="1" sz="2300">
                  <a:solidFill>
                    <a:srgbClr val="2EA70C"/>
                  </a:solidFill>
                  <a:uFill>
                    <a:solidFill/>
                  </a:uFill>
                </a:rPr>
                <a:t>ν</a:t>
              </a:r>
              <a:r>
                <a:rPr b="1" baseline="-5999" sz="2300">
                  <a:solidFill>
                    <a:srgbClr val="2EA70C"/>
                  </a:solidFill>
                  <a:uFill>
                    <a:solidFill/>
                  </a:uFill>
                </a:rPr>
                <a:t>e</a:t>
              </a:r>
              <a:r>
                <a:rPr sz="2300">
                  <a:uFill>
                    <a:solidFill/>
                  </a:uFill>
                </a:rPr>
                <a:t> or </a:t>
              </a:r>
              <a:r>
                <a:rPr sz="2300">
                  <a:solidFill>
                    <a:srgbClr val="E32F0E"/>
                  </a:solidFill>
                  <a:uFill>
                    <a:solidFill/>
                  </a:uFill>
                </a:rPr>
                <a:t>photon </a:t>
              </a:r>
              <a:r>
                <a:rPr sz="2300">
                  <a:uFill>
                    <a:solidFill/>
                  </a:uFill>
                </a:rPr>
                <a:t>final states?</a:t>
              </a:r>
            </a:p>
          </p:txBody>
        </p:sp>
        <p:pic>
          <p:nvPicPr>
            <p:cNvPr id="149" name=""/>
            <p:cNvPicPr/>
            <p:nvPr/>
          </p:nvPicPr>
          <p:blipFill>
            <a:blip r:embed="rId3">
              <a:extLst/>
            </a:blip>
            <a:stretch>
              <a:fillRect/>
            </a:stretch>
          </p:blipFill>
          <p:spPr>
            <a:xfrm>
              <a:off x="-38100" y="-38100"/>
              <a:ext cx="2437435" cy="2377441"/>
            </a:xfrm>
            <a:prstGeom prst="rect">
              <a:avLst/>
            </a:prstGeom>
            <a:effectLst/>
          </p:spPr>
        </p:pic>
      </p:grpSp>
      <p:sp>
        <p:nvSpPr>
          <p:cNvPr id="152" name="Shape 152"/>
          <p:cNvSpPr/>
          <p:nvPr/>
        </p:nvSpPr>
        <p:spPr>
          <a:xfrm>
            <a:off x="4709569" y="1388955"/>
            <a:ext cx="1174650" cy="396241"/>
          </a:xfrm>
          <a:prstGeom prst="rect">
            <a:avLst/>
          </a:prstGeom>
          <a:ln w="25400">
            <a:solidFill>
              <a:srgbClr val="C0504D"/>
            </a:solidFill>
            <a:round/>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MiniBooNE</a:t>
            </a:r>
          </a:p>
        </p:txBody>
      </p:sp>
      <p:sp>
        <p:nvSpPr>
          <p:cNvPr id="153" name="Shape 153"/>
          <p:cNvSpPr/>
          <p:nvPr/>
        </p:nvSpPr>
        <p:spPr>
          <a:xfrm>
            <a:off x="4709426" y="826884"/>
            <a:ext cx="327554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000">
                <a:uFill>
                  <a:solidFill/>
                </a:uFill>
              </a:rPr>
              <a:t>A. A. Aguilar-Arevalo </a:t>
            </a:r>
            <a:r>
              <a:rPr i="1" sz="1000">
                <a:uFill>
                  <a:solidFill/>
                </a:uFill>
              </a:rPr>
              <a:t>et al.</a:t>
            </a:r>
            <a:r>
              <a:rPr sz="1000">
                <a:uFill>
                  <a:solidFill/>
                </a:uFill>
              </a:rPr>
              <a:t>, Phys. Rev. Lett. 110 161801 (2013)</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xfrm>
            <a:off x="76200" y="86263"/>
            <a:ext cx="8991600" cy="818517"/>
          </a:xfrm>
          <a:prstGeom prst="rect">
            <a:avLst/>
          </a:prstGeom>
        </p:spPr>
        <p:txBody>
          <a:bodyPr/>
          <a:lstStyle/>
          <a:p>
            <a:pPr lvl="0" defTabSz="351807">
              <a:defRPr sz="1800">
                <a:uFillTx/>
              </a:defRPr>
            </a:pPr>
            <a:r>
              <a:rPr sz="3696">
                <a:solidFill>
                  <a:srgbClr val="953735"/>
                </a:solidFill>
                <a:uFill>
                  <a:solidFill>
                    <a:srgbClr val="953735"/>
                  </a:solidFill>
                </a:uFill>
              </a:rPr>
              <a:t>Sensitivity to MiniBooNE Low-Energy ν</a:t>
            </a:r>
            <a:r>
              <a:rPr baseline="-5999" sz="3696">
                <a:solidFill>
                  <a:srgbClr val="953735"/>
                </a:solidFill>
                <a:uFill>
                  <a:solidFill>
                    <a:srgbClr val="953735"/>
                  </a:solidFill>
                </a:uFill>
              </a:rPr>
              <a:t>e</a:t>
            </a:r>
            <a:r>
              <a:rPr sz="3696">
                <a:solidFill>
                  <a:srgbClr val="953735"/>
                </a:solidFill>
                <a:uFill>
                  <a:solidFill>
                    <a:srgbClr val="953735"/>
                  </a:solidFill>
                </a:uFill>
              </a:rPr>
              <a:t> Excess</a:t>
            </a:r>
          </a:p>
        </p:txBody>
      </p:sp>
      <p:sp>
        <p:nvSpPr>
          <p:cNvPr id="156" name="Shape 156"/>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157" name="image5.png"/>
          <p:cNvPicPr/>
          <p:nvPr/>
        </p:nvPicPr>
        <p:blipFill>
          <a:blip r:embed="rId2">
            <a:extLst/>
          </a:blip>
          <a:stretch>
            <a:fillRect/>
          </a:stretch>
        </p:blipFill>
        <p:spPr>
          <a:xfrm>
            <a:off x="2815603" y="829721"/>
            <a:ext cx="6159559" cy="3897515"/>
          </a:xfrm>
          <a:prstGeom prst="rect">
            <a:avLst/>
          </a:prstGeom>
          <a:ln w="12700">
            <a:miter lim="400000"/>
          </a:ln>
        </p:spPr>
      </p:pic>
      <p:grpSp>
        <p:nvGrpSpPr>
          <p:cNvPr id="160" name="Group 160"/>
          <p:cNvGrpSpPr/>
          <p:nvPr/>
        </p:nvGrpSpPr>
        <p:grpSpPr>
          <a:xfrm>
            <a:off x="283472" y="4916181"/>
            <a:ext cx="3456694" cy="1704341"/>
            <a:chOff x="-38099" y="-38100"/>
            <a:chExt cx="3456692" cy="1704339"/>
          </a:xfrm>
        </p:grpSpPr>
        <p:sp>
          <p:nvSpPr>
            <p:cNvPr id="159" name="Shape 159"/>
            <p:cNvSpPr/>
            <p:nvPr/>
          </p:nvSpPr>
          <p:spPr>
            <a:xfrm>
              <a:off x="0" y="0"/>
              <a:ext cx="3380493" cy="16281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spcBef>
                  <a:spcPts val="1400"/>
                </a:spcBef>
                <a:defRPr>
                  <a:uFillTx/>
                </a:defRPr>
              </a:pPr>
              <a:r>
                <a:rPr b="1" i="1" sz="1900">
                  <a:uFill>
                    <a:solidFill/>
                  </a:uFill>
                  <a:latin typeface="Gill Sans Light"/>
                  <a:ea typeface="Gill Sans Light"/>
                  <a:cs typeface="Gill Sans Light"/>
                  <a:sym typeface="Gill Sans Light"/>
                </a:rPr>
                <a:t>By scaling directly from observed rates in MiniBooNE, MicroBooNE expects to see   </a:t>
              </a:r>
              <a:r>
                <a:rPr b="1" i="1" sz="1900">
                  <a:solidFill>
                    <a:srgbClr val="942192"/>
                  </a:solidFill>
                  <a:uFill>
                    <a:solidFill/>
                  </a:uFill>
                  <a:latin typeface="Gill Sans Light"/>
                  <a:ea typeface="Gill Sans Light"/>
                  <a:cs typeface="Gill Sans Light"/>
                  <a:sym typeface="Gill Sans Light"/>
                </a:rPr>
                <a:t>~50 background and 50 excess</a:t>
              </a:r>
              <a:r>
                <a:rPr b="1" i="1" sz="1900">
                  <a:uFill>
                    <a:solidFill/>
                  </a:uFill>
                  <a:latin typeface="Gill Sans Light"/>
                  <a:ea typeface="Gill Sans Light"/>
                  <a:cs typeface="Gill Sans Light"/>
                  <a:sym typeface="Gill Sans Light"/>
                </a:rPr>
                <a:t> events in 6.6x10</a:t>
              </a:r>
              <a:r>
                <a:rPr b="1" baseline="31999" i="1" sz="1900">
                  <a:uFill>
                    <a:solidFill/>
                  </a:uFill>
                  <a:latin typeface="Gill Sans Light"/>
                  <a:ea typeface="Gill Sans Light"/>
                  <a:cs typeface="Gill Sans Light"/>
                  <a:sym typeface="Gill Sans Light"/>
                </a:rPr>
                <a:t>20</a:t>
              </a:r>
              <a:r>
                <a:rPr b="1" i="1" sz="1900">
                  <a:uFill>
                    <a:solidFill/>
                  </a:uFill>
                  <a:latin typeface="Gill Sans Light"/>
                  <a:ea typeface="Gill Sans Light"/>
                  <a:cs typeface="Gill Sans Light"/>
                  <a:sym typeface="Gill Sans Light"/>
                </a:rPr>
                <a:t> POT run</a:t>
              </a:r>
            </a:p>
          </p:txBody>
        </p:sp>
        <p:pic>
          <p:nvPicPr>
            <p:cNvPr id="158" name=""/>
            <p:cNvPicPr/>
            <p:nvPr/>
          </p:nvPicPr>
          <p:blipFill>
            <a:blip r:embed="rId3">
              <a:extLst/>
            </a:blip>
            <a:stretch>
              <a:fillRect/>
            </a:stretch>
          </p:blipFill>
          <p:spPr>
            <a:xfrm>
              <a:off x="-38100" y="-38100"/>
              <a:ext cx="3456693" cy="1704340"/>
            </a:xfrm>
            <a:prstGeom prst="rect">
              <a:avLst/>
            </a:prstGeom>
            <a:effectLst/>
          </p:spPr>
        </p:pic>
      </p:grpSp>
      <p:sp>
        <p:nvSpPr>
          <p:cNvPr id="161" name="Shape 161"/>
          <p:cNvSpPr/>
          <p:nvPr/>
        </p:nvSpPr>
        <p:spPr>
          <a:xfrm>
            <a:off x="4709569" y="1388955"/>
            <a:ext cx="1174650" cy="396241"/>
          </a:xfrm>
          <a:prstGeom prst="rect">
            <a:avLst/>
          </a:prstGeom>
          <a:ln w="25400">
            <a:solidFill>
              <a:srgbClr val="C0504D"/>
            </a:solidFill>
            <a:round/>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MiniBooNE</a:t>
            </a:r>
          </a:p>
        </p:txBody>
      </p:sp>
      <p:sp>
        <p:nvSpPr>
          <p:cNvPr id="162" name="Shape 162"/>
          <p:cNvSpPr/>
          <p:nvPr/>
        </p:nvSpPr>
        <p:spPr>
          <a:xfrm flipH="1">
            <a:off x="3178729" y="2105186"/>
            <a:ext cx="1" cy="2917687"/>
          </a:xfrm>
          <a:prstGeom prst="line">
            <a:avLst/>
          </a:prstGeom>
          <a:ln w="38100">
            <a:solidFill>
              <a:srgbClr val="8064A2"/>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p>
        </p:txBody>
      </p:sp>
      <p:sp>
        <p:nvSpPr>
          <p:cNvPr id="163" name="Shape 163"/>
          <p:cNvSpPr/>
          <p:nvPr/>
        </p:nvSpPr>
        <p:spPr>
          <a:xfrm>
            <a:off x="3172414" y="2116925"/>
            <a:ext cx="520688" cy="1"/>
          </a:xfrm>
          <a:prstGeom prst="line">
            <a:avLst/>
          </a:prstGeom>
          <a:ln w="38100">
            <a:solidFill>
              <a:srgbClr val="8064A2"/>
            </a:solidFill>
            <a:round/>
          </a:ln>
          <a:effectLst>
            <a:outerShdw sx="100000" sy="100000" kx="0" ky="0" algn="b" rotWithShape="0" blurRad="38100" dist="20000" dir="5400000">
              <a:srgbClr val="000000">
                <a:alpha val="38000"/>
              </a:srgbClr>
            </a:outerShdw>
          </a:effectLst>
        </p:spPr>
        <p:txBody>
          <a:bodyPr lIns="0" tIns="0" rIns="0" bIns="0"/>
          <a:lstStyle/>
          <a:p>
            <a:pPr lvl="0"/>
          </a:p>
        </p:txBody>
      </p:sp>
      <p:grpSp>
        <p:nvGrpSpPr>
          <p:cNvPr id="166" name="Group 166"/>
          <p:cNvGrpSpPr/>
          <p:nvPr/>
        </p:nvGrpSpPr>
        <p:grpSpPr>
          <a:xfrm>
            <a:off x="186056" y="1173871"/>
            <a:ext cx="2642491" cy="2917687"/>
            <a:chOff x="-50799" y="-50800"/>
            <a:chExt cx="2642489" cy="2917686"/>
          </a:xfrm>
        </p:grpSpPr>
        <p:pic>
          <p:nvPicPr>
            <p:cNvPr id="165" name="pasted-image.tif"/>
            <p:cNvPicPr/>
            <p:nvPr/>
          </p:nvPicPr>
          <p:blipFill>
            <a:blip r:embed="rId4">
              <a:extLst/>
            </a:blip>
            <a:srcRect l="4506" t="21840" r="45910" b="2169"/>
            <a:stretch>
              <a:fillRect/>
            </a:stretch>
          </p:blipFill>
          <p:spPr>
            <a:xfrm>
              <a:off x="0" y="0"/>
              <a:ext cx="2540890" cy="2816087"/>
            </a:xfrm>
            <a:prstGeom prst="rect">
              <a:avLst/>
            </a:prstGeom>
            <a:ln>
              <a:noFill/>
            </a:ln>
            <a:effectLst/>
          </p:spPr>
        </p:pic>
        <p:pic>
          <p:nvPicPr>
            <p:cNvPr id="164" name=""/>
            <p:cNvPicPr/>
            <p:nvPr/>
          </p:nvPicPr>
          <p:blipFill>
            <a:blip r:embed="rId5">
              <a:extLst/>
            </a:blip>
            <a:stretch>
              <a:fillRect/>
            </a:stretch>
          </p:blipFill>
          <p:spPr>
            <a:xfrm>
              <a:off x="-50800" y="-50800"/>
              <a:ext cx="2642490" cy="2917687"/>
            </a:xfrm>
            <a:prstGeom prst="rect">
              <a:avLst/>
            </a:prstGeom>
            <a:effectLst/>
          </p:spPr>
        </p:pic>
      </p:grpSp>
      <p:sp>
        <p:nvSpPr>
          <p:cNvPr id="167" name="Shape 167"/>
          <p:cNvSpPr/>
          <p:nvPr/>
        </p:nvSpPr>
        <p:spPr>
          <a:xfrm>
            <a:off x="4709426" y="826884"/>
            <a:ext cx="327554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000">
                <a:uFill>
                  <a:solidFill/>
                </a:uFill>
              </a:rPr>
              <a:t>A. A. Aguilar-Arevalo </a:t>
            </a:r>
            <a:r>
              <a:rPr i="1" sz="1000">
                <a:uFill>
                  <a:solidFill/>
                </a:uFill>
              </a:rPr>
              <a:t>et al.</a:t>
            </a:r>
            <a:r>
              <a:rPr sz="1000">
                <a:uFill>
                  <a:solidFill/>
                </a:uFill>
              </a:rPr>
              <a:t>, Phys. Rev. Lett. 110 161801 (2013)</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Courier"/>
        <a:ea typeface="Courier"/>
        <a:cs typeface="Courie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456892"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round/>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Courier"/>
        <a:ea typeface="Courier"/>
        <a:cs typeface="Courie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456892"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round/>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