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9144000" cy="6858000"/>
  <p:notesSz cx="6858000" cy="9144000"/>
  <p:defaultTextStyle>
    <a:lvl1pPr algn="ctr" defTabSz="457200">
      <a:defRPr>
        <a:uFill>
          <a:solidFill/>
        </a:uFill>
        <a:latin typeface="Calibri"/>
        <a:ea typeface="Calibri"/>
        <a:cs typeface="Calibri"/>
        <a:sym typeface="Calibri"/>
      </a:defRPr>
    </a:lvl1pPr>
    <a:lvl2pPr indent="456892" algn="ctr" defTabSz="457200">
      <a:defRPr>
        <a:uFill>
          <a:solidFill/>
        </a:uFill>
        <a:latin typeface="Calibri"/>
        <a:ea typeface="Calibri"/>
        <a:cs typeface="Calibri"/>
        <a:sym typeface="Calibri"/>
      </a:defRPr>
    </a:lvl2pPr>
    <a:lvl3pPr indent="913789" algn="ctr" defTabSz="457200">
      <a:defRPr>
        <a:uFill>
          <a:solidFill/>
        </a:uFill>
        <a:latin typeface="Calibri"/>
        <a:ea typeface="Calibri"/>
        <a:cs typeface="Calibri"/>
        <a:sym typeface="Calibri"/>
      </a:defRPr>
    </a:lvl3pPr>
    <a:lvl4pPr indent="1370689" algn="ctr" defTabSz="457200">
      <a:defRPr>
        <a:uFill>
          <a:solidFill/>
        </a:uFill>
        <a:latin typeface="Calibri"/>
        <a:ea typeface="Calibri"/>
        <a:cs typeface="Calibri"/>
        <a:sym typeface="Calibri"/>
      </a:defRPr>
    </a:lvl4pPr>
    <a:lvl5pPr indent="1827584" algn="ctr" defTabSz="457200">
      <a:defRPr>
        <a:uFill>
          <a:solidFill/>
        </a:uFill>
        <a:latin typeface="Calibri"/>
        <a:ea typeface="Calibri"/>
        <a:cs typeface="Calibri"/>
        <a:sym typeface="Calibri"/>
      </a:defRPr>
    </a:lvl5pPr>
    <a:lvl6pPr indent="2284478" algn="ctr" defTabSz="457200">
      <a:defRPr>
        <a:uFill>
          <a:solidFill/>
        </a:uFill>
        <a:latin typeface="Calibri"/>
        <a:ea typeface="Calibri"/>
        <a:cs typeface="Calibri"/>
        <a:sym typeface="Calibri"/>
      </a:defRPr>
    </a:lvl6pPr>
    <a:lvl7pPr indent="2741378" algn="ctr" defTabSz="457200">
      <a:defRPr>
        <a:uFill>
          <a:solidFill/>
        </a:uFill>
        <a:latin typeface="Calibri"/>
        <a:ea typeface="Calibri"/>
        <a:cs typeface="Calibri"/>
        <a:sym typeface="Calibri"/>
      </a:defRPr>
    </a:lvl7pPr>
    <a:lvl8pPr indent="3198267" algn="ctr" defTabSz="457200">
      <a:defRPr>
        <a:uFill>
          <a:solidFill/>
        </a:uFill>
        <a:latin typeface="Calibri"/>
        <a:ea typeface="Calibri"/>
        <a:cs typeface="Calibri"/>
        <a:sym typeface="Calibri"/>
      </a:defRPr>
    </a:lvl8pPr>
    <a:lvl9pPr indent="3655169" algn="ctr" defTabSz="457200">
      <a:defRPr>
        <a:uFill>
          <a:solidFill/>
        </a:uFill>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ph type="sldImg"/>
          </p:nvPr>
        </p:nvSpPr>
        <p:spPr>
          <a:xfrm>
            <a:off x="1143000" y="685800"/>
            <a:ext cx="4572000" cy="3429000"/>
          </a:xfrm>
          <a:prstGeom prst="rect">
            <a:avLst/>
          </a:prstGeom>
        </p:spPr>
        <p:txBody>
          <a:bodyPr/>
          <a:lstStyle/>
          <a:p>
            <a:pPr lvl="0"/>
          </a:p>
        </p:txBody>
      </p:sp>
      <p:sp>
        <p:nvSpPr>
          <p:cNvPr id="80" name="Shape 8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6" name="Shape 6"/>
          <p:cNvSpPr/>
          <p:nvPr>
            <p:ph type="title"/>
          </p:nvPr>
        </p:nvSpPr>
        <p:spPr>
          <a:xfrm>
            <a:off x="685800" y="1844676"/>
            <a:ext cx="7772400" cy="2041525"/>
          </a:xfrm>
          <a:prstGeom prst="rect">
            <a:avLst/>
          </a:prstGeom>
        </p:spPr>
        <p:txBody>
          <a:bodyPr/>
          <a:lstStyle>
            <a:lvl1pPr>
              <a:defRPr b="1">
                <a:solidFill>
                  <a:srgbClr val="953735"/>
                </a:solidFill>
              </a:defRPr>
            </a:lvl1pPr>
          </a:lstStyle>
          <a:p>
            <a:pPr lvl="0">
              <a:defRPr b="0" sz="1800">
                <a:solidFill>
                  <a:srgbClr val="000000"/>
                </a:solidFill>
                <a:uFillTx/>
              </a:defRPr>
            </a:pPr>
            <a:r>
              <a:rPr b="1" sz="4800">
                <a:solidFill>
                  <a:srgbClr val="953735"/>
                </a:solidFill>
                <a:uFill>
                  <a:solidFill>
                    <a:srgbClr val="953735"/>
                  </a:solidFill>
                </a:uFill>
              </a:rPr>
              <a:t>Title Text</a:t>
            </a:r>
          </a:p>
        </p:txBody>
      </p:sp>
      <p:sp>
        <p:nvSpPr>
          <p:cNvPr id="7" name="Shape 7"/>
          <p:cNvSpPr/>
          <p:nvPr>
            <p:ph type="body" idx="1"/>
          </p:nvPr>
        </p:nvSpPr>
        <p:spPr>
          <a:xfrm>
            <a:off x="1371600" y="3886200"/>
            <a:ext cx="6400800" cy="2971800"/>
          </a:xfrm>
          <a:prstGeom prst="rect">
            <a:avLst/>
          </a:prstGeom>
        </p:spPr>
        <p:txBody>
          <a:bodyPr/>
          <a:lstStyle>
            <a:lvl1pPr marL="0" indent="0" algn="ctr">
              <a:buSzTx/>
              <a:buFontTx/>
              <a:buNone/>
              <a:defRPr>
                <a:solidFill>
                  <a:srgbClr val="595959"/>
                </a:solidFill>
                <a:uFill>
                  <a:solidFill>
                    <a:srgbClr val="595959"/>
                  </a:solidFill>
                </a:uFill>
              </a:defRPr>
            </a:lvl1pPr>
            <a:lvl2pPr marL="0" indent="456892" algn="ctr">
              <a:buSzTx/>
              <a:buFontTx/>
              <a:buNone/>
              <a:defRPr>
                <a:solidFill>
                  <a:srgbClr val="595959"/>
                </a:solidFill>
                <a:uFill>
                  <a:solidFill>
                    <a:srgbClr val="595959"/>
                  </a:solidFill>
                </a:uFill>
              </a:defRPr>
            </a:lvl2pPr>
            <a:lvl3pPr marL="0" indent="913789" algn="ctr">
              <a:buSzTx/>
              <a:buFontTx/>
              <a:buNone/>
              <a:defRPr>
                <a:solidFill>
                  <a:srgbClr val="595959"/>
                </a:solidFill>
                <a:uFill>
                  <a:solidFill>
                    <a:srgbClr val="595959"/>
                  </a:solidFill>
                </a:uFill>
              </a:defRPr>
            </a:lvl3pPr>
            <a:lvl4pPr marL="0" indent="1370689" algn="ctr">
              <a:buSzTx/>
              <a:buFontTx/>
              <a:buNone/>
              <a:defRPr>
                <a:solidFill>
                  <a:srgbClr val="595959"/>
                </a:solidFill>
                <a:uFill>
                  <a:solidFill>
                    <a:srgbClr val="595959"/>
                  </a:solidFill>
                </a:uFill>
              </a:defRPr>
            </a:lvl4pPr>
            <a:lvl5pPr marL="0" indent="1827584" algn="ctr">
              <a:buSzTx/>
              <a:buFontTx/>
              <a:buNone/>
              <a:defRPr>
                <a:solidFill>
                  <a:srgbClr val="595959"/>
                </a:solidFill>
                <a:uFill>
                  <a:solidFill>
                    <a:srgbClr val="595959"/>
                  </a:solidFill>
                </a:uFill>
              </a:defRPr>
            </a:lvl5pPr>
          </a:lstStyle>
          <a:p>
            <a:pPr lvl="0">
              <a:defRPr sz="1800">
                <a:solidFill>
                  <a:srgbClr val="000000"/>
                </a:solidFill>
                <a:uFillTx/>
              </a:defRPr>
            </a:pPr>
            <a:r>
              <a:rPr sz="2000">
                <a:solidFill>
                  <a:srgbClr val="595959"/>
                </a:solidFill>
                <a:uFill>
                  <a:solidFill>
                    <a:srgbClr val="595959"/>
                  </a:solidFill>
                </a:uFill>
              </a:rPr>
              <a:t>Body Level One</a:t>
            </a:r>
            <a:endParaRPr sz="2000">
              <a:solidFill>
                <a:srgbClr val="595959"/>
              </a:solidFill>
              <a:uFill>
                <a:solidFill>
                  <a:srgbClr val="595959"/>
                </a:solidFill>
              </a:uFill>
            </a:endParaRPr>
          </a:p>
          <a:p>
            <a:pPr lvl="1">
              <a:defRPr sz="1800">
                <a:solidFill>
                  <a:srgbClr val="000000"/>
                </a:solidFill>
                <a:uFillTx/>
              </a:defRPr>
            </a:pPr>
            <a:r>
              <a:rPr sz="2000">
                <a:solidFill>
                  <a:srgbClr val="595959"/>
                </a:solidFill>
                <a:uFill>
                  <a:solidFill>
                    <a:srgbClr val="595959"/>
                  </a:solidFill>
                </a:uFill>
              </a:rPr>
              <a:t>Body Level Two</a:t>
            </a:r>
            <a:endParaRPr sz="2000">
              <a:solidFill>
                <a:srgbClr val="595959"/>
              </a:solidFill>
              <a:uFill>
                <a:solidFill>
                  <a:srgbClr val="595959"/>
                </a:solidFill>
              </a:uFill>
            </a:endParaRPr>
          </a:p>
          <a:p>
            <a:pPr lvl="2">
              <a:defRPr sz="1800">
                <a:solidFill>
                  <a:srgbClr val="000000"/>
                </a:solidFill>
                <a:uFillTx/>
              </a:defRPr>
            </a:pPr>
            <a:r>
              <a:rPr sz="2000">
                <a:solidFill>
                  <a:srgbClr val="595959"/>
                </a:solidFill>
                <a:uFill>
                  <a:solidFill>
                    <a:srgbClr val="595959"/>
                  </a:solidFill>
                </a:uFill>
              </a:rPr>
              <a:t>Body Level Three</a:t>
            </a:r>
            <a:endParaRPr sz="2000">
              <a:solidFill>
                <a:srgbClr val="595959"/>
              </a:solidFill>
              <a:uFill>
                <a:solidFill>
                  <a:srgbClr val="595959"/>
                </a:solidFill>
              </a:uFill>
            </a:endParaRPr>
          </a:p>
          <a:p>
            <a:pPr lvl="3">
              <a:defRPr sz="1800">
                <a:solidFill>
                  <a:srgbClr val="000000"/>
                </a:solidFill>
                <a:uFillTx/>
              </a:defRPr>
            </a:pPr>
            <a:r>
              <a:rPr sz="2000">
                <a:solidFill>
                  <a:srgbClr val="595959"/>
                </a:solidFill>
                <a:uFill>
                  <a:solidFill>
                    <a:srgbClr val="595959"/>
                  </a:solidFill>
                </a:uFill>
              </a:rPr>
              <a:t>Body Level Four</a:t>
            </a:r>
            <a:endParaRPr sz="2000">
              <a:solidFill>
                <a:srgbClr val="595959"/>
              </a:solidFill>
              <a:uFill>
                <a:solidFill>
                  <a:srgbClr val="595959"/>
                </a:solidFill>
              </a:uFill>
            </a:endParaRPr>
          </a:p>
          <a:p>
            <a:pPr lvl="4">
              <a:defRPr sz="1800">
                <a:solidFill>
                  <a:srgbClr val="000000"/>
                </a:solidFill>
                <a:uFillTx/>
              </a:defRPr>
            </a:pPr>
            <a:r>
              <a:rPr sz="2000">
                <a:solidFill>
                  <a:srgbClr val="595959"/>
                </a:solidFill>
                <a:uFill>
                  <a:solidFill>
                    <a:srgbClr val="595959"/>
                  </a:solidFill>
                </a:u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34" name="Shape 34"/>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35" name="Shape 35"/>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Default - Section Header">
    <p:spTree>
      <p:nvGrpSpPr>
        <p:cNvPr id="1" name=""/>
        <p:cNvGrpSpPr/>
        <p:nvPr/>
      </p:nvGrpSpPr>
      <p:grpSpPr>
        <a:xfrm>
          <a:off x="0" y="0"/>
          <a:ext cx="0" cy="0"/>
          <a:chOff x="0" y="0"/>
          <a:chExt cx="0" cy="0"/>
        </a:xfrm>
      </p:grpSpPr>
      <p:sp>
        <p:nvSpPr>
          <p:cNvPr id="38" name="Shape 38"/>
          <p:cNvSpPr/>
          <p:nvPr>
            <p:ph type="title"/>
          </p:nvPr>
        </p:nvSpPr>
        <p:spPr>
          <a:xfrm>
            <a:off x="722312" y="4406900"/>
            <a:ext cx="7772401" cy="1362075"/>
          </a:xfrm>
          <a:prstGeom prst="rect">
            <a:avLst/>
          </a:prstGeom>
        </p:spPr>
        <p:txBody>
          <a:bodyPr lIns="45719" tIns="45719" rIns="45719" bIns="45719" anchor="t">
            <a:normAutofit fontScale="100000" lnSpcReduction="0"/>
          </a:bodyPr>
          <a:lstStyle>
            <a:lvl1pPr algn="l" defTabSz="457200">
              <a:defRPr b="1" cap="all" sz="4000">
                <a:solidFill>
                  <a:srgbClr val="000000"/>
                </a:solidFill>
                <a:uFill>
                  <a:solidFill>
                    <a:srgbClr val="000000"/>
                  </a:solidFill>
                </a:uFill>
              </a:defRPr>
            </a:lvl1pPr>
          </a:lstStyle>
          <a:p>
            <a:pPr lvl="0">
              <a:defRPr b="0" cap="none" sz="1800">
                <a:uFillTx/>
              </a:defRPr>
            </a:pPr>
            <a:r>
              <a:rPr b="1" cap="all" sz="4000">
                <a:uFill>
                  <a:solidFill/>
                </a:uFill>
              </a:rPr>
              <a:t>Title Text</a:t>
            </a:r>
          </a:p>
        </p:txBody>
      </p:sp>
      <p:sp>
        <p:nvSpPr>
          <p:cNvPr id="39" name="Shape 39"/>
          <p:cNvSpPr/>
          <p:nvPr>
            <p:ph type="body" idx="1"/>
          </p:nvPr>
        </p:nvSpPr>
        <p:spPr>
          <a:xfrm>
            <a:off x="722312" y="2906713"/>
            <a:ext cx="7772401" cy="1500188"/>
          </a:xfrm>
          <a:prstGeom prst="rect">
            <a:avLst/>
          </a:prstGeom>
        </p:spPr>
        <p:txBody>
          <a:bodyPr lIns="45719" tIns="45719" rIns="45719" bIns="45719" anchor="b"/>
          <a:lstStyle>
            <a:lvl1pPr marL="0" indent="0" defTabSz="457200">
              <a:spcBef>
                <a:spcPts val="400"/>
              </a:spcBef>
              <a:buSzTx/>
              <a:buFontTx/>
              <a:buNone/>
              <a:defRPr>
                <a:solidFill>
                  <a:srgbClr val="888888"/>
                </a:solidFill>
                <a:uFill>
                  <a:solidFill>
                    <a:srgbClr val="888888"/>
                  </a:solidFill>
                </a:uFill>
                <a:latin typeface="Calibri"/>
                <a:ea typeface="Calibri"/>
                <a:cs typeface="Calibri"/>
                <a:sym typeface="Calibri"/>
              </a:defRPr>
            </a:lvl1pPr>
            <a:lvl2pPr marL="0" indent="457200" defTabSz="457200">
              <a:spcBef>
                <a:spcPts val="400"/>
              </a:spcBef>
              <a:buSzTx/>
              <a:buFontTx/>
              <a:buNone/>
              <a:defRPr>
                <a:solidFill>
                  <a:srgbClr val="888888"/>
                </a:solidFill>
                <a:uFill>
                  <a:solidFill>
                    <a:srgbClr val="888888"/>
                  </a:solidFill>
                </a:uFill>
                <a:latin typeface="Calibri"/>
                <a:ea typeface="Calibri"/>
                <a:cs typeface="Calibri"/>
                <a:sym typeface="Calibri"/>
              </a:defRPr>
            </a:lvl2pPr>
            <a:lvl3pPr marL="0" indent="914400" defTabSz="457200">
              <a:spcBef>
                <a:spcPts val="400"/>
              </a:spcBef>
              <a:buSzTx/>
              <a:buFontTx/>
              <a:buNone/>
              <a:defRPr>
                <a:solidFill>
                  <a:srgbClr val="888888"/>
                </a:solidFill>
                <a:uFill>
                  <a:solidFill>
                    <a:srgbClr val="888888"/>
                  </a:solidFill>
                </a:uFill>
                <a:latin typeface="Calibri"/>
                <a:ea typeface="Calibri"/>
                <a:cs typeface="Calibri"/>
                <a:sym typeface="Calibri"/>
              </a:defRPr>
            </a:lvl3pPr>
            <a:lvl4pPr marL="0" indent="1371600" defTabSz="457200">
              <a:spcBef>
                <a:spcPts val="400"/>
              </a:spcBef>
              <a:buSzTx/>
              <a:buFontTx/>
              <a:buNone/>
              <a:defRPr>
                <a:solidFill>
                  <a:srgbClr val="888888"/>
                </a:solidFill>
                <a:uFill>
                  <a:solidFill>
                    <a:srgbClr val="888888"/>
                  </a:solidFill>
                </a:uFill>
                <a:latin typeface="Calibri"/>
                <a:ea typeface="Calibri"/>
                <a:cs typeface="Calibri"/>
                <a:sym typeface="Calibri"/>
              </a:defRPr>
            </a:lvl4pPr>
            <a:lvl5pPr marL="0" indent="1828800" defTabSz="457200">
              <a:spcBef>
                <a:spcPts val="400"/>
              </a:spcBef>
              <a:buSzTx/>
              <a:buFontTx/>
              <a:buNone/>
              <a:defRPr>
                <a:solidFill>
                  <a:srgbClr val="888888"/>
                </a:solidFill>
                <a:uFill>
                  <a:solidFill>
                    <a:srgbClr val="888888"/>
                  </a:solidFill>
                </a:uFill>
                <a:latin typeface="Calibri"/>
                <a:ea typeface="Calibri"/>
                <a:cs typeface="Calibri"/>
                <a:sym typeface="Calibri"/>
              </a:defRPr>
            </a:lvl5pPr>
          </a:lstStyle>
          <a:p>
            <a:pPr lvl="0">
              <a:defRPr sz="1800">
                <a:solidFill>
                  <a:srgbClr val="000000"/>
                </a:solidFill>
                <a:uFillTx/>
              </a:defRPr>
            </a:pPr>
            <a:r>
              <a:rPr sz="2000">
                <a:solidFill>
                  <a:srgbClr val="888888"/>
                </a:solidFill>
                <a:uFill>
                  <a:solidFill>
                    <a:srgbClr val="888888"/>
                  </a:solidFill>
                </a:uFill>
              </a:rPr>
              <a:t>Body Level One</a:t>
            </a:r>
            <a:endParaRPr sz="2000">
              <a:solidFill>
                <a:srgbClr val="888888"/>
              </a:solidFill>
              <a:uFill>
                <a:solidFill>
                  <a:srgbClr val="888888"/>
                </a:solidFill>
              </a:uFill>
            </a:endParaRPr>
          </a:p>
          <a:p>
            <a:pPr lvl="1">
              <a:defRPr sz="1800">
                <a:solidFill>
                  <a:srgbClr val="000000"/>
                </a:solidFill>
                <a:uFillTx/>
              </a:defRPr>
            </a:pPr>
            <a:r>
              <a:rPr sz="2000">
                <a:solidFill>
                  <a:srgbClr val="888888"/>
                </a:solidFill>
                <a:uFill>
                  <a:solidFill>
                    <a:srgbClr val="888888"/>
                  </a:solidFill>
                </a:uFill>
              </a:rPr>
              <a:t>Body Level Two</a:t>
            </a:r>
            <a:endParaRPr sz="2000">
              <a:solidFill>
                <a:srgbClr val="888888"/>
              </a:solidFill>
              <a:uFill>
                <a:solidFill>
                  <a:srgbClr val="888888"/>
                </a:solidFill>
              </a:uFill>
            </a:endParaRPr>
          </a:p>
          <a:p>
            <a:pPr lvl="2">
              <a:defRPr sz="1800">
                <a:solidFill>
                  <a:srgbClr val="000000"/>
                </a:solidFill>
                <a:uFillTx/>
              </a:defRPr>
            </a:pPr>
            <a:r>
              <a:rPr sz="2000">
                <a:solidFill>
                  <a:srgbClr val="888888"/>
                </a:solidFill>
                <a:uFill>
                  <a:solidFill>
                    <a:srgbClr val="888888"/>
                  </a:solidFill>
                </a:uFill>
              </a:rPr>
              <a:t>Body Level Three</a:t>
            </a:r>
            <a:endParaRPr sz="2000">
              <a:solidFill>
                <a:srgbClr val="888888"/>
              </a:solidFill>
              <a:uFill>
                <a:solidFill>
                  <a:srgbClr val="888888"/>
                </a:solidFill>
              </a:uFill>
            </a:endParaRPr>
          </a:p>
          <a:p>
            <a:pPr lvl="3">
              <a:defRPr sz="1800">
                <a:solidFill>
                  <a:srgbClr val="000000"/>
                </a:solidFill>
                <a:uFillTx/>
              </a:defRPr>
            </a:pPr>
            <a:r>
              <a:rPr sz="2000">
                <a:solidFill>
                  <a:srgbClr val="888888"/>
                </a:solidFill>
                <a:uFill>
                  <a:solidFill>
                    <a:srgbClr val="888888"/>
                  </a:solidFill>
                </a:uFill>
              </a:rPr>
              <a:t>Body Level Four</a:t>
            </a:r>
            <a:endParaRPr sz="2000">
              <a:solidFill>
                <a:srgbClr val="888888"/>
              </a:solidFill>
              <a:uFill>
                <a:solidFill>
                  <a:srgbClr val="888888"/>
                </a:solidFill>
              </a:uFill>
            </a:endParaRPr>
          </a:p>
          <a:p>
            <a:pPr lvl="4">
              <a:defRPr sz="1800">
                <a:solidFill>
                  <a:srgbClr val="000000"/>
                </a:solidFill>
                <a:uFillTx/>
              </a:defRPr>
            </a:pPr>
            <a:r>
              <a:rPr sz="2000">
                <a:solidFill>
                  <a:srgbClr val="888888"/>
                </a:solidFill>
                <a:uFill>
                  <a:solidFill>
                    <a:srgbClr val="888888"/>
                  </a:solidFill>
                </a:uFill>
              </a:rPr>
              <a:t>Body Level Five</a:t>
            </a:r>
          </a:p>
        </p:txBody>
      </p:sp>
      <p:sp>
        <p:nvSpPr>
          <p:cNvPr id="40" name="Shape 4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Default - Two Content">
    <p:spTree>
      <p:nvGrpSpPr>
        <p:cNvPr id="1" name=""/>
        <p:cNvGrpSpPr/>
        <p:nvPr/>
      </p:nvGrpSpPr>
      <p:grpSpPr>
        <a:xfrm>
          <a:off x="0" y="0"/>
          <a:ext cx="0" cy="0"/>
          <a:chOff x="0" y="0"/>
          <a:chExt cx="0" cy="0"/>
        </a:xfrm>
      </p:grpSpPr>
      <p:sp>
        <p:nvSpPr>
          <p:cNvPr id="42" name="Shape 42"/>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43" name="Shape 43"/>
          <p:cNvSpPr/>
          <p:nvPr>
            <p:ph type="body" idx="1"/>
          </p:nvPr>
        </p:nvSpPr>
        <p:spPr>
          <a:xfrm>
            <a:off x="457200" y="1600200"/>
            <a:ext cx="4038600" cy="5257800"/>
          </a:xfrm>
          <a:prstGeom prst="rect">
            <a:avLst/>
          </a:prstGeom>
        </p:spPr>
        <p:txBody>
          <a:bodyPr lIns="45719" tIns="45719" rIns="45719" bIns="45719"/>
          <a:lstStyle>
            <a:lvl1pPr marL="342900" indent="-342900" defTabSz="457200">
              <a:defRPr sz="2800">
                <a:latin typeface="Calibri"/>
                <a:ea typeface="Calibri"/>
                <a:cs typeface="Calibri"/>
                <a:sym typeface="Calibri"/>
              </a:defRPr>
            </a:lvl1pPr>
            <a:lvl2pPr marL="790575" indent="-333375" defTabSz="457200">
              <a:defRPr sz="2800">
                <a:latin typeface="Calibri"/>
                <a:ea typeface="Calibri"/>
                <a:cs typeface="Calibri"/>
                <a:sym typeface="Calibri"/>
              </a:defRPr>
            </a:lvl2pPr>
            <a:lvl3pPr marL="1234439" indent="-320039" defTabSz="457200">
              <a:defRPr sz="2800">
                <a:latin typeface="Calibri"/>
                <a:ea typeface="Calibri"/>
                <a:cs typeface="Calibri"/>
                <a:sym typeface="Calibri"/>
              </a:defRPr>
            </a:lvl3pPr>
            <a:lvl4pPr marL="1727200" indent="-355600" defTabSz="457200">
              <a:defRPr sz="2800">
                <a:latin typeface="Calibri"/>
                <a:ea typeface="Calibri"/>
                <a:cs typeface="Calibri"/>
                <a:sym typeface="Calibri"/>
              </a:defRPr>
            </a:lvl4pPr>
            <a:lvl5pPr marL="2184400" indent="-355600" defTabSz="457200">
              <a:defRPr sz="2800">
                <a:latin typeface="Calibri"/>
                <a:ea typeface="Calibri"/>
                <a:cs typeface="Calibri"/>
                <a:sym typeface="Calibri"/>
              </a:defRPr>
            </a:lvl5pPr>
          </a:lstStyle>
          <a:p>
            <a:pPr lvl="0">
              <a:defRPr sz="1800">
                <a:uFillTx/>
              </a:defRPr>
            </a:pPr>
            <a:r>
              <a:rPr sz="2800">
                <a:uFill>
                  <a:solidFill/>
                </a:uFill>
              </a:rPr>
              <a:t>Body Level One</a:t>
            </a:r>
            <a:endParaRPr sz="2800">
              <a:uFill>
                <a:solidFill/>
              </a:uFill>
            </a:endParaRPr>
          </a:p>
          <a:p>
            <a:pPr lvl="1">
              <a:defRPr sz="1800">
                <a:uFillTx/>
              </a:defRPr>
            </a:pPr>
            <a:r>
              <a:rPr sz="2800">
                <a:uFill>
                  <a:solidFill/>
                </a:uFill>
              </a:rPr>
              <a:t>Body Level Two</a:t>
            </a:r>
            <a:endParaRPr sz="2800">
              <a:uFill>
                <a:solidFill/>
              </a:uFill>
            </a:endParaRPr>
          </a:p>
          <a:p>
            <a:pPr lvl="2">
              <a:defRPr sz="1800">
                <a:uFillTx/>
              </a:defRPr>
            </a:pPr>
            <a:r>
              <a:rPr sz="2800">
                <a:uFill>
                  <a:solidFill/>
                </a:uFill>
              </a:rPr>
              <a:t>Body Level Three</a:t>
            </a:r>
            <a:endParaRPr sz="2800">
              <a:uFill>
                <a:solidFill/>
              </a:uFill>
            </a:endParaRPr>
          </a:p>
          <a:p>
            <a:pPr lvl="3">
              <a:defRPr sz="1800">
                <a:uFillTx/>
              </a:defRPr>
            </a:pPr>
            <a:r>
              <a:rPr sz="2800">
                <a:uFill>
                  <a:solidFill/>
                </a:uFill>
              </a:rPr>
              <a:t>Body Level Four</a:t>
            </a:r>
            <a:endParaRPr sz="2800">
              <a:uFill>
                <a:solidFill/>
              </a:uFill>
            </a:endParaRPr>
          </a:p>
          <a:p>
            <a:pPr lvl="4">
              <a:defRPr sz="1800">
                <a:uFillTx/>
              </a:defRPr>
            </a:pPr>
            <a:r>
              <a:rPr sz="2800">
                <a:uFill>
                  <a:solidFill/>
                </a:uFill>
              </a:rPr>
              <a:t>Body Level Five</a:t>
            </a:r>
          </a:p>
        </p:txBody>
      </p:sp>
      <p:sp>
        <p:nvSpPr>
          <p:cNvPr id="44" name="Shape 4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 Comparison">
    <p:spTree>
      <p:nvGrpSpPr>
        <p:cNvPr id="1" name=""/>
        <p:cNvGrpSpPr/>
        <p:nvPr/>
      </p:nvGrpSpPr>
      <p:grpSpPr>
        <a:xfrm>
          <a:off x="0" y="0"/>
          <a:ext cx="0" cy="0"/>
          <a:chOff x="0" y="0"/>
          <a:chExt cx="0" cy="0"/>
        </a:xfrm>
      </p:grpSpPr>
      <p:sp>
        <p:nvSpPr>
          <p:cNvPr id="46" name="Shape 46"/>
          <p:cNvSpPr/>
          <p:nvPr>
            <p:ph type="title"/>
          </p:nvPr>
        </p:nvSpPr>
        <p:spPr>
          <a:xfrm>
            <a:off x="457200" y="256810"/>
            <a:ext cx="8229600" cy="1178656"/>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47" name="Shape 47"/>
          <p:cNvSpPr/>
          <p:nvPr>
            <p:ph type="body" idx="1"/>
          </p:nvPr>
        </p:nvSpPr>
        <p:spPr>
          <a:xfrm>
            <a:off x="457200" y="1435465"/>
            <a:ext cx="4040188" cy="739411"/>
          </a:xfrm>
          <a:prstGeom prst="rect">
            <a:avLst/>
          </a:prstGeom>
        </p:spPr>
        <p:txBody>
          <a:bodyPr lIns="45719" tIns="45719" rIns="45719" bIns="45719" anchor="b"/>
          <a:lstStyle>
            <a:lvl1pPr marL="0" indent="0" defTabSz="457200">
              <a:spcBef>
                <a:spcPts val="500"/>
              </a:spcBef>
              <a:buSzTx/>
              <a:buFontTx/>
              <a:buNone/>
              <a:defRPr b="1" sz="2400">
                <a:latin typeface="Calibri"/>
                <a:ea typeface="Calibri"/>
                <a:cs typeface="Calibri"/>
                <a:sym typeface="Calibri"/>
              </a:defRPr>
            </a:lvl1pPr>
            <a:lvl2pPr marL="0" indent="457200" defTabSz="457200">
              <a:spcBef>
                <a:spcPts val="500"/>
              </a:spcBef>
              <a:buSzTx/>
              <a:buFontTx/>
              <a:buNone/>
              <a:defRPr b="1" sz="2400">
                <a:latin typeface="Calibri"/>
                <a:ea typeface="Calibri"/>
                <a:cs typeface="Calibri"/>
                <a:sym typeface="Calibri"/>
              </a:defRPr>
            </a:lvl2pPr>
            <a:lvl3pPr marL="0" indent="914400" defTabSz="457200">
              <a:spcBef>
                <a:spcPts val="500"/>
              </a:spcBef>
              <a:buSzTx/>
              <a:buFontTx/>
              <a:buNone/>
              <a:defRPr b="1" sz="2400">
                <a:latin typeface="Calibri"/>
                <a:ea typeface="Calibri"/>
                <a:cs typeface="Calibri"/>
                <a:sym typeface="Calibri"/>
              </a:defRPr>
            </a:lvl3pPr>
            <a:lvl4pPr marL="0" indent="1371600" defTabSz="457200">
              <a:spcBef>
                <a:spcPts val="500"/>
              </a:spcBef>
              <a:buSzTx/>
              <a:buFontTx/>
              <a:buNone/>
              <a:defRPr b="1" sz="2400">
                <a:latin typeface="Calibri"/>
                <a:ea typeface="Calibri"/>
                <a:cs typeface="Calibri"/>
                <a:sym typeface="Calibri"/>
              </a:defRPr>
            </a:lvl4pPr>
            <a:lvl5pPr marL="0" indent="1828800" defTabSz="457200">
              <a:spcBef>
                <a:spcPts val="500"/>
              </a:spcBef>
              <a:buSzTx/>
              <a:buFontTx/>
              <a:buNone/>
              <a:defRPr b="1" sz="2400">
                <a:latin typeface="Calibri"/>
                <a:ea typeface="Calibri"/>
                <a:cs typeface="Calibri"/>
                <a:sym typeface="Calibri"/>
              </a:defRPr>
            </a:lvl5pPr>
          </a:lstStyle>
          <a:p>
            <a:pPr lvl="0">
              <a:defRPr b="0" sz="1800">
                <a:uFillTx/>
              </a:defRPr>
            </a:pPr>
            <a:r>
              <a:rPr b="1" sz="2400">
                <a:uFill>
                  <a:solidFill/>
                </a:uFill>
              </a:rPr>
              <a:t>Body Level One</a:t>
            </a:r>
            <a:endParaRPr b="1" sz="2400">
              <a:uFill>
                <a:solidFill/>
              </a:uFill>
            </a:endParaRPr>
          </a:p>
          <a:p>
            <a:pPr lvl="1">
              <a:defRPr b="0" sz="1800">
                <a:uFillTx/>
              </a:defRPr>
            </a:pPr>
            <a:r>
              <a:rPr b="1" sz="2400">
                <a:uFill>
                  <a:solidFill/>
                </a:uFill>
              </a:rPr>
              <a:t>Body Level Two</a:t>
            </a:r>
            <a:endParaRPr b="1" sz="2400">
              <a:uFill>
                <a:solidFill/>
              </a:uFill>
            </a:endParaRPr>
          </a:p>
          <a:p>
            <a:pPr lvl="2">
              <a:defRPr b="0" sz="1800">
                <a:uFillTx/>
              </a:defRPr>
            </a:pPr>
            <a:r>
              <a:rPr b="1" sz="2400">
                <a:uFill>
                  <a:solidFill/>
                </a:uFill>
              </a:rPr>
              <a:t>Body Level Three</a:t>
            </a:r>
            <a:endParaRPr b="1" sz="2400">
              <a:uFill>
                <a:solidFill/>
              </a:uFill>
            </a:endParaRPr>
          </a:p>
          <a:p>
            <a:pPr lvl="3">
              <a:defRPr b="0" sz="1800">
                <a:uFillTx/>
              </a:defRPr>
            </a:pPr>
            <a:r>
              <a:rPr b="1" sz="2400">
                <a:uFill>
                  <a:solidFill/>
                </a:uFill>
              </a:rPr>
              <a:t>Body Level Four</a:t>
            </a:r>
            <a:endParaRPr b="1" sz="2400">
              <a:uFill>
                <a:solidFill/>
              </a:uFill>
            </a:endParaRPr>
          </a:p>
          <a:p>
            <a:pPr lvl="4">
              <a:defRPr b="0" sz="1800">
                <a:uFillTx/>
              </a:defRPr>
            </a:pPr>
            <a:r>
              <a:rPr b="1" sz="2400">
                <a:uFill>
                  <a:solidFill/>
                </a:uFill>
              </a:rPr>
              <a:t>Body Level Five</a:t>
            </a:r>
          </a:p>
        </p:txBody>
      </p:sp>
      <p:sp>
        <p:nvSpPr>
          <p:cNvPr id="48" name="Shape 4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50" name="Shape 50"/>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51" name="Shape 5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53" name="Shape 5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Content with Caption">
    <p:spTree>
      <p:nvGrpSpPr>
        <p:cNvPr id="1" name=""/>
        <p:cNvGrpSpPr/>
        <p:nvPr/>
      </p:nvGrpSpPr>
      <p:grpSpPr>
        <a:xfrm>
          <a:off x="0" y="0"/>
          <a:ext cx="0" cy="0"/>
          <a:chOff x="0" y="0"/>
          <a:chExt cx="0" cy="0"/>
        </a:xfrm>
      </p:grpSpPr>
      <p:sp>
        <p:nvSpPr>
          <p:cNvPr id="55" name="Shape 55"/>
          <p:cNvSpPr/>
          <p:nvPr>
            <p:ph type="title"/>
          </p:nvPr>
        </p:nvSpPr>
        <p:spPr>
          <a:xfrm>
            <a:off x="457200" y="0"/>
            <a:ext cx="3008314" cy="1435100"/>
          </a:xfrm>
          <a:prstGeom prst="rect">
            <a:avLst/>
          </a:prstGeom>
        </p:spPr>
        <p:txBody>
          <a:bodyPr lIns="45719" tIns="45719" rIns="45719" bIns="45719" anchor="b">
            <a:normAutofit fontScale="100000" lnSpcReduction="0"/>
          </a:bodyPr>
          <a:lstStyle>
            <a:lvl1pPr algn="l" defTabSz="457200">
              <a:defRPr b="1" sz="2000">
                <a:solidFill>
                  <a:srgbClr val="000000"/>
                </a:solidFill>
                <a:uFill>
                  <a:solidFill>
                    <a:srgbClr val="000000"/>
                  </a:solidFill>
                </a:uFill>
              </a:defRPr>
            </a:lvl1pPr>
          </a:lstStyle>
          <a:p>
            <a:pPr lvl="0">
              <a:defRPr b="0" sz="1800">
                <a:uFillTx/>
              </a:defRPr>
            </a:pPr>
            <a:r>
              <a:rPr b="1" sz="2000">
                <a:uFill>
                  <a:solidFill/>
                </a:uFill>
              </a:rPr>
              <a:t>Title Text</a:t>
            </a:r>
          </a:p>
        </p:txBody>
      </p:sp>
      <p:sp>
        <p:nvSpPr>
          <p:cNvPr id="56" name="Shape 56"/>
          <p:cNvSpPr/>
          <p:nvPr>
            <p:ph type="body" idx="1"/>
          </p:nvPr>
        </p:nvSpPr>
        <p:spPr>
          <a:xfrm>
            <a:off x="3575050" y="273050"/>
            <a:ext cx="5111750" cy="658495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57" name="Shape 5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 Picture with Caption">
    <p:spTree>
      <p:nvGrpSpPr>
        <p:cNvPr id="1" name=""/>
        <p:cNvGrpSpPr/>
        <p:nvPr/>
      </p:nvGrpSpPr>
      <p:grpSpPr>
        <a:xfrm>
          <a:off x="0" y="0"/>
          <a:ext cx="0" cy="0"/>
          <a:chOff x="0" y="0"/>
          <a:chExt cx="0" cy="0"/>
        </a:xfrm>
      </p:grpSpPr>
      <p:sp>
        <p:nvSpPr>
          <p:cNvPr id="59" name="Shape 59"/>
          <p:cNvSpPr/>
          <p:nvPr>
            <p:ph type="title"/>
          </p:nvPr>
        </p:nvSpPr>
        <p:spPr>
          <a:xfrm>
            <a:off x="1792288" y="4800600"/>
            <a:ext cx="5486401" cy="566738"/>
          </a:xfrm>
          <a:prstGeom prst="rect">
            <a:avLst/>
          </a:prstGeom>
        </p:spPr>
        <p:txBody>
          <a:bodyPr lIns="45719" tIns="45719" rIns="45719" bIns="45719" anchor="b">
            <a:normAutofit fontScale="100000" lnSpcReduction="0"/>
          </a:bodyPr>
          <a:lstStyle>
            <a:lvl1pPr algn="l" defTabSz="457200">
              <a:defRPr b="1" sz="2000">
                <a:solidFill>
                  <a:srgbClr val="000000"/>
                </a:solidFill>
                <a:uFill>
                  <a:solidFill>
                    <a:srgbClr val="000000"/>
                  </a:solidFill>
                </a:uFill>
              </a:defRPr>
            </a:lvl1pPr>
          </a:lstStyle>
          <a:p>
            <a:pPr lvl="0">
              <a:defRPr b="0" sz="1800">
                <a:uFillTx/>
              </a:defRPr>
            </a:pPr>
            <a:r>
              <a:rPr b="1" sz="2000">
                <a:uFill>
                  <a:solidFill/>
                </a:uFill>
              </a:rPr>
              <a:t>Title Text</a:t>
            </a:r>
          </a:p>
        </p:txBody>
      </p:sp>
      <p:sp>
        <p:nvSpPr>
          <p:cNvPr id="60" name="Shape 60"/>
          <p:cNvSpPr/>
          <p:nvPr>
            <p:ph type="body" idx="1"/>
          </p:nvPr>
        </p:nvSpPr>
        <p:spPr>
          <a:xfrm>
            <a:off x="1792288" y="5367337"/>
            <a:ext cx="5486401" cy="804863"/>
          </a:xfrm>
          <a:prstGeom prst="rect">
            <a:avLst/>
          </a:prstGeom>
        </p:spPr>
        <p:txBody>
          <a:bodyPr lIns="45719" tIns="45719" rIns="45719" bIns="45719"/>
          <a:lstStyle>
            <a:lvl1pPr marL="0" indent="0" defTabSz="457200">
              <a:spcBef>
                <a:spcPts val="300"/>
              </a:spcBef>
              <a:buSzTx/>
              <a:buFontTx/>
              <a:buNone/>
              <a:defRPr sz="1400">
                <a:latin typeface="Calibri"/>
                <a:ea typeface="Calibri"/>
                <a:cs typeface="Calibri"/>
                <a:sym typeface="Calibri"/>
              </a:defRPr>
            </a:lvl1pPr>
            <a:lvl2pPr marL="0" indent="457200" defTabSz="457200">
              <a:spcBef>
                <a:spcPts val="300"/>
              </a:spcBef>
              <a:buSzTx/>
              <a:buFontTx/>
              <a:buNone/>
              <a:defRPr sz="1400">
                <a:latin typeface="Calibri"/>
                <a:ea typeface="Calibri"/>
                <a:cs typeface="Calibri"/>
                <a:sym typeface="Calibri"/>
              </a:defRPr>
            </a:lvl2pPr>
            <a:lvl3pPr marL="0" indent="914400" defTabSz="457200">
              <a:spcBef>
                <a:spcPts val="300"/>
              </a:spcBef>
              <a:buSzTx/>
              <a:buFontTx/>
              <a:buNone/>
              <a:defRPr sz="1400">
                <a:latin typeface="Calibri"/>
                <a:ea typeface="Calibri"/>
                <a:cs typeface="Calibri"/>
                <a:sym typeface="Calibri"/>
              </a:defRPr>
            </a:lvl3pPr>
            <a:lvl4pPr marL="0" indent="1371600" defTabSz="457200">
              <a:spcBef>
                <a:spcPts val="300"/>
              </a:spcBef>
              <a:buSzTx/>
              <a:buFontTx/>
              <a:buNone/>
              <a:defRPr sz="1400">
                <a:latin typeface="Calibri"/>
                <a:ea typeface="Calibri"/>
                <a:cs typeface="Calibri"/>
                <a:sym typeface="Calibri"/>
              </a:defRPr>
            </a:lvl4pPr>
            <a:lvl5pPr marL="0" indent="1828800" defTabSz="457200">
              <a:spcBef>
                <a:spcPts val="300"/>
              </a:spcBef>
              <a:buSzTx/>
              <a:buFontTx/>
              <a:buNone/>
              <a:defRPr sz="1400">
                <a:latin typeface="Calibri"/>
                <a:ea typeface="Calibri"/>
                <a:cs typeface="Calibri"/>
                <a:sym typeface="Calibri"/>
              </a:defRPr>
            </a:lvl5pPr>
          </a:lstStyle>
          <a:p>
            <a:pPr lvl="0">
              <a:defRPr sz="1800">
                <a:uFillTx/>
              </a:defRPr>
            </a:pPr>
            <a:r>
              <a:rPr sz="1400">
                <a:uFill>
                  <a:solidFill/>
                </a:uFill>
              </a:rPr>
              <a:t>Body Level One</a:t>
            </a:r>
            <a:endParaRPr sz="1400">
              <a:uFill>
                <a:solidFill/>
              </a:uFill>
            </a:endParaRPr>
          </a:p>
          <a:p>
            <a:pPr lvl="1">
              <a:defRPr sz="1800">
                <a:uFillTx/>
              </a:defRPr>
            </a:pPr>
            <a:r>
              <a:rPr sz="1400">
                <a:uFill>
                  <a:solidFill/>
                </a:uFill>
              </a:rPr>
              <a:t>Body Level Two</a:t>
            </a:r>
            <a:endParaRPr sz="1400">
              <a:uFill>
                <a:solidFill/>
              </a:uFill>
            </a:endParaRPr>
          </a:p>
          <a:p>
            <a:pPr lvl="2">
              <a:defRPr sz="1800">
                <a:uFillTx/>
              </a:defRPr>
            </a:pPr>
            <a:r>
              <a:rPr sz="1400">
                <a:uFill>
                  <a:solidFill/>
                </a:uFill>
              </a:rPr>
              <a:t>Body Level Three</a:t>
            </a:r>
            <a:endParaRPr sz="1400">
              <a:uFill>
                <a:solidFill/>
              </a:uFill>
            </a:endParaRPr>
          </a:p>
          <a:p>
            <a:pPr lvl="3">
              <a:defRPr sz="1800">
                <a:uFillTx/>
              </a:defRPr>
            </a:pPr>
            <a:r>
              <a:rPr sz="1400">
                <a:uFill>
                  <a:solidFill/>
                </a:uFill>
              </a:rPr>
              <a:t>Body Level Four</a:t>
            </a:r>
            <a:endParaRPr sz="1400">
              <a:uFill>
                <a:solidFill/>
              </a:uFill>
            </a:endParaRPr>
          </a:p>
          <a:p>
            <a:pPr lvl="4">
              <a:defRPr sz="1800">
                <a:uFillTx/>
              </a:defRPr>
            </a:pPr>
            <a:r>
              <a:rPr sz="1400">
                <a:uFill>
                  <a:solidFill/>
                </a:uFill>
              </a:rPr>
              <a:t>Body Level Five</a:t>
            </a:r>
          </a:p>
        </p:txBody>
      </p:sp>
      <p:sp>
        <p:nvSpPr>
          <p:cNvPr id="61" name="Shape 6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Vertical Text">
    <p:spTree>
      <p:nvGrpSpPr>
        <p:cNvPr id="1" name=""/>
        <p:cNvGrpSpPr/>
        <p:nvPr/>
      </p:nvGrpSpPr>
      <p:grpSpPr>
        <a:xfrm>
          <a:off x="0" y="0"/>
          <a:ext cx="0" cy="0"/>
          <a:chOff x="0" y="0"/>
          <a:chExt cx="0" cy="0"/>
        </a:xfrm>
      </p:grpSpPr>
      <p:sp>
        <p:nvSpPr>
          <p:cNvPr id="63" name="Shape 63"/>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64" name="Shape 64"/>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65" name="Shape 6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67" name="Shape 67"/>
          <p:cNvSpPr/>
          <p:nvPr>
            <p:ph type="title"/>
          </p:nvPr>
        </p:nvSpPr>
        <p:spPr>
          <a:xfrm>
            <a:off x="685800" y="1844675"/>
            <a:ext cx="7772400" cy="20415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68" name="Shape 68"/>
          <p:cNvSpPr/>
          <p:nvPr>
            <p:ph type="body" idx="1"/>
          </p:nvPr>
        </p:nvSpPr>
        <p:spPr>
          <a:xfrm>
            <a:off x="1371600" y="3886200"/>
            <a:ext cx="6400800" cy="2971800"/>
          </a:xfrm>
          <a:prstGeom prst="rect">
            <a:avLst/>
          </a:prstGeom>
        </p:spPr>
        <p:txBody>
          <a:bodyPr lIns="45719" tIns="45719" rIns="45719" bIns="45719"/>
          <a:lstStyle>
            <a:lvl1pPr marL="0" indent="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1pPr>
            <a:lvl2pPr marL="0" indent="4572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2pPr>
            <a:lvl3pPr marL="0" indent="9144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3pPr>
            <a:lvl4pPr marL="0" indent="13716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4pPr>
            <a:lvl5pPr marL="0" indent="18288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5pPr>
          </a:lstStyle>
          <a:p>
            <a:pPr lvl="0">
              <a:defRPr sz="1800">
                <a:solidFill>
                  <a:srgbClr val="000000"/>
                </a:solidFill>
                <a:uFillTx/>
              </a:defRPr>
            </a:pPr>
            <a:r>
              <a:rPr sz="3200">
                <a:solidFill>
                  <a:srgbClr val="888888"/>
                </a:solidFill>
                <a:uFill>
                  <a:solidFill>
                    <a:srgbClr val="888888"/>
                  </a:solidFill>
                </a:uFill>
              </a:rPr>
              <a:t>Body Level One</a:t>
            </a:r>
            <a:endParaRPr sz="3200">
              <a:solidFill>
                <a:srgbClr val="888888"/>
              </a:solidFill>
              <a:uFill>
                <a:solidFill>
                  <a:srgbClr val="888888"/>
                </a:solidFill>
              </a:uFill>
            </a:endParaRPr>
          </a:p>
          <a:p>
            <a:pPr lvl="1">
              <a:defRPr sz="1800">
                <a:solidFill>
                  <a:srgbClr val="000000"/>
                </a:solidFill>
                <a:uFillTx/>
              </a:defRPr>
            </a:pPr>
            <a:r>
              <a:rPr sz="3200">
                <a:solidFill>
                  <a:srgbClr val="888888"/>
                </a:solidFill>
                <a:uFill>
                  <a:solidFill>
                    <a:srgbClr val="888888"/>
                  </a:solidFill>
                </a:uFill>
              </a:rPr>
              <a:t>Body Level Two</a:t>
            </a:r>
            <a:endParaRPr sz="3200">
              <a:solidFill>
                <a:srgbClr val="888888"/>
              </a:solidFill>
              <a:uFill>
                <a:solidFill>
                  <a:srgbClr val="888888"/>
                </a:solidFill>
              </a:uFill>
            </a:endParaRPr>
          </a:p>
          <a:p>
            <a:pPr lvl="2">
              <a:defRPr sz="1800">
                <a:solidFill>
                  <a:srgbClr val="000000"/>
                </a:solidFill>
                <a:uFillTx/>
              </a:defRPr>
            </a:pPr>
            <a:r>
              <a:rPr sz="3200">
                <a:solidFill>
                  <a:srgbClr val="888888"/>
                </a:solidFill>
                <a:uFill>
                  <a:solidFill>
                    <a:srgbClr val="888888"/>
                  </a:solidFill>
                </a:uFill>
              </a:rPr>
              <a:t>Body Level Three</a:t>
            </a:r>
            <a:endParaRPr sz="3200">
              <a:solidFill>
                <a:srgbClr val="888888"/>
              </a:solidFill>
              <a:uFill>
                <a:solidFill>
                  <a:srgbClr val="888888"/>
                </a:solidFill>
              </a:uFill>
            </a:endParaRPr>
          </a:p>
          <a:p>
            <a:pPr lvl="3">
              <a:defRPr sz="1800">
                <a:solidFill>
                  <a:srgbClr val="000000"/>
                </a:solidFill>
                <a:uFillTx/>
              </a:defRPr>
            </a:pPr>
            <a:r>
              <a:rPr sz="3200">
                <a:solidFill>
                  <a:srgbClr val="888888"/>
                </a:solidFill>
                <a:uFill>
                  <a:solidFill>
                    <a:srgbClr val="888888"/>
                  </a:solidFill>
                </a:uFill>
              </a:rPr>
              <a:t>Body Level Four</a:t>
            </a:r>
            <a:endParaRPr sz="3200">
              <a:solidFill>
                <a:srgbClr val="888888"/>
              </a:solidFill>
              <a:uFill>
                <a:solidFill>
                  <a:srgbClr val="888888"/>
                </a:solidFill>
              </a:uFill>
            </a:endParaRPr>
          </a:p>
          <a:p>
            <a:pPr lvl="4">
              <a:defRPr sz="1800">
                <a:solidFill>
                  <a:srgbClr val="000000"/>
                </a:solidFill>
                <a:uFillTx/>
              </a:defRPr>
            </a:pPr>
            <a:r>
              <a:rPr sz="3200">
                <a:solidFill>
                  <a:srgbClr val="888888"/>
                </a:solidFill>
                <a:uFill>
                  <a:solidFill>
                    <a:srgbClr val="888888"/>
                  </a:solidFill>
                </a:uFill>
              </a:rPr>
              <a:t>Body Level Five</a:t>
            </a:r>
          </a:p>
        </p:txBody>
      </p:sp>
      <p:sp>
        <p:nvSpPr>
          <p:cNvPr id="69" name="Shape 6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9" name="Shape 9"/>
          <p:cNvSpPr/>
          <p:nvPr>
            <p:ph type="title"/>
          </p:nvPr>
        </p:nvSpPr>
        <p:spPr>
          <a:prstGeom prst="rect">
            <a:avLst/>
          </a:prstGeom>
        </p:spPr>
        <p:txBody>
          <a:bodyPr/>
          <a:lstStyle/>
          <a:p>
            <a:pPr lvl="0">
              <a:defRPr sz="1800">
                <a:solidFill>
                  <a:srgbClr val="000000"/>
                </a:solidFill>
                <a:uFillTx/>
              </a:defRPr>
            </a:pPr>
            <a:r>
              <a:rPr sz="4800">
                <a:solidFill>
                  <a:srgbClr val="9A403E"/>
                </a:solidFill>
                <a:uFill>
                  <a:solidFill>
                    <a:srgbClr val="953735"/>
                  </a:solidFill>
                </a:uFill>
              </a:rPr>
              <a:t>Title Text</a:t>
            </a:r>
          </a:p>
        </p:txBody>
      </p:sp>
      <p:sp>
        <p:nvSpPr>
          <p:cNvPr id="10" name="Shape 10"/>
          <p:cNvSpPr/>
          <p:nvPr>
            <p:ph type="body" idx="1"/>
          </p:nvPr>
        </p:nvSpPr>
        <p:spPr>
          <a:prstGeom prst="rect">
            <a:avLst/>
          </a:prstGeom>
        </p:spPr>
        <p:txBody>
          <a:bodyPr/>
          <a:lstStyle>
            <a:lvl2pPr>
              <a:defRPr sz="1500"/>
            </a:lvl2pPr>
            <a:lvl3pPr>
              <a:defRPr sz="1500"/>
            </a:lvl3pPr>
            <a:lvl4pPr>
              <a:defRPr sz="1500"/>
            </a:lvl4pPr>
            <a:lvl5pPr>
              <a:defRPr sz="1500"/>
            </a:lvl5pPr>
          </a:lstStyle>
          <a:p>
            <a:pPr lvl="0">
              <a:defRPr sz="1800">
                <a:uFillTx/>
              </a:defRPr>
            </a:pPr>
            <a:r>
              <a:rPr sz="2000">
                <a:uFill>
                  <a:solidFill/>
                </a:uFill>
              </a:rPr>
              <a:t>Body Level One</a:t>
            </a:r>
            <a:endParaRPr sz="2000">
              <a:uFill>
                <a:solidFill/>
              </a:uFill>
            </a:endParaRPr>
          </a:p>
          <a:p>
            <a:pPr lvl="1">
              <a:defRPr sz="1800">
                <a:uFillTx/>
              </a:defRPr>
            </a:pPr>
            <a:r>
              <a:rPr sz="1500">
                <a:uFill>
                  <a:solidFill/>
                </a:uFill>
              </a:rPr>
              <a:t>Body Level Two</a:t>
            </a:r>
            <a:endParaRPr sz="1500">
              <a:uFill>
                <a:solidFill/>
              </a:uFill>
            </a:endParaRPr>
          </a:p>
          <a:p>
            <a:pPr lvl="2">
              <a:defRPr sz="1800">
                <a:uFillTx/>
              </a:defRPr>
            </a:pPr>
            <a:r>
              <a:rPr sz="1500">
                <a:uFill>
                  <a:solidFill/>
                </a:uFill>
              </a:rPr>
              <a:t>Body Level Three</a:t>
            </a:r>
            <a:endParaRPr sz="1500">
              <a:uFill>
                <a:solidFill/>
              </a:uFill>
            </a:endParaRPr>
          </a:p>
          <a:p>
            <a:pPr lvl="3">
              <a:defRPr sz="1800">
                <a:uFillTx/>
              </a:defRPr>
            </a:pPr>
            <a:r>
              <a:rPr sz="1500">
                <a:uFill>
                  <a:solidFill/>
                </a:uFill>
              </a:rPr>
              <a:t>Body Level Four</a:t>
            </a:r>
            <a:endParaRPr sz="1500">
              <a:uFill>
                <a:solidFill/>
              </a:uFill>
            </a:endParaRPr>
          </a:p>
          <a:p>
            <a:pPr lvl="4">
              <a:defRPr sz="1800">
                <a:uFillTx/>
              </a:defRPr>
            </a:pPr>
            <a:r>
              <a:rPr sz="1500">
                <a:uFill>
                  <a:solidFill/>
                </a:uFill>
              </a:rPr>
              <a:t>Body Level Five</a:t>
            </a:r>
          </a:p>
        </p:txBody>
      </p:sp>
      <p:sp>
        <p:nvSpPr>
          <p:cNvPr id="11" name="Shape 1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spTree>
      <p:nvGrpSpPr>
        <p:cNvPr id="1" name=""/>
        <p:cNvGrpSpPr/>
        <p:nvPr/>
      </p:nvGrpSpPr>
      <p:grpSpPr>
        <a:xfrm>
          <a:off x="0" y="0"/>
          <a:ext cx="0" cy="0"/>
          <a:chOff x="0" y="0"/>
          <a:chExt cx="0" cy="0"/>
        </a:xfrm>
      </p:grpSpPr>
      <p:sp>
        <p:nvSpPr>
          <p:cNvPr id="71" name="Shape 71"/>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72" name="Shape 72"/>
          <p:cNvSpPr/>
          <p:nvPr>
            <p:ph type="body" idx="1"/>
          </p:nvPr>
        </p:nvSpPr>
        <p:spPr>
          <a:xfrm>
            <a:off x="457200" y="1600200"/>
            <a:ext cx="8229600" cy="5257800"/>
          </a:xfrm>
          <a:prstGeom prst="rect">
            <a:avLst/>
          </a:prstGeom>
        </p:spPr>
        <p:txBody>
          <a:bodyPr lIns="45719" tIns="45719" rIns="45719" bIns="45719"/>
          <a:lstStyle>
            <a:lvl1pPr marL="342900" indent="-342900" defTabSz="457200">
              <a:spcBef>
                <a:spcPts val="700"/>
              </a:spcBef>
              <a:defRPr sz="3200">
                <a:latin typeface="Calibri"/>
                <a:ea typeface="Calibri"/>
                <a:cs typeface="Calibri"/>
                <a:sym typeface="Calibri"/>
              </a:defRPr>
            </a:lvl1pPr>
            <a:lvl2pPr marL="783771" indent="-326571" defTabSz="457200">
              <a:spcBef>
                <a:spcPts val="700"/>
              </a:spcBef>
              <a:defRPr sz="3200">
                <a:latin typeface="Calibri"/>
                <a:ea typeface="Calibri"/>
                <a:cs typeface="Calibri"/>
                <a:sym typeface="Calibri"/>
              </a:defRPr>
            </a:lvl2pPr>
            <a:lvl3pPr marL="1219200" indent="-304800" defTabSz="457200">
              <a:spcBef>
                <a:spcPts val="700"/>
              </a:spcBef>
              <a:defRPr sz="3200">
                <a:latin typeface="Calibri"/>
                <a:ea typeface="Calibri"/>
                <a:cs typeface="Calibri"/>
                <a:sym typeface="Calibri"/>
              </a:defRPr>
            </a:lvl3pPr>
            <a:lvl4pPr marL="1737360" indent="-365760" defTabSz="457200">
              <a:spcBef>
                <a:spcPts val="700"/>
              </a:spcBef>
              <a:defRPr sz="3200">
                <a:latin typeface="Calibri"/>
                <a:ea typeface="Calibri"/>
                <a:cs typeface="Calibri"/>
                <a:sym typeface="Calibri"/>
              </a:defRPr>
            </a:lvl4pPr>
            <a:lvl5pPr marL="2194560" indent="-365760" defTabSz="457200">
              <a:spcBef>
                <a:spcPts val="700"/>
              </a:spcBef>
              <a:defRPr sz="3200">
                <a:latin typeface="Calibri"/>
                <a:ea typeface="Calibri"/>
                <a:cs typeface="Calibri"/>
                <a:sym typeface="Calibri"/>
              </a:defRPr>
            </a:lvl5pPr>
          </a:lstStyle>
          <a:p>
            <a:pPr lvl="0">
              <a:defRPr sz="1800">
                <a:uFillTx/>
              </a:defRPr>
            </a:pPr>
            <a:r>
              <a:rPr sz="3200">
                <a:uFill>
                  <a:solidFill/>
                </a:uFill>
              </a:rPr>
              <a:t>Body Level One</a:t>
            </a:r>
            <a:endParaRPr sz="3200">
              <a:uFill>
                <a:solidFill/>
              </a:uFill>
            </a:endParaRPr>
          </a:p>
          <a:p>
            <a:pPr lvl="1">
              <a:defRPr sz="1800">
                <a:uFillTx/>
              </a:defRPr>
            </a:pPr>
            <a:r>
              <a:rPr sz="3200">
                <a:uFill>
                  <a:solidFill/>
                </a:uFill>
              </a:rPr>
              <a:t>Body Level Two</a:t>
            </a:r>
            <a:endParaRPr sz="3200">
              <a:uFill>
                <a:solidFill/>
              </a:uFill>
            </a:endParaRPr>
          </a:p>
          <a:p>
            <a:pPr lvl="2">
              <a:defRPr sz="1800">
                <a:uFillTx/>
              </a:defRPr>
            </a:pPr>
            <a:r>
              <a:rPr sz="3200">
                <a:uFill>
                  <a:solidFill/>
                </a:uFill>
              </a:rPr>
              <a:t>Body Level Three</a:t>
            </a:r>
            <a:endParaRPr sz="3200">
              <a:uFill>
                <a:solidFill/>
              </a:uFill>
            </a:endParaRPr>
          </a:p>
          <a:p>
            <a:pPr lvl="3">
              <a:defRPr sz="1800">
                <a:uFillTx/>
              </a:defRPr>
            </a:pPr>
            <a:r>
              <a:rPr sz="3200">
                <a:uFill>
                  <a:solidFill/>
                </a:uFill>
              </a:rPr>
              <a:t>Body Level Four</a:t>
            </a:r>
            <a:endParaRPr sz="3200">
              <a:uFill>
                <a:solidFill/>
              </a:uFill>
            </a:endParaRPr>
          </a:p>
          <a:p>
            <a:pPr lvl="4">
              <a:defRPr sz="1800">
                <a:uFillTx/>
              </a:defRPr>
            </a:pPr>
            <a:r>
              <a:rPr sz="3200">
                <a:uFill>
                  <a:solidFill/>
                </a:uFill>
              </a:rPr>
              <a:t>Body Level Five</a:t>
            </a:r>
          </a:p>
        </p:txBody>
      </p:sp>
      <p:sp>
        <p:nvSpPr>
          <p:cNvPr id="73" name="Shape 7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75" name="Shape 75"/>
          <p:cNvSpPr/>
          <p:nvPr>
            <p:ph type="title"/>
          </p:nvPr>
        </p:nvSpPr>
        <p:spPr>
          <a:xfrm>
            <a:off x="457200" y="92076"/>
            <a:ext cx="8229600" cy="15081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76" name="Shape 7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78" name="Shape 7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 2_Title and Content">
    <p:spTree>
      <p:nvGrpSpPr>
        <p:cNvPr id="1" name=""/>
        <p:cNvGrpSpPr/>
        <p:nvPr/>
      </p:nvGrpSpPr>
      <p:grpSpPr>
        <a:xfrm>
          <a:off x="0" y="0"/>
          <a:ext cx="0" cy="0"/>
          <a:chOff x="0" y="0"/>
          <a:chExt cx="0" cy="0"/>
        </a:xfrm>
      </p:grpSpPr>
      <p:sp>
        <p:nvSpPr>
          <p:cNvPr id="13" name="Shape 13"/>
          <p:cNvSpPr/>
          <p:nvPr>
            <p:ph type="title"/>
          </p:nvPr>
        </p:nvSpPr>
        <p:spPr>
          <a:xfrm>
            <a:off x="72312" y="-15337"/>
            <a:ext cx="8991601" cy="639764"/>
          </a:xfrm>
          <a:prstGeom prst="rect">
            <a:avLst/>
          </a:prstGeom>
        </p:spPr>
        <p:txBody>
          <a:bodyPr/>
          <a:lstStyle>
            <a:lvl1pPr>
              <a:defRPr b="1" sz="4000">
                <a:solidFill>
                  <a:srgbClr val="953735"/>
                </a:solidFill>
                <a:latin typeface="+mn-lt"/>
                <a:ea typeface="+mn-ea"/>
                <a:cs typeface="+mn-cs"/>
                <a:sym typeface="Courier"/>
              </a:defRPr>
            </a:lvl1pPr>
          </a:lstStyle>
          <a:p>
            <a:pPr lvl="0">
              <a:defRPr b="0" sz="1800">
                <a:solidFill>
                  <a:srgbClr val="000000"/>
                </a:solidFill>
                <a:uFillTx/>
              </a:defRPr>
            </a:pPr>
            <a:r>
              <a:rPr b="1" sz="4000">
                <a:solidFill>
                  <a:srgbClr val="953735"/>
                </a:solidFill>
                <a:uFill>
                  <a:solidFill>
                    <a:srgbClr val="953735"/>
                  </a:solidFill>
                </a:uFill>
              </a:rPr>
              <a:t>Title Text</a:t>
            </a:r>
          </a:p>
        </p:txBody>
      </p:sp>
      <p:sp>
        <p:nvSpPr>
          <p:cNvPr id="14" name="Shape 14"/>
          <p:cNvSpPr/>
          <p:nvPr>
            <p:ph type="body" idx="1"/>
          </p:nvPr>
        </p:nvSpPr>
        <p:spPr>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lvl="0">
              <a:defRPr sz="1800">
                <a:uFillTx/>
              </a:defRPr>
            </a:pPr>
            <a:r>
              <a:rPr sz="2000">
                <a:uFill>
                  <a:solidFill/>
                </a:uFill>
              </a:rPr>
              <a:t>Body Level One</a:t>
            </a:r>
            <a:endParaRPr sz="2000">
              <a:uFill>
                <a:solidFill/>
              </a:uFill>
            </a:endParaRPr>
          </a:p>
          <a:p>
            <a:pPr lvl="1">
              <a:defRPr sz="1800">
                <a:uFillTx/>
              </a:defRPr>
            </a:pPr>
            <a:r>
              <a:rPr sz="2000">
                <a:uFill>
                  <a:solidFill/>
                </a:uFill>
              </a:rPr>
              <a:t>Body Level Two</a:t>
            </a:r>
            <a:endParaRPr sz="2000">
              <a:uFill>
                <a:solidFill/>
              </a:uFill>
            </a:endParaRPr>
          </a:p>
          <a:p>
            <a:pPr lvl="2">
              <a:defRPr sz="1800">
                <a:uFillTx/>
              </a:defRPr>
            </a:pPr>
            <a:r>
              <a:rPr sz="2000">
                <a:uFill>
                  <a:solidFill/>
                </a:uFill>
              </a:rPr>
              <a:t>Body Level Three</a:t>
            </a:r>
            <a:endParaRPr sz="20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
        <p:nvSpPr>
          <p:cNvPr id="15" name="Shape 1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 1_Title and Content">
    <p:spTree>
      <p:nvGrpSpPr>
        <p:cNvPr id="1" name=""/>
        <p:cNvGrpSpPr/>
        <p:nvPr/>
      </p:nvGrpSpPr>
      <p:grpSpPr>
        <a:xfrm>
          <a:off x="0" y="0"/>
          <a:ext cx="0" cy="0"/>
          <a:chOff x="0" y="0"/>
          <a:chExt cx="0" cy="0"/>
        </a:xfrm>
      </p:grpSpPr>
      <p:sp>
        <p:nvSpPr>
          <p:cNvPr id="17" name="Shape 17"/>
          <p:cNvSpPr/>
          <p:nvPr>
            <p:ph type="sldNum" sz="quarter" idx="2"/>
          </p:nvPr>
        </p:nvSpPr>
        <p:spPr>
          <a:prstGeom prst="rect">
            <a:avLst/>
          </a:prstGeom>
        </p:spPr>
        <p:txBody>
          <a:bodyPr/>
          <a:lstStyle/>
          <a:p>
            <a:pPr lvl="0"/>
            <a:fld id="{86CB4B4D-7CA3-9044-876B-883B54F8677D}" type="slidenum"/>
          </a:p>
        </p:txBody>
      </p:sp>
      <p:sp>
        <p:nvSpPr>
          <p:cNvPr id="18" name="Shape 18"/>
          <p:cNvSpPr/>
          <p:nvPr>
            <p:ph type="body" idx="1"/>
          </p:nvPr>
        </p:nvSpPr>
        <p:spPr>
          <a:xfrm>
            <a:off x="76200" y="274638"/>
            <a:ext cx="8891104" cy="5059363"/>
          </a:xfrm>
          <a:prstGeom prst="rect">
            <a:avLst/>
          </a:prstGeom>
        </p:spPr>
        <p:txBody>
          <a:bodyPr/>
          <a:lstStyle/>
          <a:p>
            <a:pPr lvl="0">
              <a:defRPr sz="1800">
                <a:uFillTx/>
              </a:defRPr>
            </a:pPr>
            <a:r>
              <a:rPr sz="2000">
                <a:uFill>
                  <a:solidFill/>
                </a:uFill>
              </a:rPr>
              <a:t>Body Level One</a:t>
            </a:r>
            <a:endParaRPr sz="2000">
              <a:uFill>
                <a:solidFill/>
              </a:uFill>
            </a:endParaRPr>
          </a:p>
          <a:p>
            <a:pPr lvl="1">
              <a:defRPr sz="1800">
                <a:uFillTx/>
              </a:defRPr>
            </a:pPr>
            <a:r>
              <a:rPr sz="2000">
                <a:uFill>
                  <a:solidFill/>
                </a:uFill>
              </a:rPr>
              <a:t>Body Level Two</a:t>
            </a:r>
            <a:endParaRPr sz="2000">
              <a:uFill>
                <a:solidFill/>
              </a:uFill>
            </a:endParaRPr>
          </a:p>
          <a:p>
            <a:pPr lvl="2">
              <a:defRPr sz="1800">
                <a:uFillTx/>
              </a:defRPr>
            </a:pPr>
            <a:r>
              <a:rPr sz="2000">
                <a:uFill>
                  <a:solidFill/>
                </a:uFill>
              </a:rPr>
              <a:t>Body Level Three</a:t>
            </a:r>
            <a:endParaRPr sz="2000">
              <a:uFill>
                <a:solidFill/>
              </a:uFill>
            </a:endParaRPr>
          </a:p>
          <a:p>
            <a:pPr lvl="3">
              <a:defRPr sz="1800">
                <a:uFillTx/>
              </a:defRPr>
            </a:pPr>
            <a:r>
              <a:rPr sz="2000">
                <a:uFill>
                  <a:solidFill/>
                </a:uFill>
              </a:rPr>
              <a:t>Body Level Four</a:t>
            </a:r>
            <a:endParaRPr sz="2000">
              <a:uFill>
                <a:solidFill/>
              </a:uFill>
            </a:endParaRPr>
          </a:p>
          <a:p>
            <a:pPr lvl="4">
              <a:defRPr sz="1800">
                <a:uFillTx/>
              </a:defRPr>
            </a:pPr>
            <a:r>
              <a:rPr sz="2000">
                <a:uFill>
                  <a:solidFill/>
                </a:u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20" name="Shape 20"/>
          <p:cNvSpPr/>
          <p:nvPr>
            <p:ph type="title"/>
          </p:nvPr>
        </p:nvSpPr>
        <p:spPr>
          <a:xfrm>
            <a:off x="72312" y="-15337"/>
            <a:ext cx="8991601" cy="639764"/>
          </a:xfrm>
          <a:prstGeom prst="rect">
            <a:avLst/>
          </a:prstGeom>
        </p:spPr>
        <p:txBody>
          <a:bodyPr/>
          <a:lstStyle>
            <a:lvl1pPr>
              <a:defRPr b="1" sz="4000">
                <a:solidFill>
                  <a:srgbClr val="953735"/>
                </a:solidFill>
                <a:latin typeface="+mn-lt"/>
                <a:ea typeface="+mn-ea"/>
                <a:cs typeface="+mn-cs"/>
                <a:sym typeface="Courier"/>
              </a:defRPr>
            </a:lvl1pPr>
          </a:lstStyle>
          <a:p>
            <a:pPr lvl="0">
              <a:defRPr b="0" sz="1800">
                <a:solidFill>
                  <a:srgbClr val="000000"/>
                </a:solidFill>
                <a:uFillTx/>
              </a:defRPr>
            </a:pPr>
            <a:r>
              <a:rPr b="1" sz="4000">
                <a:solidFill>
                  <a:srgbClr val="953735"/>
                </a:solidFill>
                <a:uFill>
                  <a:solidFill>
                    <a:srgbClr val="953735"/>
                  </a:solidFill>
                </a:uFill>
              </a:rPr>
              <a:t>Title Text</a:t>
            </a:r>
          </a:p>
        </p:txBody>
      </p:sp>
      <p:sp>
        <p:nvSpPr>
          <p:cNvPr id="21" name="Shape 2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Default - Custom Layout">
    <p:spTree>
      <p:nvGrpSpPr>
        <p:cNvPr id="1" name=""/>
        <p:cNvGrpSpPr/>
        <p:nvPr/>
      </p:nvGrpSpPr>
      <p:grpSpPr>
        <a:xfrm>
          <a:off x="0" y="0"/>
          <a:ext cx="0" cy="0"/>
          <a:chOff x="0" y="0"/>
          <a:chExt cx="0" cy="0"/>
        </a:xfrm>
      </p:grpSpPr>
      <p:sp>
        <p:nvSpPr>
          <p:cNvPr id="23" name="Shape 23"/>
          <p:cNvSpPr/>
          <p:nvPr>
            <p:ph type="title"/>
          </p:nvPr>
        </p:nvSpPr>
        <p:spPr>
          <a:xfrm>
            <a:off x="533401" y="2590800"/>
            <a:ext cx="8077201" cy="639763"/>
          </a:xfrm>
          <a:prstGeom prst="rect">
            <a:avLst/>
          </a:prstGeom>
        </p:spPr>
        <p:txBody>
          <a:bodyPr/>
          <a:lstStyle>
            <a:lvl1pPr>
              <a:defRPr b="1" sz="4400">
                <a:solidFill>
                  <a:srgbClr val="953735"/>
                </a:solidFill>
                <a:latin typeface="+mn-lt"/>
                <a:ea typeface="+mn-ea"/>
                <a:cs typeface="+mn-cs"/>
                <a:sym typeface="Courier"/>
              </a:defRPr>
            </a:lvl1pPr>
          </a:lstStyle>
          <a:p>
            <a:pPr lvl="0">
              <a:defRPr b="0" sz="1800">
                <a:solidFill>
                  <a:srgbClr val="000000"/>
                </a:solidFill>
                <a:uFillTx/>
              </a:defRPr>
            </a:pPr>
            <a:r>
              <a:rPr b="1" sz="4400">
                <a:solidFill>
                  <a:srgbClr val="953735"/>
                </a:solidFill>
                <a:uFill>
                  <a:solidFill>
                    <a:srgbClr val="953735"/>
                  </a:solidFill>
                </a:uFill>
              </a:rPr>
              <a:t>Title Text</a:t>
            </a:r>
          </a:p>
        </p:txBody>
      </p:sp>
      <p:sp>
        <p:nvSpPr>
          <p:cNvPr id="24" name="Shape 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Default - 1_Custom Layout">
    <p:spTree>
      <p:nvGrpSpPr>
        <p:cNvPr id="1" name=""/>
        <p:cNvGrpSpPr/>
        <p:nvPr/>
      </p:nvGrpSpPr>
      <p:grpSpPr>
        <a:xfrm>
          <a:off x="0" y="0"/>
          <a:ext cx="0" cy="0"/>
          <a:chOff x="0" y="0"/>
          <a:chExt cx="0" cy="0"/>
        </a:xfrm>
      </p:grpSpPr>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 2_Custom Layout">
    <p:spTree>
      <p:nvGrpSpPr>
        <p:cNvPr id="1" name=""/>
        <p:cNvGrpSpPr/>
        <p:nvPr/>
      </p:nvGrpSpPr>
      <p:grpSpPr>
        <a:xfrm>
          <a:off x="0" y="0"/>
          <a:ext cx="0" cy="0"/>
          <a:chOff x="0" y="0"/>
          <a:chExt cx="0" cy="0"/>
        </a:xfrm>
      </p:grpSpPr>
      <p:sp>
        <p:nvSpPr>
          <p:cNvPr id="28" name="Shape 2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sp>
        <p:nvSpPr>
          <p:cNvPr id="30" name="Shape 30"/>
          <p:cNvSpPr/>
          <p:nvPr>
            <p:ph type="title"/>
          </p:nvPr>
        </p:nvSpPr>
        <p:spPr>
          <a:xfrm>
            <a:off x="685800" y="1844675"/>
            <a:ext cx="7772400" cy="2041525"/>
          </a:xfrm>
          <a:prstGeom prst="rect">
            <a:avLst/>
          </a:prstGeom>
        </p:spPr>
        <p:txBody>
          <a:bodyPr lIns="45719" tIns="45719" rIns="45719" bIns="45719">
            <a:normAutofit fontScale="100000" lnSpcReduction="0"/>
          </a:bodyPr>
          <a:lstStyle>
            <a:lvl1pPr defTabSz="457200">
              <a:defRPr sz="4400">
                <a:solidFill>
                  <a:srgbClr val="000000"/>
                </a:solidFill>
                <a:uFill>
                  <a:solidFill>
                    <a:srgbClr val="000000"/>
                  </a:solidFill>
                </a:uFill>
              </a:defRPr>
            </a:lvl1pPr>
          </a:lstStyle>
          <a:p>
            <a:pPr lvl="0">
              <a:defRPr sz="1800">
                <a:uFillTx/>
              </a:defRPr>
            </a:pPr>
            <a:r>
              <a:rPr sz="4400">
                <a:uFill>
                  <a:solidFill/>
                </a:uFill>
              </a:rPr>
              <a:t>Title Text</a:t>
            </a:r>
          </a:p>
        </p:txBody>
      </p:sp>
      <p:sp>
        <p:nvSpPr>
          <p:cNvPr id="31" name="Shape 31"/>
          <p:cNvSpPr/>
          <p:nvPr>
            <p:ph type="body" idx="1"/>
          </p:nvPr>
        </p:nvSpPr>
        <p:spPr>
          <a:xfrm>
            <a:off x="1371600" y="3886200"/>
            <a:ext cx="6400800" cy="2971800"/>
          </a:xfrm>
          <a:prstGeom prst="rect">
            <a:avLst/>
          </a:prstGeom>
        </p:spPr>
        <p:txBody>
          <a:bodyPr lIns="45719" tIns="45719" rIns="45719" bIns="45719"/>
          <a:lstStyle>
            <a:lvl1pPr marL="0" indent="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1pPr>
            <a:lvl2pPr marL="0" indent="4572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2pPr>
            <a:lvl3pPr marL="0" indent="9144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3pPr>
            <a:lvl4pPr marL="0" indent="13716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4pPr>
            <a:lvl5pPr marL="0" indent="1828800" algn="ctr" defTabSz="457200">
              <a:spcBef>
                <a:spcPts val="700"/>
              </a:spcBef>
              <a:buSzTx/>
              <a:buFontTx/>
              <a:buNone/>
              <a:defRPr sz="3200">
                <a:solidFill>
                  <a:srgbClr val="888888"/>
                </a:solidFill>
                <a:uFill>
                  <a:solidFill>
                    <a:srgbClr val="888888"/>
                  </a:solidFill>
                </a:uFill>
                <a:latin typeface="Calibri"/>
                <a:ea typeface="Calibri"/>
                <a:cs typeface="Calibri"/>
                <a:sym typeface="Calibri"/>
              </a:defRPr>
            </a:lvl5pPr>
          </a:lstStyle>
          <a:p>
            <a:pPr lvl="0">
              <a:defRPr sz="1800">
                <a:solidFill>
                  <a:srgbClr val="000000"/>
                </a:solidFill>
                <a:uFillTx/>
              </a:defRPr>
            </a:pPr>
            <a:r>
              <a:rPr sz="3200">
                <a:solidFill>
                  <a:srgbClr val="888888"/>
                </a:solidFill>
                <a:uFill>
                  <a:solidFill>
                    <a:srgbClr val="888888"/>
                  </a:solidFill>
                </a:uFill>
              </a:rPr>
              <a:t>Body Level One</a:t>
            </a:r>
            <a:endParaRPr sz="3200">
              <a:solidFill>
                <a:srgbClr val="888888"/>
              </a:solidFill>
              <a:uFill>
                <a:solidFill>
                  <a:srgbClr val="888888"/>
                </a:solidFill>
              </a:uFill>
            </a:endParaRPr>
          </a:p>
          <a:p>
            <a:pPr lvl="1">
              <a:defRPr sz="1800">
                <a:solidFill>
                  <a:srgbClr val="000000"/>
                </a:solidFill>
                <a:uFillTx/>
              </a:defRPr>
            </a:pPr>
            <a:r>
              <a:rPr sz="3200">
                <a:solidFill>
                  <a:srgbClr val="888888"/>
                </a:solidFill>
                <a:uFill>
                  <a:solidFill>
                    <a:srgbClr val="888888"/>
                  </a:solidFill>
                </a:uFill>
              </a:rPr>
              <a:t>Body Level Two</a:t>
            </a:r>
            <a:endParaRPr sz="3200">
              <a:solidFill>
                <a:srgbClr val="888888"/>
              </a:solidFill>
              <a:uFill>
                <a:solidFill>
                  <a:srgbClr val="888888"/>
                </a:solidFill>
              </a:uFill>
            </a:endParaRPr>
          </a:p>
          <a:p>
            <a:pPr lvl="2">
              <a:defRPr sz="1800">
                <a:solidFill>
                  <a:srgbClr val="000000"/>
                </a:solidFill>
                <a:uFillTx/>
              </a:defRPr>
            </a:pPr>
            <a:r>
              <a:rPr sz="3200">
                <a:solidFill>
                  <a:srgbClr val="888888"/>
                </a:solidFill>
                <a:uFill>
                  <a:solidFill>
                    <a:srgbClr val="888888"/>
                  </a:solidFill>
                </a:uFill>
              </a:rPr>
              <a:t>Body Level Three</a:t>
            </a:r>
            <a:endParaRPr sz="3200">
              <a:solidFill>
                <a:srgbClr val="888888"/>
              </a:solidFill>
              <a:uFill>
                <a:solidFill>
                  <a:srgbClr val="888888"/>
                </a:solidFill>
              </a:uFill>
            </a:endParaRPr>
          </a:p>
          <a:p>
            <a:pPr lvl="3">
              <a:defRPr sz="1800">
                <a:solidFill>
                  <a:srgbClr val="000000"/>
                </a:solidFill>
                <a:uFillTx/>
              </a:defRPr>
            </a:pPr>
            <a:r>
              <a:rPr sz="3200">
                <a:solidFill>
                  <a:srgbClr val="888888"/>
                </a:solidFill>
                <a:uFill>
                  <a:solidFill>
                    <a:srgbClr val="888888"/>
                  </a:solidFill>
                </a:uFill>
              </a:rPr>
              <a:t>Body Level Four</a:t>
            </a:r>
            <a:endParaRPr sz="3200">
              <a:solidFill>
                <a:srgbClr val="888888"/>
              </a:solidFill>
              <a:uFill>
                <a:solidFill>
                  <a:srgbClr val="888888"/>
                </a:solidFill>
              </a:uFill>
            </a:endParaRPr>
          </a:p>
          <a:p>
            <a:pPr lvl="4">
              <a:defRPr sz="1800">
                <a:solidFill>
                  <a:srgbClr val="000000"/>
                </a:solidFill>
                <a:uFillTx/>
              </a:defRPr>
            </a:pPr>
            <a:r>
              <a:rPr sz="3200">
                <a:solidFill>
                  <a:srgbClr val="888888"/>
                </a:solidFill>
                <a:uFill>
                  <a:solidFill>
                    <a:srgbClr val="888888"/>
                  </a:solidFill>
                </a:uFill>
              </a:rPr>
              <a:t>Body Level Five</a:t>
            </a:r>
          </a:p>
        </p:txBody>
      </p:sp>
      <p:sp>
        <p:nvSpPr>
          <p:cNvPr id="32" name="Shape 3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72312" y="86263"/>
            <a:ext cx="8991601" cy="818517"/>
          </a:xfrm>
          <a:prstGeom prst="rect">
            <a:avLst/>
          </a:prstGeom>
          <a:ln w="12700">
            <a:miter lim="400000"/>
          </a:ln>
          <a:extLst>
            <a:ext uri="{C572A759-6A51-4108-AA02-DFA0A04FC94B}">
              <ma14:wrappingTextBoxFlag xmlns:ma14="http://schemas.microsoft.com/office/mac/drawingml/2011/main" val="1"/>
            </a:ext>
          </a:extLst>
        </p:spPr>
        <p:txBody>
          <a:bodyPr lIns="45690" tIns="45690" rIns="45690" bIns="45690" anchor="ctr"/>
          <a:lstStyle/>
          <a:p>
            <a:pPr lvl="0">
              <a:defRPr sz="1800">
                <a:solidFill>
                  <a:srgbClr val="000000"/>
                </a:solidFill>
                <a:uFillTx/>
              </a:defRPr>
            </a:pPr>
            <a:r>
              <a:rPr sz="4800">
                <a:solidFill>
                  <a:srgbClr val="9A403E"/>
                </a:solidFill>
                <a:uFill>
                  <a:solidFill>
                    <a:srgbClr val="953735"/>
                  </a:solidFill>
                </a:uFill>
              </a:rPr>
              <a:t>Title Text</a:t>
            </a:r>
          </a:p>
        </p:txBody>
      </p:sp>
      <p:sp>
        <p:nvSpPr>
          <p:cNvPr id="3" name="Shape 3"/>
          <p:cNvSpPr/>
          <p:nvPr>
            <p:ph type="body" idx="1"/>
          </p:nvPr>
        </p:nvSpPr>
        <p:spPr>
          <a:xfrm>
            <a:off x="76200" y="914400"/>
            <a:ext cx="8891104" cy="5943600"/>
          </a:xfrm>
          <a:prstGeom prst="rect">
            <a:avLst/>
          </a:prstGeom>
          <a:ln w="12700">
            <a:miter lim="400000"/>
          </a:ln>
          <a:extLst>
            <a:ext uri="{C572A759-6A51-4108-AA02-DFA0A04FC94B}">
              <ma14:wrappingTextBoxFlag xmlns:ma14="http://schemas.microsoft.com/office/mac/drawingml/2011/main" val="1"/>
            </a:ext>
          </a:extLst>
        </p:spPr>
        <p:txBody>
          <a:bodyPr lIns="45690" tIns="45690" rIns="45690" bIns="45690">
            <a:normAutofit fontScale="100000" lnSpcReduction="0"/>
          </a:bodyPr>
          <a:lstStyle>
            <a:lvl2pPr>
              <a:defRPr sz="1500"/>
            </a:lvl2pPr>
            <a:lvl3pPr>
              <a:defRPr sz="1500"/>
            </a:lvl3pPr>
            <a:lvl4pPr>
              <a:defRPr sz="1500"/>
            </a:lvl4pPr>
            <a:lvl5pPr>
              <a:defRPr sz="1500"/>
            </a:lvl5pPr>
          </a:lstStyle>
          <a:p>
            <a:pPr lvl="0">
              <a:defRPr sz="1800">
                <a:uFillTx/>
              </a:defRPr>
            </a:pPr>
            <a:r>
              <a:rPr sz="2000">
                <a:uFill>
                  <a:solidFill/>
                </a:uFill>
              </a:rPr>
              <a:t>Body Level One</a:t>
            </a:r>
            <a:endParaRPr sz="2000">
              <a:uFill>
                <a:solidFill/>
              </a:uFill>
            </a:endParaRPr>
          </a:p>
          <a:p>
            <a:pPr lvl="1">
              <a:defRPr sz="1800">
                <a:uFillTx/>
              </a:defRPr>
            </a:pPr>
            <a:r>
              <a:rPr sz="1500">
                <a:uFill>
                  <a:solidFill/>
                </a:uFill>
              </a:rPr>
              <a:t>Body Level Two</a:t>
            </a:r>
            <a:endParaRPr sz="1500">
              <a:uFill>
                <a:solidFill/>
              </a:uFill>
            </a:endParaRPr>
          </a:p>
          <a:p>
            <a:pPr lvl="2">
              <a:defRPr sz="1800">
                <a:uFillTx/>
              </a:defRPr>
            </a:pPr>
            <a:r>
              <a:rPr sz="1500">
                <a:uFill>
                  <a:solidFill/>
                </a:uFill>
              </a:rPr>
              <a:t>Body Level Three</a:t>
            </a:r>
            <a:endParaRPr sz="1500">
              <a:uFill>
                <a:solidFill/>
              </a:uFill>
            </a:endParaRPr>
          </a:p>
          <a:p>
            <a:pPr lvl="3">
              <a:defRPr sz="1800">
                <a:uFillTx/>
              </a:defRPr>
            </a:pPr>
            <a:r>
              <a:rPr sz="1500">
                <a:uFill>
                  <a:solidFill/>
                </a:uFill>
              </a:rPr>
              <a:t>Body Level Four</a:t>
            </a:r>
            <a:endParaRPr sz="1500">
              <a:uFill>
                <a:solidFill/>
              </a:uFill>
            </a:endParaRPr>
          </a:p>
          <a:p>
            <a:pPr lvl="4">
              <a:defRPr sz="1800">
                <a:uFillTx/>
              </a:defRPr>
            </a:pPr>
            <a:r>
              <a:rPr sz="1500">
                <a:uFill>
                  <a:solidFill/>
                </a:uFill>
              </a:rPr>
              <a:t>Body Level Five</a:t>
            </a:r>
          </a:p>
        </p:txBody>
      </p:sp>
      <p:sp>
        <p:nvSpPr>
          <p:cNvPr id="4" name="Shape 4"/>
          <p:cNvSpPr/>
          <p:nvPr>
            <p:ph type="sldNum" sz="quarter" idx="2"/>
          </p:nvPr>
        </p:nvSpPr>
        <p:spPr>
          <a:xfrm>
            <a:off x="7010400" y="6490060"/>
            <a:ext cx="2133600" cy="370781"/>
          </a:xfrm>
          <a:prstGeom prst="rect">
            <a:avLst/>
          </a:prstGeom>
          <a:ln w="12700">
            <a:miter lim="400000"/>
          </a:ln>
        </p:spPr>
        <p:txBody>
          <a:bodyPr lIns="45690" tIns="45690" rIns="45690" bIns="45690" anchor="ctr">
            <a:spAutoFit/>
          </a:bodyPr>
          <a:lstStyle>
            <a:lvl1pPr algn="r" defTabSz="456892"/>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spd="med" advClick="1"/>
  <p:txStyles>
    <p:titleStyle>
      <a:lvl1pPr algn="ctr" defTabSz="456892">
        <a:defRPr sz="4800">
          <a:solidFill>
            <a:srgbClr val="9A403E"/>
          </a:solidFill>
          <a:uFill>
            <a:solidFill>
              <a:srgbClr val="953735"/>
            </a:solidFill>
          </a:uFill>
          <a:latin typeface="Calibri"/>
          <a:ea typeface="Calibri"/>
          <a:cs typeface="Calibri"/>
          <a:sym typeface="Calibri"/>
        </a:defRPr>
      </a:lvl1pPr>
      <a:lvl2pPr algn="ctr" defTabSz="456892">
        <a:defRPr sz="4800">
          <a:solidFill>
            <a:srgbClr val="9A403E"/>
          </a:solidFill>
          <a:uFill>
            <a:solidFill>
              <a:srgbClr val="953735"/>
            </a:solidFill>
          </a:uFill>
          <a:latin typeface="Calibri"/>
          <a:ea typeface="Calibri"/>
          <a:cs typeface="Calibri"/>
          <a:sym typeface="Calibri"/>
        </a:defRPr>
      </a:lvl2pPr>
      <a:lvl3pPr algn="ctr" defTabSz="456892">
        <a:defRPr sz="4800">
          <a:solidFill>
            <a:srgbClr val="9A403E"/>
          </a:solidFill>
          <a:uFill>
            <a:solidFill>
              <a:srgbClr val="953735"/>
            </a:solidFill>
          </a:uFill>
          <a:latin typeface="Calibri"/>
          <a:ea typeface="Calibri"/>
          <a:cs typeface="Calibri"/>
          <a:sym typeface="Calibri"/>
        </a:defRPr>
      </a:lvl3pPr>
      <a:lvl4pPr algn="ctr" defTabSz="456892">
        <a:defRPr sz="4800">
          <a:solidFill>
            <a:srgbClr val="9A403E"/>
          </a:solidFill>
          <a:uFill>
            <a:solidFill>
              <a:srgbClr val="953735"/>
            </a:solidFill>
          </a:uFill>
          <a:latin typeface="Calibri"/>
          <a:ea typeface="Calibri"/>
          <a:cs typeface="Calibri"/>
          <a:sym typeface="Calibri"/>
        </a:defRPr>
      </a:lvl4pPr>
      <a:lvl5pPr algn="ctr" defTabSz="456892">
        <a:defRPr sz="4800">
          <a:solidFill>
            <a:srgbClr val="9A403E"/>
          </a:solidFill>
          <a:uFill>
            <a:solidFill>
              <a:srgbClr val="953735"/>
            </a:solidFill>
          </a:uFill>
          <a:latin typeface="Calibri"/>
          <a:ea typeface="Calibri"/>
          <a:cs typeface="Calibri"/>
          <a:sym typeface="Calibri"/>
        </a:defRPr>
      </a:lvl5pPr>
      <a:lvl6pPr algn="ctr" defTabSz="456892">
        <a:defRPr sz="4800">
          <a:solidFill>
            <a:srgbClr val="9A403E"/>
          </a:solidFill>
          <a:uFill>
            <a:solidFill>
              <a:srgbClr val="953735"/>
            </a:solidFill>
          </a:uFill>
          <a:latin typeface="Calibri"/>
          <a:ea typeface="Calibri"/>
          <a:cs typeface="Calibri"/>
          <a:sym typeface="Calibri"/>
        </a:defRPr>
      </a:lvl6pPr>
      <a:lvl7pPr algn="ctr" defTabSz="456892">
        <a:defRPr sz="4800">
          <a:solidFill>
            <a:srgbClr val="9A403E"/>
          </a:solidFill>
          <a:uFill>
            <a:solidFill>
              <a:srgbClr val="953735"/>
            </a:solidFill>
          </a:uFill>
          <a:latin typeface="Calibri"/>
          <a:ea typeface="Calibri"/>
          <a:cs typeface="Calibri"/>
          <a:sym typeface="Calibri"/>
        </a:defRPr>
      </a:lvl7pPr>
      <a:lvl8pPr algn="ctr" defTabSz="456892">
        <a:defRPr sz="4800">
          <a:solidFill>
            <a:srgbClr val="9A403E"/>
          </a:solidFill>
          <a:uFill>
            <a:solidFill>
              <a:srgbClr val="953735"/>
            </a:solidFill>
          </a:uFill>
          <a:latin typeface="Calibri"/>
          <a:ea typeface="Calibri"/>
          <a:cs typeface="Calibri"/>
          <a:sym typeface="Calibri"/>
        </a:defRPr>
      </a:lvl8pPr>
      <a:lvl9pPr algn="ctr" defTabSz="456892">
        <a:defRPr sz="4800">
          <a:solidFill>
            <a:srgbClr val="9A403E"/>
          </a:solidFill>
          <a:uFill>
            <a:solidFill>
              <a:srgbClr val="953735"/>
            </a:solidFill>
          </a:uFill>
          <a:latin typeface="Calibri"/>
          <a:ea typeface="Calibri"/>
          <a:cs typeface="Calibri"/>
          <a:sym typeface="Calibri"/>
        </a:defRPr>
      </a:lvl9pPr>
    </p:titleStyle>
    <p:bodyStyle>
      <a:lvl1pPr marL="342675" indent="-342675" defTabSz="456892">
        <a:spcBef>
          <a:spcPts val="600"/>
        </a:spcBef>
        <a:buSzPct val="100000"/>
        <a:buFont typeface="Arial"/>
        <a:buChar char="•"/>
        <a:defRPr sz="2000">
          <a:uFill>
            <a:solidFill/>
          </a:uFill>
          <a:latin typeface="Arial Unicode MS"/>
          <a:ea typeface="Arial Unicode MS"/>
          <a:cs typeface="Arial Unicode MS"/>
          <a:sym typeface="Arial Unicode MS"/>
        </a:defRPr>
      </a:lvl1pPr>
      <a:lvl2pPr marL="813846" indent="-356951" defTabSz="456892">
        <a:spcBef>
          <a:spcPts val="600"/>
        </a:spcBef>
        <a:buSzPct val="100000"/>
        <a:buFont typeface="Arial"/>
        <a:buChar char="–"/>
        <a:defRPr sz="2000">
          <a:uFill>
            <a:solidFill/>
          </a:uFill>
          <a:latin typeface="Arial Unicode MS"/>
          <a:ea typeface="Arial Unicode MS"/>
          <a:cs typeface="Arial Unicode MS"/>
          <a:sym typeface="Arial Unicode MS"/>
        </a:defRPr>
      </a:lvl2pPr>
      <a:lvl3pPr marL="1240141" indent="-326351" defTabSz="456892">
        <a:spcBef>
          <a:spcPts val="600"/>
        </a:spcBef>
        <a:buSzPct val="100000"/>
        <a:buFont typeface="Arial"/>
        <a:buChar char="•"/>
        <a:defRPr sz="2000">
          <a:uFill>
            <a:solidFill/>
          </a:uFill>
          <a:latin typeface="Arial Unicode MS"/>
          <a:ea typeface="Arial Unicode MS"/>
          <a:cs typeface="Arial Unicode MS"/>
          <a:sym typeface="Arial Unicode MS"/>
        </a:defRPr>
      </a:lvl3pPr>
      <a:lvl4pPr marL="1751431" indent="-380743" defTabSz="456892">
        <a:spcBef>
          <a:spcPts val="600"/>
        </a:spcBef>
        <a:buSzPct val="100000"/>
        <a:buFont typeface="Arial"/>
        <a:buChar char="–"/>
        <a:defRPr sz="2000">
          <a:uFill>
            <a:solidFill/>
          </a:uFill>
          <a:latin typeface="Arial Unicode MS"/>
          <a:ea typeface="Arial Unicode MS"/>
          <a:cs typeface="Arial Unicode MS"/>
          <a:sym typeface="Arial Unicode MS"/>
        </a:defRPr>
      </a:lvl4pPr>
      <a:lvl5pPr marL="2208332" indent="-380743" defTabSz="456892">
        <a:spcBef>
          <a:spcPts val="600"/>
        </a:spcBef>
        <a:buSzPct val="100000"/>
        <a:buFont typeface="Arial"/>
        <a:buChar char="»"/>
        <a:defRPr sz="2000">
          <a:uFill>
            <a:solidFill/>
          </a:uFill>
          <a:latin typeface="Arial Unicode MS"/>
          <a:ea typeface="Arial Unicode MS"/>
          <a:cs typeface="Arial Unicode MS"/>
          <a:sym typeface="Arial Unicode MS"/>
        </a:defRPr>
      </a:lvl5pPr>
      <a:lvl6pPr marL="2512930" indent="-228445" defTabSz="456892">
        <a:spcBef>
          <a:spcPts val="600"/>
        </a:spcBef>
        <a:buSzPct val="100000"/>
        <a:buFont typeface="Arial"/>
        <a:buChar char="•"/>
        <a:defRPr sz="2000">
          <a:uFill>
            <a:solidFill/>
          </a:uFill>
          <a:latin typeface="Arial Unicode MS"/>
          <a:ea typeface="Arial Unicode MS"/>
          <a:cs typeface="Arial Unicode MS"/>
          <a:sym typeface="Arial Unicode MS"/>
        </a:defRPr>
      </a:lvl6pPr>
      <a:lvl7pPr marL="2969823" indent="-228445" defTabSz="456892">
        <a:spcBef>
          <a:spcPts val="600"/>
        </a:spcBef>
        <a:buSzPct val="100000"/>
        <a:buFont typeface="Arial"/>
        <a:buChar char="•"/>
        <a:defRPr sz="2000">
          <a:uFill>
            <a:solidFill/>
          </a:uFill>
          <a:latin typeface="Arial Unicode MS"/>
          <a:ea typeface="Arial Unicode MS"/>
          <a:cs typeface="Arial Unicode MS"/>
          <a:sym typeface="Arial Unicode MS"/>
        </a:defRPr>
      </a:lvl7pPr>
      <a:lvl8pPr marL="3426721" indent="-228445" defTabSz="456892">
        <a:spcBef>
          <a:spcPts val="600"/>
        </a:spcBef>
        <a:buSzPct val="100000"/>
        <a:buFont typeface="Arial"/>
        <a:buChar char="•"/>
        <a:defRPr sz="2000">
          <a:uFill>
            <a:solidFill/>
          </a:uFill>
          <a:latin typeface="Arial Unicode MS"/>
          <a:ea typeface="Arial Unicode MS"/>
          <a:cs typeface="Arial Unicode MS"/>
          <a:sym typeface="Arial Unicode MS"/>
        </a:defRPr>
      </a:lvl8pPr>
      <a:lvl9pPr marL="3883614" indent="-228446" defTabSz="456892">
        <a:spcBef>
          <a:spcPts val="600"/>
        </a:spcBef>
        <a:buSzPct val="100000"/>
        <a:buFont typeface="Arial"/>
        <a:buChar char="•"/>
        <a:defRPr sz="2000">
          <a:uFill>
            <a:solidFill/>
          </a:uFill>
          <a:latin typeface="Arial Unicode MS"/>
          <a:ea typeface="Arial Unicode MS"/>
          <a:cs typeface="Arial Unicode MS"/>
          <a:sym typeface="Arial Unicode MS"/>
        </a:defRPr>
      </a:lvl9pPr>
    </p:bodyStyle>
    <p:otherStyle>
      <a:lvl1pPr algn="r" defTabSz="456892">
        <a:defRPr>
          <a:solidFill>
            <a:schemeClr val="tx1"/>
          </a:solidFill>
          <a:uFill>
            <a:solidFill/>
          </a:uFill>
          <a:latin typeface="+mn-lt"/>
          <a:ea typeface="+mn-ea"/>
          <a:cs typeface="+mn-cs"/>
          <a:sym typeface="Calibri"/>
        </a:defRPr>
      </a:lvl1pPr>
      <a:lvl2pPr indent="456892" algn="r" defTabSz="456892">
        <a:defRPr>
          <a:solidFill>
            <a:schemeClr val="tx1"/>
          </a:solidFill>
          <a:uFill>
            <a:solidFill/>
          </a:uFill>
          <a:latin typeface="+mn-lt"/>
          <a:ea typeface="+mn-ea"/>
          <a:cs typeface="+mn-cs"/>
          <a:sym typeface="Calibri"/>
        </a:defRPr>
      </a:lvl2pPr>
      <a:lvl3pPr indent="913789" algn="r" defTabSz="456892">
        <a:defRPr>
          <a:solidFill>
            <a:schemeClr val="tx1"/>
          </a:solidFill>
          <a:uFill>
            <a:solidFill/>
          </a:uFill>
          <a:latin typeface="+mn-lt"/>
          <a:ea typeface="+mn-ea"/>
          <a:cs typeface="+mn-cs"/>
          <a:sym typeface="Calibri"/>
        </a:defRPr>
      </a:lvl3pPr>
      <a:lvl4pPr indent="1370689" algn="r" defTabSz="456892">
        <a:defRPr>
          <a:solidFill>
            <a:schemeClr val="tx1"/>
          </a:solidFill>
          <a:uFill>
            <a:solidFill/>
          </a:uFill>
          <a:latin typeface="+mn-lt"/>
          <a:ea typeface="+mn-ea"/>
          <a:cs typeface="+mn-cs"/>
          <a:sym typeface="Calibri"/>
        </a:defRPr>
      </a:lvl4pPr>
      <a:lvl5pPr indent="1827584" algn="r" defTabSz="456892">
        <a:defRPr>
          <a:solidFill>
            <a:schemeClr val="tx1"/>
          </a:solidFill>
          <a:uFill>
            <a:solidFill/>
          </a:uFill>
          <a:latin typeface="+mn-lt"/>
          <a:ea typeface="+mn-ea"/>
          <a:cs typeface="+mn-cs"/>
          <a:sym typeface="Calibri"/>
        </a:defRPr>
      </a:lvl5pPr>
      <a:lvl6pPr indent="2284478" algn="r" defTabSz="456892">
        <a:defRPr>
          <a:solidFill>
            <a:schemeClr val="tx1"/>
          </a:solidFill>
          <a:uFill>
            <a:solidFill/>
          </a:uFill>
          <a:latin typeface="+mn-lt"/>
          <a:ea typeface="+mn-ea"/>
          <a:cs typeface="+mn-cs"/>
          <a:sym typeface="Calibri"/>
        </a:defRPr>
      </a:lvl6pPr>
      <a:lvl7pPr indent="2741378" algn="r" defTabSz="456892">
        <a:defRPr>
          <a:solidFill>
            <a:schemeClr val="tx1"/>
          </a:solidFill>
          <a:uFill>
            <a:solidFill/>
          </a:uFill>
          <a:latin typeface="+mn-lt"/>
          <a:ea typeface="+mn-ea"/>
          <a:cs typeface="+mn-cs"/>
          <a:sym typeface="Calibri"/>
        </a:defRPr>
      </a:lvl7pPr>
      <a:lvl8pPr indent="3198267" algn="r" defTabSz="456892">
        <a:defRPr>
          <a:solidFill>
            <a:schemeClr val="tx1"/>
          </a:solidFill>
          <a:uFill>
            <a:solidFill/>
          </a:uFill>
          <a:latin typeface="+mn-lt"/>
          <a:ea typeface="+mn-ea"/>
          <a:cs typeface="+mn-cs"/>
          <a:sym typeface="Calibri"/>
        </a:defRPr>
      </a:lvl8pPr>
      <a:lvl9pPr indent="3655169" algn="r" defTabSz="456892">
        <a:defRPr>
          <a:solidFill>
            <a:schemeClr val="tx1"/>
          </a:solidFill>
          <a:uFill>
            <a:solidFill/>
          </a:u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 Id="rId3" Type="http://schemas.openxmlformats.org/officeDocument/2006/relationships/image" Target="../media/image2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png"/><Relationship Id="rId3" Type="http://schemas.openxmlformats.org/officeDocument/2006/relationships/image" Target="../media/image17.png"/><Relationship Id="rId4" Type="http://schemas.openxmlformats.org/officeDocument/2006/relationships/image" Target="../media/image4.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tif"/><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 Id="rId3" Type="http://schemas.openxmlformats.org/officeDocument/2006/relationships/image" Target="../media/image2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tif"/><Relationship Id="rId3" Type="http://schemas.openxmlformats.org/officeDocument/2006/relationships/image" Target="../media/image2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8.tif"/><Relationship Id="rId6" Type="http://schemas.openxmlformats.org/officeDocument/2006/relationships/image" Target="../media/image3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 Id="rId3" Type="http://schemas.openxmlformats.org/officeDocument/2006/relationships/image" Target="../media/image3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6.png"/><Relationship Id="rId3" Type="http://schemas.openxmlformats.org/officeDocument/2006/relationships/image" Target="../media/image37.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11.tif"/><Relationship Id="rId4" Type="http://schemas.openxmlformats.org/officeDocument/2006/relationships/image" Target="../media/image40.png"/><Relationship Id="rId5" Type="http://schemas.openxmlformats.org/officeDocument/2006/relationships/image" Target="../media/image12.tif"/><Relationship Id="rId6" Type="http://schemas.openxmlformats.org/officeDocument/2006/relationships/image" Target="../media/image41.png"/><Relationship Id="rId7" Type="http://schemas.openxmlformats.org/officeDocument/2006/relationships/image" Target="../media/image13.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1.tif"/><Relationship Id="rId5"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 Id="rId3"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ph type="body" idx="1"/>
          </p:nvPr>
        </p:nvSpPr>
        <p:spPr>
          <a:xfrm>
            <a:off x="252343" y="3810000"/>
            <a:ext cx="8639314" cy="2682888"/>
          </a:xfrm>
          <a:prstGeom prst="rect">
            <a:avLst/>
          </a:prstGeom>
        </p:spPr>
        <p:txBody>
          <a:bodyPr/>
          <a:lstStyle/>
          <a:p>
            <a:pPr lvl="0">
              <a:lnSpc>
                <a:spcPct val="90000"/>
              </a:lnSpc>
              <a:spcBef>
                <a:spcPts val="1200"/>
              </a:spcBef>
              <a:defRPr sz="1800">
                <a:solidFill>
                  <a:srgbClr val="000000"/>
                </a:solidFill>
                <a:uFillTx/>
              </a:defRPr>
            </a:pPr>
            <a:r>
              <a:rPr sz="2800">
                <a:uFill>
                  <a:solidFill/>
                </a:uFill>
              </a:rPr>
              <a:t>LBNE R&amp;D Workshop</a:t>
            </a:r>
            <a:endParaRPr sz="2800">
              <a:uFill>
                <a:solidFill/>
              </a:uFill>
            </a:endParaRPr>
          </a:p>
          <a:p>
            <a:pPr lvl="0">
              <a:lnSpc>
                <a:spcPct val="90000"/>
              </a:lnSpc>
              <a:spcBef>
                <a:spcPts val="3600"/>
              </a:spcBef>
              <a:defRPr sz="1800">
                <a:solidFill>
                  <a:srgbClr val="000000"/>
                </a:solidFill>
                <a:uFillTx/>
              </a:defRPr>
            </a:pPr>
            <a:r>
              <a:rPr sz="2800">
                <a:uFill>
                  <a:solidFill/>
                </a:uFill>
              </a:rPr>
              <a:t>Argonne National Lab, March 20-21, 2014</a:t>
            </a:r>
            <a:endParaRPr sz="2000">
              <a:solidFill>
                <a:srgbClr val="595959"/>
              </a:solidFill>
              <a:uFill>
                <a:solidFill>
                  <a:srgbClr val="595959"/>
                </a:solidFill>
              </a:uFill>
            </a:endParaRPr>
          </a:p>
          <a:p>
            <a:pPr lvl="0">
              <a:lnSpc>
                <a:spcPct val="90000"/>
              </a:lnSpc>
              <a:defRPr sz="1800">
                <a:solidFill>
                  <a:srgbClr val="000000"/>
                </a:solidFill>
                <a:uFillTx/>
              </a:defRPr>
            </a:pPr>
            <a:r>
              <a:rPr sz="2000">
                <a:solidFill>
                  <a:srgbClr val="595959"/>
                </a:solidFill>
                <a:uFill>
                  <a:solidFill>
                    <a:srgbClr val="595959"/>
                  </a:solidFill>
                </a:uFill>
              </a:rPr>
              <a:t>David Schmitz, University of Chicago</a:t>
            </a:r>
            <a:endParaRPr sz="2000">
              <a:solidFill>
                <a:srgbClr val="595959"/>
              </a:solidFill>
              <a:uFill>
                <a:solidFill>
                  <a:srgbClr val="595959"/>
                </a:solidFill>
              </a:uFill>
            </a:endParaRPr>
          </a:p>
          <a:p>
            <a:pPr lvl="0">
              <a:lnSpc>
                <a:spcPct val="90000"/>
              </a:lnSpc>
              <a:defRPr sz="1800">
                <a:solidFill>
                  <a:srgbClr val="000000"/>
                </a:solidFill>
                <a:uFillTx/>
              </a:defRPr>
            </a:pPr>
            <a:r>
              <a:rPr sz="2000">
                <a:solidFill>
                  <a:srgbClr val="595959"/>
                </a:solidFill>
                <a:uFill>
                  <a:solidFill>
                    <a:srgbClr val="595959"/>
                  </a:solidFill>
                </a:uFill>
              </a:rPr>
              <a:t>for the LAr1-ND Collaboration</a:t>
            </a:r>
          </a:p>
        </p:txBody>
      </p:sp>
      <p:sp>
        <p:nvSpPr>
          <p:cNvPr id="83" name="Shape 83"/>
          <p:cNvSpPr/>
          <p:nvPr>
            <p:ph type="title"/>
          </p:nvPr>
        </p:nvSpPr>
        <p:spPr>
          <a:xfrm>
            <a:off x="228600" y="990600"/>
            <a:ext cx="8686800" cy="1905000"/>
          </a:xfrm>
          <a:prstGeom prst="rect">
            <a:avLst/>
          </a:prstGeom>
        </p:spPr>
        <p:txBody>
          <a:bodyPr lIns="0" tIns="0" rIns="0" bIns="0">
            <a:normAutofit fontScale="100000" lnSpcReduction="0"/>
          </a:bodyPr>
          <a:lstStyle>
            <a:lvl1pPr>
              <a:spcBef>
                <a:spcPts val="3600"/>
              </a:spcBef>
              <a:defRPr sz="3600"/>
            </a:lvl1pPr>
          </a:lstStyle>
          <a:p>
            <a:pPr lvl="0">
              <a:defRPr b="0" sz="1800">
                <a:solidFill>
                  <a:srgbClr val="000000"/>
                </a:solidFill>
                <a:uFillTx/>
              </a:defRPr>
            </a:pPr>
            <a:r>
              <a:rPr b="1" sz="3600">
                <a:solidFill>
                  <a:srgbClr val="953735"/>
                </a:solidFill>
                <a:uFill>
                  <a:solidFill>
                    <a:srgbClr val="953735"/>
                  </a:solidFill>
                </a:uFill>
              </a:rPr>
              <a:t>LAr1-ND: Testing Neutrino Anomalies with Multiple LAr TPC Detectors at Fermilab</a:t>
            </a:r>
          </a:p>
        </p:txBody>
      </p:sp>
      <p:sp>
        <p:nvSpPr>
          <p:cNvPr id="84" name="Shape 84"/>
          <p:cNvSpPr/>
          <p:nvPr/>
        </p:nvSpPr>
        <p:spPr>
          <a:xfrm>
            <a:off x="3975932" y="2523749"/>
            <a:ext cx="1192136" cy="485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500"/>
            </a:lvl1pPr>
          </a:lstStyle>
          <a:p>
            <a:pPr lvl="0">
              <a:defRPr sz="1800">
                <a:uFillTx/>
              </a:defRPr>
            </a:pPr>
            <a:r>
              <a:rPr sz="2500">
                <a:uFill>
                  <a:solidFill/>
                </a:uFill>
              </a:rPr>
              <a:t>(P-1053)</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Num" sz="quarter" idx="2"/>
          </p:nvPr>
        </p:nvSpPr>
        <p:spPr>
          <a:xfrm>
            <a:off x="8808194" y="6515531"/>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156" name="APA_corner_view.pdf"/>
          <p:cNvPicPr/>
          <p:nvPr/>
        </p:nvPicPr>
        <p:blipFill>
          <a:blip r:embed="rId2">
            <a:extLst/>
          </a:blip>
          <a:stretch>
            <a:fillRect/>
          </a:stretch>
        </p:blipFill>
        <p:spPr>
          <a:xfrm>
            <a:off x="285331" y="2698506"/>
            <a:ext cx="6467737" cy="3064105"/>
          </a:xfrm>
          <a:prstGeom prst="rect">
            <a:avLst/>
          </a:prstGeom>
          <a:ln w="12700">
            <a:miter lim="400000"/>
          </a:ln>
        </p:spPr>
      </p:pic>
      <p:sp>
        <p:nvSpPr>
          <p:cNvPr id="157" name="Shape 157"/>
          <p:cNvSpPr/>
          <p:nvPr/>
        </p:nvSpPr>
        <p:spPr>
          <a:xfrm>
            <a:off x="102666" y="751577"/>
            <a:ext cx="8897661" cy="1805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300"/>
              </a:spcBef>
              <a:defRPr>
                <a:uFillTx/>
              </a:defRPr>
            </a:pPr>
            <a:r>
              <a:rPr>
                <a:uFill>
                  <a:solidFill/>
                </a:uFill>
              </a:rPr>
              <a:t>Each APA holds </a:t>
            </a:r>
            <a:r>
              <a:rPr>
                <a:solidFill>
                  <a:srgbClr val="FF2D2F"/>
                </a:solidFill>
                <a:uFill>
                  <a:solidFill/>
                </a:uFill>
              </a:rPr>
              <a:t>three planes of wires</a:t>
            </a:r>
            <a:r>
              <a:rPr>
                <a:uFill>
                  <a:solidFill/>
                </a:uFill>
              </a:rPr>
              <a:t> </a:t>
            </a:r>
            <a:r>
              <a:rPr>
                <a:solidFill>
                  <a:srgbClr val="FF301C"/>
                </a:solidFill>
                <a:uFill>
                  <a:solidFill/>
                </a:uFill>
              </a:rPr>
              <a:t>on one side</a:t>
            </a:r>
            <a:r>
              <a:rPr>
                <a:uFill>
                  <a:solidFill/>
                </a:uFill>
              </a:rPr>
              <a:t> </a:t>
            </a:r>
            <a:endParaRPr>
              <a:uFill>
                <a:solidFill/>
              </a:uFill>
            </a:endParaRPr>
          </a:p>
          <a:p>
            <a:pPr lvl="1" marL="736292" indent="-279400" algn="l">
              <a:spcBef>
                <a:spcPts val="300"/>
              </a:spcBef>
              <a:buClr>
                <a:srgbClr val="050000"/>
              </a:buClr>
              <a:buSzPct val="100000"/>
              <a:buFont typeface="Wingdings"/>
              <a:buChar char="➢"/>
              <a:defRPr>
                <a:uFillTx/>
              </a:defRPr>
            </a:pPr>
            <a:r>
              <a:rPr sz="1600">
                <a:uFill>
                  <a:solidFill/>
                </a:uFill>
              </a:rPr>
              <a:t>Wire pitch = 3 mm </a:t>
            </a:r>
            <a:endParaRPr sz="1600">
              <a:uFill>
                <a:solidFill/>
              </a:uFill>
            </a:endParaRPr>
          </a:p>
          <a:p>
            <a:pPr lvl="1" marL="736292" indent="-279400" algn="l">
              <a:spcBef>
                <a:spcPts val="300"/>
              </a:spcBef>
              <a:buClr>
                <a:srgbClr val="050000"/>
              </a:buClr>
              <a:buSzPct val="100000"/>
              <a:buFont typeface="Wingdings"/>
              <a:buChar char="➢"/>
              <a:defRPr>
                <a:uFillTx/>
              </a:defRPr>
            </a:pPr>
            <a:r>
              <a:rPr sz="1600">
                <a:uFill>
                  <a:solidFill/>
                </a:uFill>
              </a:rPr>
              <a:t>Wire  angles = 0</a:t>
            </a:r>
            <a:r>
              <a:rPr baseline="31999" sz="1600">
                <a:uFill>
                  <a:solidFill/>
                </a:uFill>
              </a:rPr>
              <a:t>0</a:t>
            </a:r>
            <a:r>
              <a:rPr b="1" sz="1600">
                <a:uFill>
                  <a:solidFill/>
                </a:uFill>
              </a:rPr>
              <a:t> </a:t>
            </a:r>
            <a:r>
              <a:rPr sz="1600">
                <a:uFill>
                  <a:solidFill/>
                </a:uFill>
              </a:rPr>
              <a:t>and ±60</a:t>
            </a:r>
            <a:r>
              <a:rPr baseline="31999" sz="1600">
                <a:uFill>
                  <a:solidFill/>
                </a:uFill>
              </a:rPr>
              <a:t>0 </a:t>
            </a:r>
            <a:r>
              <a:rPr sz="1600">
                <a:uFill>
                  <a:solidFill/>
                </a:uFill>
              </a:rPr>
              <a:t>from vertical</a:t>
            </a:r>
          </a:p>
        </p:txBody>
      </p:sp>
      <p:sp>
        <p:nvSpPr>
          <p:cNvPr id="158" name="Shape 158"/>
          <p:cNvSpPr/>
          <p:nvPr/>
        </p:nvSpPr>
        <p:spPr>
          <a:xfrm>
            <a:off x="210971" y="5934315"/>
            <a:ext cx="6616457" cy="497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300">
                <a:latin typeface="+mj-lt"/>
                <a:ea typeface="+mj-ea"/>
                <a:cs typeface="+mj-cs"/>
                <a:sym typeface="Helvetica"/>
              </a:rPr>
              <a:t>Corner view of an APA. Wires at 0</a:t>
            </a:r>
            <a:r>
              <a:rPr baseline="31999" sz="1300">
                <a:latin typeface="+mj-lt"/>
                <a:ea typeface="+mj-ea"/>
                <a:cs typeface="+mj-cs"/>
                <a:sym typeface="Helvetica"/>
              </a:rPr>
              <a:t>0</a:t>
            </a:r>
            <a:r>
              <a:rPr b="1" sz="1300">
                <a:latin typeface="+mj-lt"/>
                <a:ea typeface="+mj-ea"/>
                <a:cs typeface="+mj-cs"/>
                <a:sym typeface="Helvetica"/>
              </a:rPr>
              <a:t> </a:t>
            </a:r>
            <a:r>
              <a:rPr sz="1300">
                <a:latin typeface="+mj-lt"/>
                <a:ea typeface="+mj-ea"/>
                <a:cs typeface="+mj-cs"/>
                <a:sym typeface="Helvetica"/>
              </a:rPr>
              <a:t>(collection plane) and ±60</a:t>
            </a:r>
            <a:r>
              <a:rPr baseline="31999" sz="1300">
                <a:latin typeface="+mj-lt"/>
                <a:ea typeface="+mj-ea"/>
                <a:cs typeface="+mj-cs"/>
                <a:sym typeface="Helvetica"/>
              </a:rPr>
              <a:t>0</a:t>
            </a:r>
            <a:r>
              <a:rPr sz="1300">
                <a:latin typeface="+mj-lt"/>
                <a:ea typeface="+mj-ea"/>
                <a:cs typeface="+mj-cs"/>
                <a:sym typeface="Helvetica"/>
              </a:rPr>
              <a:t> from vertical (2 induction planes)</a:t>
            </a:r>
            <a:r>
              <a:rPr b="1" sz="1300">
                <a:latin typeface="+mj-lt"/>
                <a:ea typeface="+mj-ea"/>
                <a:cs typeface="+mj-cs"/>
                <a:sym typeface="Helvetica"/>
              </a:rPr>
              <a:t> </a:t>
            </a:r>
            <a:r>
              <a:rPr sz="1300">
                <a:latin typeface="+mj-lt"/>
                <a:ea typeface="+mj-ea"/>
                <a:cs typeface="+mj-cs"/>
                <a:sym typeface="Helvetica"/>
              </a:rPr>
              <a:t>are attached to wire bonding boards at the sides and ends of the APA.</a:t>
            </a:r>
          </a:p>
        </p:txBody>
      </p:sp>
      <p:sp>
        <p:nvSpPr>
          <p:cNvPr id="159" name="Shape 159"/>
          <p:cNvSpPr/>
          <p:nvPr/>
        </p:nvSpPr>
        <p:spPr>
          <a:xfrm>
            <a:off x="6597562" y="2644504"/>
            <a:ext cx="1793241" cy="612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500">
                <a:uFillTx/>
                <a:latin typeface="+mj-lt"/>
                <a:ea typeface="+mj-ea"/>
                <a:cs typeface="+mj-cs"/>
                <a:sym typeface="Helvetica"/>
              </a:defRPr>
            </a:lvl1pPr>
          </a:lstStyle>
          <a:p>
            <a:pPr lvl="0">
              <a:defRPr sz="1800"/>
            </a:pPr>
            <a:r>
              <a:rPr sz="1500"/>
              <a:t>Readout boards</a:t>
            </a:r>
            <a:endParaRPr sz="1500"/>
          </a:p>
        </p:txBody>
      </p:sp>
      <p:sp>
        <p:nvSpPr>
          <p:cNvPr id="160" name="Shape 160"/>
          <p:cNvSpPr/>
          <p:nvPr/>
        </p:nvSpPr>
        <p:spPr>
          <a:xfrm flipH="1">
            <a:off x="6126213" y="2970898"/>
            <a:ext cx="1089549" cy="526279"/>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161" name="Shape 161"/>
          <p:cNvSpPr/>
          <p:nvPr/>
        </p:nvSpPr>
        <p:spPr>
          <a:xfrm flipH="1">
            <a:off x="6427920" y="2957959"/>
            <a:ext cx="809536" cy="809536"/>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162" name="Shape 162"/>
          <p:cNvSpPr/>
          <p:nvPr/>
        </p:nvSpPr>
        <p:spPr>
          <a:xfrm>
            <a:off x="76200" y="-55011"/>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uFill>
                  <a:solidFill>
                    <a:srgbClr val="953735"/>
                  </a:solidFill>
                </a:uFill>
              </a:defRPr>
            </a:lvl1pPr>
          </a:lstStyle>
          <a:p>
            <a:pPr lvl="0">
              <a:defRPr sz="1800">
                <a:uFillTx/>
              </a:defRPr>
            </a:pPr>
            <a:r>
              <a:rPr sz="4000">
                <a:uFill>
                  <a:solidFill>
                    <a:srgbClr val="953735"/>
                  </a:solidFill>
                </a:uFill>
              </a:rPr>
              <a:t>LAr1-ND: Anode Plane Assemblies</a:t>
            </a:r>
          </a:p>
        </p:txBody>
      </p:sp>
      <p:sp>
        <p:nvSpPr>
          <p:cNvPr id="163" name="Shape 163"/>
          <p:cNvSpPr/>
          <p:nvPr/>
        </p:nvSpPr>
        <p:spPr>
          <a:xfrm>
            <a:off x="109814" y="1749723"/>
            <a:ext cx="861223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300"/>
              </a:spcBef>
              <a:defRPr>
                <a:uFillTx/>
              </a:defRPr>
            </a:pPr>
            <a:r>
              <a:rPr>
                <a:uFill>
                  <a:solidFill/>
                </a:uFill>
              </a:rPr>
              <a:t>Cold readout boards at the top and vertical sides of each APA.  Total </a:t>
            </a:r>
            <a:r>
              <a:rPr u="sng">
                <a:uFill>
                  <a:solidFill/>
                </a:uFill>
              </a:rPr>
              <a:t>4736 channels per APA</a:t>
            </a:r>
            <a:r>
              <a:rPr>
                <a:uFill>
                  <a:solidFill/>
                </a:uFill>
              </a:rPr>
              <a:t>.</a:t>
            </a:r>
          </a:p>
        </p:txBody>
      </p:sp>
      <p:sp>
        <p:nvSpPr>
          <p:cNvPr id="164" name="Shape 164"/>
          <p:cNvSpPr/>
          <p:nvPr/>
        </p:nvSpPr>
        <p:spPr>
          <a:xfrm>
            <a:off x="6805758" y="4105259"/>
            <a:ext cx="2223344" cy="980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200">
                <a:latin typeface="+mj-lt"/>
                <a:ea typeface="+mj-ea"/>
                <a:cs typeface="+mj-cs"/>
                <a:sym typeface="Helvetica"/>
              </a:rPr>
              <a:t>Each APA has </a:t>
            </a:r>
            <a:endParaRPr sz="1200">
              <a:latin typeface="+mj-lt"/>
              <a:ea typeface="+mj-ea"/>
              <a:cs typeface="+mj-cs"/>
              <a:sym typeface="Helvetica"/>
            </a:endParaRPr>
          </a:p>
          <a:p>
            <a:pPr lvl="0">
              <a:defRPr>
                <a:uFillTx/>
              </a:defRPr>
            </a:pPr>
            <a:r>
              <a:rPr sz="1200">
                <a:latin typeface="+mj-lt"/>
                <a:ea typeface="+mj-ea"/>
                <a:cs typeface="+mj-cs"/>
                <a:sym typeface="Helvetica"/>
              </a:rPr>
              <a:t>55 front end </a:t>
            </a:r>
            <a:endParaRPr sz="1200">
              <a:latin typeface="+mj-lt"/>
              <a:ea typeface="+mj-ea"/>
              <a:cs typeface="+mj-cs"/>
              <a:sym typeface="Helvetica"/>
            </a:endParaRPr>
          </a:p>
          <a:p>
            <a:pPr lvl="0">
              <a:defRPr>
                <a:uFillTx/>
              </a:defRPr>
            </a:pPr>
            <a:r>
              <a:rPr sz="1200">
                <a:latin typeface="+mj-lt"/>
                <a:ea typeface="+mj-ea"/>
                <a:cs typeface="+mj-cs"/>
                <a:sym typeface="Helvetica"/>
              </a:rPr>
              <a:t>mother boards </a:t>
            </a:r>
            <a:endParaRPr sz="1200">
              <a:latin typeface="+mj-lt"/>
              <a:ea typeface="+mj-ea"/>
              <a:cs typeface="+mj-cs"/>
              <a:sym typeface="Helvetica"/>
            </a:endParaRPr>
          </a:p>
          <a:p>
            <a:pPr lvl="0">
              <a:defRPr>
                <a:uFillTx/>
              </a:defRPr>
            </a:pPr>
            <a:r>
              <a:rPr sz="1200">
                <a:latin typeface="+mj-lt"/>
                <a:ea typeface="+mj-ea"/>
                <a:cs typeface="+mj-cs"/>
                <a:sym typeface="Helvetica"/>
              </a:rPr>
              <a:t>(19 on top - 128 channels, </a:t>
            </a:r>
            <a:endParaRPr sz="1200">
              <a:latin typeface="+mj-lt"/>
              <a:ea typeface="+mj-ea"/>
              <a:cs typeface="+mj-cs"/>
              <a:sym typeface="Helvetica"/>
            </a:endParaRPr>
          </a:p>
          <a:p>
            <a:pPr lvl="0">
              <a:defRPr>
                <a:uFillTx/>
              </a:defRPr>
            </a:pPr>
            <a:r>
              <a:rPr sz="1200">
                <a:latin typeface="+mj-lt"/>
                <a:ea typeface="+mj-ea"/>
                <a:cs typeface="+mj-cs"/>
                <a:sym typeface="Helvetica"/>
              </a:rPr>
              <a:t>18 on each side - 64 channels)</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Num" sz="quarter" idx="2"/>
          </p:nvPr>
        </p:nvSpPr>
        <p:spPr>
          <a:xfrm>
            <a:off x="8808194" y="6515531"/>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167" name="Shape 167"/>
          <p:cNvSpPr/>
          <p:nvPr/>
        </p:nvSpPr>
        <p:spPr>
          <a:xfrm>
            <a:off x="76200" y="-105354"/>
            <a:ext cx="8991600" cy="102832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5000">
                <a:uFill>
                  <a:solidFill>
                    <a:srgbClr val="953735"/>
                  </a:solidFill>
                </a:uFill>
              </a:defRPr>
            </a:lvl1pPr>
          </a:lstStyle>
          <a:p>
            <a:pPr lvl="0">
              <a:defRPr sz="1800">
                <a:uFillTx/>
              </a:defRPr>
            </a:pPr>
            <a:r>
              <a:rPr sz="5000">
                <a:uFill>
                  <a:solidFill>
                    <a:srgbClr val="953735"/>
                  </a:solidFill>
                </a:uFill>
              </a:rPr>
              <a:t>LAr1-ND vs LBNE Design: TPC</a:t>
            </a:r>
          </a:p>
        </p:txBody>
      </p:sp>
      <p:graphicFrame>
        <p:nvGraphicFramePr>
          <p:cNvPr id="168" name="Table 168"/>
          <p:cNvGraphicFramePr/>
          <p:nvPr/>
        </p:nvGraphicFramePr>
        <p:xfrm>
          <a:off x="117312" y="861672"/>
          <a:ext cx="8902895" cy="587883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374445"/>
                <a:gridCol w="1738474"/>
                <a:gridCol w="1592058"/>
                <a:gridCol w="4185215"/>
              </a:tblGrid>
              <a:tr h="334962">
                <a:tc>
                  <a:txBody>
                    <a:bodyPr/>
                    <a:lstStyle/>
                    <a:p>
                      <a:pPr lvl="0" algn="l">
                        <a:defRPr b="0" i="0">
                          <a:uFillTx/>
                        </a:defRPr>
                      </a:pPr>
                      <a:r>
                        <a:rPr b="1" sz="2000">
                          <a:uFill>
                            <a:solidFill/>
                          </a:uFill>
                        </a:rPr>
                        <a:t>TPC</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LAr1-ND</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LBNE</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Comparison</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r>
              <a:tr h="657225">
                <a:tc>
                  <a:txBody>
                    <a:bodyPr/>
                    <a:lstStyle/>
                    <a:p>
                      <a:pPr lvl="0" algn="l">
                        <a:defRPr b="0" i="0">
                          <a:uFillTx/>
                        </a:defRPr>
                      </a:pPr>
                      <a:r>
                        <a:rPr sz="1200">
                          <a:uFill>
                            <a:solidFill/>
                          </a:uFill>
                        </a:rPr>
                        <a:t>Construction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Pre-fabricated/tested modules assembled in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Pre-fabricated/tested modules assembled in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solidFill>
                            <a:srgbClr val="FF2600"/>
                          </a:solidFill>
                          <a:uFill>
                            <a:solidFill/>
                          </a:uFill>
                        </a:rPr>
                        <a:t>Same concept</a:t>
                      </a:r>
                      <a:r>
                        <a:rPr sz="1200">
                          <a:uFill>
                            <a:solidFill/>
                          </a:uFill>
                        </a:rPr>
                        <a:t>, different implementation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441325">
                <a:tc>
                  <a:txBody>
                    <a:bodyPr/>
                    <a:lstStyle/>
                    <a:p>
                      <a:pPr lvl="0" algn="l">
                        <a:defRPr b="0" i="0">
                          <a:uFillTx/>
                        </a:defRPr>
                      </a:pPr>
                      <a:r>
                        <a:rPr sz="1200">
                          <a:uFill>
                            <a:solidFill/>
                          </a:uFill>
                        </a:rPr>
                        <a:t>TPC Support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Suspended under cryostat roof</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Suspended under cryostat roof</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solidFill>
                            <a:srgbClr val="FF2600"/>
                          </a:solidFill>
                          <a:uFill>
                            <a:solidFill/>
                          </a:uFill>
                        </a:rPr>
                        <a:t>Same concept</a:t>
                      </a:r>
                      <a:r>
                        <a:rPr sz="1200">
                          <a:uFill>
                            <a:solidFill/>
                          </a:uFill>
                        </a:rPr>
                        <a:t>, different implementation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1139861">
                <a:tc>
                  <a:txBody>
                    <a:bodyPr/>
                    <a:lstStyle/>
                    <a:p>
                      <a:pPr lvl="0" algn="l">
                        <a:defRPr b="0" i="0">
                          <a:uFillTx/>
                        </a:defRPr>
                      </a:pPr>
                      <a:r>
                        <a:rPr sz="1200">
                          <a:uFill>
                            <a:solidFill/>
                          </a:uFill>
                        </a:rPr>
                        <a:t>TPC configuration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CPA in the middle, single sided APAs against the walls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CPAs against the walls, double sided APAs in the middle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LAr1-ND's TPC configuration avoids a costly fiducial cut around the non-active thickness of the APA in the center of the active region.  The APAs can be placed closer to the cryostat walls to maximize active region in the limited available space.  For LBNE, it is cheaper to build fewer APAs if they are double sided and in the middle.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1142221">
                <a:tc>
                  <a:txBody>
                    <a:bodyPr/>
                    <a:lstStyle/>
                    <a:p>
                      <a:pPr lvl="0" algn="l">
                        <a:defRPr b="0" i="0">
                          <a:uFillTx/>
                        </a:defRPr>
                      </a:pPr>
                      <a:r>
                        <a:rPr sz="1200">
                          <a:uFill>
                            <a:solidFill/>
                          </a:uFill>
                        </a:rPr>
                        <a:t>APA configuration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single sided, no helical wire wrapping, readout on 3 edges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double sided, helical wire wrapping on two induction planes, readout on one edge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LBNE's wire wrapping design allows the APAs to be tiled on 3 sides, but raised concerns about the reconstruction efficiency.  LAr1-ND's APA design avoids the wire wrapping, while allowing APA tiling on all 4 sides.  If the LBNE 35 ton TPC shows that the wrapped wires do not work well, the </a:t>
                      </a:r>
                      <a:r>
                        <a:rPr sz="1200">
                          <a:solidFill>
                            <a:srgbClr val="FF2600"/>
                          </a:solidFill>
                          <a:uFill>
                            <a:solidFill/>
                          </a:uFill>
                        </a:rPr>
                        <a:t>LAr1-ND design provides a verified alternative</a:t>
                      </a:r>
                      <a:r>
                        <a:rPr sz="1200">
                          <a:uFill>
                            <a:solidFill/>
                          </a:uFill>
                        </a:rPr>
                        <a:t> to the LBNE APAs.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984870">
                <a:tc>
                  <a:txBody>
                    <a:bodyPr/>
                    <a:lstStyle/>
                    <a:p>
                      <a:pPr lvl="0" algn="l">
                        <a:defRPr b="0" i="0">
                          <a:uFillTx/>
                        </a:defRPr>
                      </a:pPr>
                      <a:r>
                        <a:rPr sz="1200">
                          <a:uFill>
                            <a:solidFill/>
                          </a:uFill>
                        </a:rPr>
                        <a:t>APA wire configuration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3 sense wire planes, +/- 60 degree, 3mm wire pitch, identical to MicroBooNE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3 sense wire planes, +/- 45 degrees, 4.5-5mm wire pitch</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LAr1-ND's wire configuration is set to be identical to MicroBooNE to avoid additional systematic errors when running together.  LBNE's wire angles are supposed to be better suited for beam neutrino events.  The large wire pitch is compatible with the larger diffusion over longer drift. </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2925">
                <a:tc>
                  <a:txBody>
                    <a:bodyPr/>
                    <a:lstStyle/>
                    <a:p>
                      <a:pPr lvl="0" algn="l">
                        <a:defRPr b="0" i="0">
                          <a:uFillTx/>
                        </a:defRPr>
                      </a:pPr>
                      <a:r>
                        <a:rPr sz="1200">
                          <a:uFill>
                            <a:solidFill/>
                          </a:uFill>
                        </a:rPr>
                        <a:t>APA wire bonding</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CuBe wires epoxyed and soldeded to PCB with notched edges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CuBe wires epoxyed and soldeded to PCB with notched edges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solidFill>
                            <a:srgbClr val="FF2600"/>
                          </a:solidFill>
                          <a:uFill>
                            <a:solidFill/>
                          </a:uFill>
                        </a:rPr>
                        <a:t>Same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365125">
                <a:tc>
                  <a:txBody>
                    <a:bodyPr/>
                    <a:lstStyle/>
                    <a:p>
                      <a:pPr lvl="0" algn="l">
                        <a:defRPr b="0" i="0">
                          <a:uFillTx/>
                        </a:defRPr>
                      </a:pPr>
                      <a:r>
                        <a:rPr sz="1200">
                          <a:uFill>
                            <a:solidFill/>
                          </a:uFill>
                        </a:rPr>
                        <a:t>CPA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stainless steel frame + conductive sheet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stainless steel frame + conductive sheet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solidFill>
                            <a:srgbClr val="FF2600"/>
                          </a:solidFill>
                          <a:uFill>
                            <a:solidFill/>
                          </a:uFill>
                        </a:rPr>
                        <a:t>Same design</a:t>
                      </a:r>
                      <a:r>
                        <a:rPr sz="1200">
                          <a:uFill>
                            <a:solidFill/>
                          </a:uFill>
                        </a:rPr>
                        <a:t> </a:t>
                      </a:r>
                      <a:r>
                        <a:rPr sz="1200">
                          <a:solidFill>
                            <a:srgbClr val="FF2600"/>
                          </a:solidFill>
                          <a:uFill>
                            <a:solidFill/>
                          </a:uFill>
                        </a:rPr>
                        <a:t>concept</a:t>
                      </a:r>
                      <a:r>
                        <a:rPr sz="1200">
                          <a:uFill>
                            <a:solidFill/>
                          </a:uFill>
                        </a:rPr>
                        <a:t>, light transmission TBD.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259200">
                <a:tc>
                  <a:txBody>
                    <a:bodyPr/>
                    <a:lstStyle/>
                    <a:p>
                      <a:pPr lvl="0" algn="l">
                        <a:defRPr b="0" i="0">
                          <a:uFillTx/>
                        </a:defRPr>
                      </a:pPr>
                      <a:r>
                        <a:rPr sz="1200">
                          <a:uFill>
                            <a:solidFill/>
                          </a:uFill>
                        </a:rPr>
                        <a:t>Field cage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Cu strips on FR4 panels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uFill>
                            <a:solidFill/>
                          </a:uFill>
                        </a:rPr>
                        <a:t>Cu strips on FR4 panels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200">
                          <a:solidFill>
                            <a:srgbClr val="FF2600"/>
                          </a:solidFill>
                          <a:uFill>
                            <a:solidFill/>
                          </a:uFill>
                        </a:rPr>
                        <a:t>Similar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Num" sz="quarter" idx="2"/>
          </p:nvPr>
        </p:nvSpPr>
        <p:spPr>
          <a:xfrm>
            <a:off x="8820930" y="6515531"/>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171" name="LAr1ND_Schematic_ElevationViews.pdf"/>
          <p:cNvPicPr/>
          <p:nvPr/>
        </p:nvPicPr>
        <p:blipFill>
          <a:blip r:embed="rId2">
            <a:extLst/>
          </a:blip>
          <a:srcRect l="0" t="0" r="60181" b="0"/>
          <a:stretch>
            <a:fillRect/>
          </a:stretch>
        </p:blipFill>
        <p:spPr>
          <a:xfrm>
            <a:off x="5583870" y="1288736"/>
            <a:ext cx="3324856" cy="4731381"/>
          </a:xfrm>
          <a:prstGeom prst="rect">
            <a:avLst/>
          </a:prstGeom>
          <a:ln w="12700">
            <a:miter lim="400000"/>
          </a:ln>
        </p:spPr>
      </p:pic>
      <p:pic>
        <p:nvPicPr>
          <p:cNvPr id="172" name=""/>
          <p:cNvPicPr/>
          <p:nvPr/>
        </p:nvPicPr>
        <p:blipFill>
          <a:blip r:embed="rId3">
            <a:extLst/>
          </a:blip>
          <a:stretch>
            <a:fillRect/>
          </a:stretch>
        </p:blipFill>
        <p:spPr>
          <a:xfrm>
            <a:off x="8507266" y="4370435"/>
            <a:ext cx="578794" cy="292101"/>
          </a:xfrm>
          <a:prstGeom prst="rect">
            <a:avLst/>
          </a:prstGeom>
        </p:spPr>
      </p:pic>
      <p:sp>
        <p:nvSpPr>
          <p:cNvPr id="173" name="Shape 173"/>
          <p:cNvSpPr/>
          <p:nvPr/>
        </p:nvSpPr>
        <p:spPr>
          <a:xfrm rot="10800000">
            <a:off x="8470143" y="4649368"/>
            <a:ext cx="469901" cy="152401"/>
          </a:xfrm>
          <a:prstGeom prst="rightArrow">
            <a:avLst>
              <a:gd name="adj1" fmla="val 50000"/>
              <a:gd name="adj2" fmla="val 62494"/>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sp>
        <p:nvSpPr>
          <p:cNvPr id="174" name="Shape 174"/>
          <p:cNvSpPr/>
          <p:nvPr/>
        </p:nvSpPr>
        <p:spPr>
          <a:xfrm>
            <a:off x="76200" y="-35190"/>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uFill>
                  <a:solidFill>
                    <a:srgbClr val="953735"/>
                  </a:solidFill>
                </a:uFill>
              </a:defRPr>
            </a:lvl1pPr>
          </a:lstStyle>
          <a:p>
            <a:pPr lvl="0">
              <a:defRPr sz="1800">
                <a:uFillTx/>
              </a:defRPr>
            </a:pPr>
            <a:r>
              <a:rPr sz="4000">
                <a:uFill>
                  <a:solidFill>
                    <a:srgbClr val="953735"/>
                  </a:solidFill>
                </a:uFill>
              </a:rPr>
              <a:t>LAr1-ND: Membrane Cryostat </a:t>
            </a:r>
          </a:p>
        </p:txBody>
      </p:sp>
      <p:sp>
        <p:nvSpPr>
          <p:cNvPr id="175" name="Shape 175"/>
          <p:cNvSpPr/>
          <p:nvPr/>
        </p:nvSpPr>
        <p:spPr>
          <a:xfrm>
            <a:off x="5835975" y="6098196"/>
            <a:ext cx="2637637" cy="1"/>
          </a:xfrm>
          <a:prstGeom prst="line">
            <a:avLst/>
          </a:prstGeom>
          <a:ln w="25400">
            <a:solidFill>
              <a:srgbClr val="4F81BD"/>
            </a:solidFill>
            <a:round/>
            <a:headEnd type="triangle"/>
            <a:tailEnd type="triangle"/>
          </a:ln>
          <a:effectLst>
            <a:outerShdw sx="100000" sy="100000" kx="0" ky="0" algn="b" rotWithShape="0" blurRad="38100" dist="20000" dir="5400000">
              <a:srgbClr val="000000">
                <a:alpha val="38000"/>
              </a:srgbClr>
            </a:outerShdw>
          </a:effectLst>
        </p:spPr>
        <p:txBody>
          <a:bodyPr lIns="45719" rIns="45719"/>
          <a:lstStyle/>
          <a:p>
            <a:pPr lvl="0" algn="l">
              <a:defRPr sz="1200">
                <a:uFillTx/>
                <a:latin typeface="+mj-lt"/>
                <a:ea typeface="+mj-ea"/>
                <a:cs typeface="+mj-cs"/>
                <a:sym typeface="Helvetica"/>
              </a:defRPr>
            </a:pPr>
          </a:p>
        </p:txBody>
      </p:sp>
      <p:sp>
        <p:nvSpPr>
          <p:cNvPr id="176" name="Shape 176"/>
          <p:cNvSpPr/>
          <p:nvPr/>
        </p:nvSpPr>
        <p:spPr>
          <a:xfrm>
            <a:off x="6840860" y="5912776"/>
            <a:ext cx="62786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4.4 m</a:t>
            </a:r>
          </a:p>
        </p:txBody>
      </p:sp>
      <p:sp>
        <p:nvSpPr>
          <p:cNvPr id="177" name="Shape 177"/>
          <p:cNvSpPr/>
          <p:nvPr/>
        </p:nvSpPr>
        <p:spPr>
          <a:xfrm flipH="1">
            <a:off x="5455677" y="2918303"/>
            <a:ext cx="1" cy="2955560"/>
          </a:xfrm>
          <a:prstGeom prst="line">
            <a:avLst/>
          </a:prstGeom>
          <a:ln w="25400">
            <a:solidFill>
              <a:srgbClr val="4F81BD"/>
            </a:solidFill>
            <a:round/>
            <a:headEnd type="triangle"/>
            <a:tailEnd type="triangle"/>
          </a:ln>
          <a:effectLst>
            <a:outerShdw sx="100000" sy="100000" kx="0" ky="0" algn="b" rotWithShape="0" blurRad="38100" dist="20000" dir="5400000">
              <a:srgbClr val="000000">
                <a:alpha val="38000"/>
              </a:srgbClr>
            </a:outerShdw>
          </a:effectLst>
        </p:spPr>
        <p:txBody>
          <a:bodyPr lIns="45719" rIns="45719"/>
          <a:lstStyle/>
          <a:p>
            <a:pPr lvl="0" algn="l">
              <a:defRPr sz="1200">
                <a:uFillTx/>
                <a:latin typeface="+mj-lt"/>
                <a:ea typeface="+mj-ea"/>
                <a:cs typeface="+mj-cs"/>
                <a:sym typeface="Helvetica"/>
              </a:defRPr>
            </a:pPr>
          </a:p>
        </p:txBody>
      </p:sp>
      <p:sp>
        <p:nvSpPr>
          <p:cNvPr id="178" name="Shape 178"/>
          <p:cNvSpPr/>
          <p:nvPr/>
        </p:nvSpPr>
        <p:spPr>
          <a:xfrm>
            <a:off x="5141745" y="3969780"/>
            <a:ext cx="62786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5.5 m</a:t>
            </a:r>
          </a:p>
        </p:txBody>
      </p:sp>
      <p:sp>
        <p:nvSpPr>
          <p:cNvPr id="179" name="Shape 179"/>
          <p:cNvSpPr/>
          <p:nvPr/>
        </p:nvSpPr>
        <p:spPr>
          <a:xfrm>
            <a:off x="6940243" y="4082304"/>
            <a:ext cx="949838" cy="624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200">
                <a:uFill>
                  <a:solidFill/>
                </a:uFill>
              </a:rPr>
              <a:t>82 t active volume TPC</a:t>
            </a:r>
            <a:endParaRPr sz="1200">
              <a:uFill>
                <a:solidFill/>
              </a:uFill>
            </a:endParaRPr>
          </a:p>
          <a:p>
            <a:pPr lvl="0">
              <a:defRPr>
                <a:uFillTx/>
              </a:defRPr>
            </a:pPr>
            <a:r>
              <a:rPr sz="1200">
                <a:uFill>
                  <a:solidFill/>
                </a:uFill>
              </a:rPr>
              <a:t>(~50 t FV)</a:t>
            </a:r>
          </a:p>
        </p:txBody>
      </p:sp>
      <p:pic>
        <p:nvPicPr>
          <p:cNvPr id="180" name="LAr1ND_Schematic_PlanView.pdf"/>
          <p:cNvPicPr/>
          <p:nvPr/>
        </p:nvPicPr>
        <p:blipFill>
          <a:blip r:embed="rId4">
            <a:extLst/>
          </a:blip>
          <a:stretch>
            <a:fillRect/>
          </a:stretch>
        </p:blipFill>
        <p:spPr>
          <a:xfrm>
            <a:off x="209967" y="2586446"/>
            <a:ext cx="4626530" cy="3433442"/>
          </a:xfrm>
          <a:prstGeom prst="rect">
            <a:avLst/>
          </a:prstGeom>
          <a:ln w="12700">
            <a:miter lim="400000"/>
          </a:ln>
        </p:spPr>
      </p:pic>
      <p:sp>
        <p:nvSpPr>
          <p:cNvPr id="181" name="Shape 181"/>
          <p:cNvSpPr/>
          <p:nvPr/>
        </p:nvSpPr>
        <p:spPr>
          <a:xfrm flipH="1" flipV="1">
            <a:off x="568526" y="6145242"/>
            <a:ext cx="4010987" cy="1"/>
          </a:xfrm>
          <a:prstGeom prst="line">
            <a:avLst/>
          </a:prstGeom>
          <a:ln w="25400">
            <a:solidFill>
              <a:srgbClr val="4F81BD"/>
            </a:solidFill>
            <a:round/>
            <a:headEnd type="triangle"/>
            <a:tailEnd type="triangle"/>
          </a:ln>
          <a:effectLst>
            <a:outerShdw sx="100000" sy="100000" kx="0" ky="0" algn="b" rotWithShape="0" blurRad="38100" dist="20000" dir="5400000">
              <a:srgbClr val="000000">
                <a:alpha val="38000"/>
              </a:srgbClr>
            </a:outerShdw>
          </a:effectLst>
        </p:spPr>
        <p:txBody>
          <a:bodyPr lIns="45719" rIns="45719"/>
          <a:lstStyle/>
          <a:p>
            <a:pPr lvl="0" algn="l">
              <a:defRPr sz="1200">
                <a:uFillTx/>
                <a:latin typeface="+mj-lt"/>
                <a:ea typeface="+mj-ea"/>
                <a:cs typeface="+mj-cs"/>
                <a:sym typeface="Helvetica"/>
              </a:defRPr>
            </a:pPr>
          </a:p>
        </p:txBody>
      </p:sp>
      <p:sp>
        <p:nvSpPr>
          <p:cNvPr id="182" name="Shape 182"/>
          <p:cNvSpPr/>
          <p:nvPr/>
        </p:nvSpPr>
        <p:spPr>
          <a:xfrm>
            <a:off x="2260086" y="5947086"/>
            <a:ext cx="62786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7.0 m</a:t>
            </a:r>
          </a:p>
        </p:txBody>
      </p:sp>
      <p:pic>
        <p:nvPicPr>
          <p:cNvPr id="183" name=""/>
          <p:cNvPicPr/>
          <p:nvPr/>
        </p:nvPicPr>
        <p:blipFill>
          <a:blip r:embed="rId5">
            <a:extLst/>
          </a:blip>
          <a:stretch>
            <a:fillRect/>
          </a:stretch>
        </p:blipFill>
        <p:spPr>
          <a:xfrm>
            <a:off x="2105692" y="2544858"/>
            <a:ext cx="578794" cy="292101"/>
          </a:xfrm>
          <a:prstGeom prst="rect">
            <a:avLst/>
          </a:prstGeom>
        </p:spPr>
      </p:pic>
      <p:sp>
        <p:nvSpPr>
          <p:cNvPr id="184" name="Shape 184"/>
          <p:cNvSpPr/>
          <p:nvPr/>
        </p:nvSpPr>
        <p:spPr>
          <a:xfrm rot="5412081">
            <a:off x="2561794" y="2615070"/>
            <a:ext cx="469901" cy="152401"/>
          </a:xfrm>
          <a:prstGeom prst="rightArrow">
            <a:avLst>
              <a:gd name="adj1" fmla="val 50000"/>
              <a:gd name="adj2" fmla="val 62494"/>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sp>
        <p:nvSpPr>
          <p:cNvPr id="185" name="Shape 185"/>
          <p:cNvSpPr/>
          <p:nvPr/>
        </p:nvSpPr>
        <p:spPr>
          <a:xfrm>
            <a:off x="61943" y="6359745"/>
            <a:ext cx="2929111" cy="624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spcBef>
                <a:spcPts val="300"/>
              </a:spcBef>
              <a:defRPr sz="1000"/>
            </a:lvl1pPr>
          </a:lstStyle>
          <a:p>
            <a:pPr lvl="0">
              <a:defRPr sz="1800">
                <a:uFillTx/>
              </a:defRPr>
            </a:pPr>
            <a:r>
              <a:rPr sz="1000">
                <a:uFill>
                  <a:solidFill/>
                </a:uFill>
              </a:rPr>
              <a:t>Shielding blocks used to narrow the hall by 1 m, to approximately center the detector on the beam axis</a:t>
            </a:r>
            <a:endParaRPr sz="1000">
              <a:uFill>
                <a:solidFill/>
              </a:uFill>
            </a:endParaRPr>
          </a:p>
        </p:txBody>
      </p:sp>
      <p:grpSp>
        <p:nvGrpSpPr>
          <p:cNvPr id="188" name="Group 188"/>
          <p:cNvGrpSpPr/>
          <p:nvPr/>
        </p:nvGrpSpPr>
        <p:grpSpPr>
          <a:xfrm>
            <a:off x="6735174" y="994232"/>
            <a:ext cx="839237" cy="332741"/>
            <a:chOff x="-12700" y="0"/>
            <a:chExt cx="839235" cy="332739"/>
          </a:xfrm>
        </p:grpSpPr>
        <p:sp>
          <p:nvSpPr>
            <p:cNvPr id="187" name="Shape 187"/>
            <p:cNvSpPr/>
            <p:nvPr/>
          </p:nvSpPr>
          <p:spPr>
            <a:xfrm>
              <a:off x="0" y="0"/>
              <a:ext cx="813836" cy="2946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80000"/>
                </a:lnSpc>
                <a:defRPr i="1" sz="1200">
                  <a:uFillTx/>
                  <a:latin typeface="+mj-lt"/>
                  <a:ea typeface="+mj-ea"/>
                  <a:cs typeface="+mj-cs"/>
                  <a:sym typeface="Helvetica"/>
                </a:defRPr>
              </a:lvl1pPr>
            </a:lstStyle>
            <a:p>
              <a:pPr lvl="0">
                <a:defRPr i="0" sz="1800"/>
              </a:pPr>
              <a:r>
                <a:rPr i="1" sz="1200"/>
                <a:t>Side view</a:t>
              </a:r>
            </a:p>
          </p:txBody>
        </p:sp>
        <p:pic>
          <p:nvPicPr>
            <p:cNvPr id="186" name=""/>
            <p:cNvPicPr/>
            <p:nvPr/>
          </p:nvPicPr>
          <p:blipFill>
            <a:blip r:embed="rId6">
              <a:extLst/>
            </a:blip>
            <a:stretch>
              <a:fillRect/>
            </a:stretch>
          </p:blipFill>
          <p:spPr>
            <a:xfrm>
              <a:off x="-12700" y="0"/>
              <a:ext cx="839236" cy="332740"/>
            </a:xfrm>
            <a:prstGeom prst="rect">
              <a:avLst/>
            </a:prstGeom>
            <a:effectLst/>
          </p:spPr>
        </p:pic>
      </p:grpSp>
      <p:sp>
        <p:nvSpPr>
          <p:cNvPr id="189" name="Shape 189"/>
          <p:cNvSpPr/>
          <p:nvPr>
            <p:ph type="body" idx="1"/>
          </p:nvPr>
        </p:nvSpPr>
        <p:spPr>
          <a:xfrm>
            <a:off x="87873" y="676885"/>
            <a:ext cx="5416761" cy="1772228"/>
          </a:xfrm>
          <a:prstGeom prst="rect">
            <a:avLst/>
          </a:prstGeom>
        </p:spPr>
        <p:txBody>
          <a:bodyPr lIns="0" tIns="0" rIns="0" bIns="0"/>
          <a:lstStyle/>
          <a:p>
            <a:pPr lvl="0" marL="388268" indent="-388268" defTabSz="420623">
              <a:defRPr sz="1800">
                <a:uFillTx/>
              </a:defRPr>
            </a:pPr>
            <a:r>
              <a:rPr sz="1472" u="sng">
                <a:solidFill>
                  <a:srgbClr val="FF2600"/>
                </a:solidFill>
                <a:uFill>
                  <a:solidFill/>
                </a:uFill>
              </a:rPr>
              <a:t>Original design from Proposal</a:t>
            </a:r>
            <a:r>
              <a:rPr sz="1196">
                <a:uFill>
                  <a:solidFill/>
                </a:uFill>
              </a:rPr>
              <a:t> submitted in December, 2013 shown here</a:t>
            </a:r>
            <a:endParaRPr sz="1196">
              <a:uFill>
                <a:solidFill/>
              </a:uFill>
            </a:endParaRPr>
          </a:p>
          <a:p>
            <a:pPr lvl="0" marL="315467" indent="-315467" defTabSz="420623">
              <a:defRPr sz="1800">
                <a:uFillTx/>
              </a:defRPr>
            </a:pPr>
            <a:r>
              <a:rPr sz="1196">
                <a:uFill>
                  <a:solidFill/>
                </a:uFill>
              </a:rPr>
              <a:t>Cylindrical expansion tank on top allows all surfaces to be wetted in main cryostat volume, reducing contamination of the argon</a:t>
            </a:r>
            <a:endParaRPr sz="1196">
              <a:uFill>
                <a:solidFill/>
              </a:uFill>
            </a:endParaRPr>
          </a:p>
          <a:p>
            <a:pPr lvl="0" marL="315467" indent="-315467" defTabSz="420623">
              <a:defRPr sz="1800">
                <a:uFillTx/>
              </a:defRPr>
            </a:pPr>
            <a:r>
              <a:rPr sz="1196">
                <a:uFill>
                  <a:solidFill/>
                </a:uFill>
              </a:rPr>
              <a:t>Purification of GAr in expansion tank sufficient during normal operation due to low outgassing rate in main volume</a:t>
            </a:r>
            <a:endParaRPr sz="1196">
              <a:uFill>
                <a:solidFill/>
              </a:uFill>
            </a:endParaRPr>
          </a:p>
          <a:p>
            <a:pPr lvl="0" marL="315467" indent="-315467" defTabSz="420623">
              <a:defRPr sz="1800">
                <a:uFillTx/>
              </a:defRPr>
            </a:pPr>
            <a:r>
              <a:rPr sz="1196">
                <a:uFill>
                  <a:solidFill/>
                </a:uFill>
              </a:rPr>
              <a:t>“Cold” signal feed-throughs required (from LAr to outside air)</a:t>
            </a:r>
            <a:endParaRPr sz="1196">
              <a:uFill>
                <a:solidFill/>
              </a:uFill>
            </a:endParaRPr>
          </a:p>
          <a:p>
            <a:pPr lvl="0" marL="315467" indent="-315467" defTabSz="420623">
              <a:defRPr sz="1800">
                <a:uFillTx/>
              </a:defRPr>
            </a:pPr>
            <a:r>
              <a:rPr sz="1196">
                <a:uFill>
                  <a:solidFill/>
                </a:uFill>
              </a:rPr>
              <a:t>High voltage FT passes through expansion tank</a:t>
            </a:r>
          </a:p>
        </p:txBody>
      </p:sp>
      <p:grpSp>
        <p:nvGrpSpPr>
          <p:cNvPr id="192" name="Group 192"/>
          <p:cNvGrpSpPr/>
          <p:nvPr/>
        </p:nvGrpSpPr>
        <p:grpSpPr>
          <a:xfrm>
            <a:off x="684022" y="2550009"/>
            <a:ext cx="781928" cy="332741"/>
            <a:chOff x="-12699" y="0"/>
            <a:chExt cx="781926" cy="332739"/>
          </a:xfrm>
        </p:grpSpPr>
        <p:sp>
          <p:nvSpPr>
            <p:cNvPr id="191" name="Shape 191"/>
            <p:cNvSpPr/>
            <p:nvPr/>
          </p:nvSpPr>
          <p:spPr>
            <a:xfrm>
              <a:off x="0" y="0"/>
              <a:ext cx="756527" cy="2946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80000"/>
                </a:lnSpc>
                <a:defRPr i="1" sz="1200">
                  <a:uFillTx/>
                  <a:latin typeface="+mj-lt"/>
                  <a:ea typeface="+mj-ea"/>
                  <a:cs typeface="+mj-cs"/>
                  <a:sym typeface="Helvetica"/>
                </a:defRPr>
              </a:lvl1pPr>
            </a:lstStyle>
            <a:p>
              <a:pPr lvl="0">
                <a:defRPr i="0" sz="1800"/>
              </a:pPr>
              <a:r>
                <a:rPr i="1" sz="1200"/>
                <a:t>Top view</a:t>
              </a:r>
            </a:p>
          </p:txBody>
        </p:sp>
        <p:pic>
          <p:nvPicPr>
            <p:cNvPr id="190" name=""/>
            <p:cNvPicPr/>
            <p:nvPr/>
          </p:nvPicPr>
          <p:blipFill>
            <a:blip r:embed="rId7">
              <a:extLst/>
            </a:blip>
            <a:stretch>
              <a:fillRect/>
            </a:stretch>
          </p:blipFill>
          <p:spPr>
            <a:xfrm>
              <a:off x="-12700" y="0"/>
              <a:ext cx="781927" cy="332740"/>
            </a:xfrm>
            <a:prstGeom prst="rect">
              <a:avLst/>
            </a:prstGeom>
            <a:effectLst/>
          </p:spPr>
        </p:pic>
      </p:gr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Num" sz="quarter" idx="2"/>
          </p:nvPr>
        </p:nvSpPr>
        <p:spPr>
          <a:xfrm>
            <a:off x="8814562" y="6524946"/>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195" name="Shape 195"/>
          <p:cNvSpPr/>
          <p:nvPr/>
        </p:nvSpPr>
        <p:spPr>
          <a:xfrm>
            <a:off x="76200" y="-35190"/>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uFill>
                  <a:solidFill>
                    <a:srgbClr val="953735"/>
                  </a:solidFill>
                </a:uFill>
              </a:defRPr>
            </a:lvl1pPr>
          </a:lstStyle>
          <a:p>
            <a:pPr lvl="0">
              <a:defRPr sz="1800">
                <a:uFillTx/>
              </a:defRPr>
            </a:pPr>
            <a:r>
              <a:rPr sz="4000">
                <a:uFill>
                  <a:solidFill>
                    <a:srgbClr val="953735"/>
                  </a:solidFill>
                </a:uFill>
              </a:rPr>
              <a:t>LAr1-ND: Membrane Cryostat </a:t>
            </a:r>
          </a:p>
        </p:txBody>
      </p:sp>
      <p:pic>
        <p:nvPicPr>
          <p:cNvPr id="196" name="pasted-image.pdf"/>
          <p:cNvPicPr/>
          <p:nvPr/>
        </p:nvPicPr>
        <p:blipFill>
          <a:blip r:embed="rId2">
            <a:extLst/>
          </a:blip>
          <a:stretch>
            <a:fillRect/>
          </a:stretch>
        </p:blipFill>
        <p:spPr>
          <a:xfrm>
            <a:off x="127266" y="2527485"/>
            <a:ext cx="4772908" cy="3560374"/>
          </a:xfrm>
          <a:prstGeom prst="rect">
            <a:avLst/>
          </a:prstGeom>
          <a:ln w="12700">
            <a:miter lim="400000"/>
          </a:ln>
        </p:spPr>
      </p:pic>
      <p:pic>
        <p:nvPicPr>
          <p:cNvPr id="197" name=""/>
          <p:cNvPicPr/>
          <p:nvPr/>
        </p:nvPicPr>
        <p:blipFill>
          <a:blip r:embed="rId3">
            <a:extLst/>
          </a:blip>
          <a:stretch>
            <a:fillRect/>
          </a:stretch>
        </p:blipFill>
        <p:spPr>
          <a:xfrm>
            <a:off x="2105692" y="2544858"/>
            <a:ext cx="578794" cy="292101"/>
          </a:xfrm>
          <a:prstGeom prst="rect">
            <a:avLst/>
          </a:prstGeom>
        </p:spPr>
      </p:pic>
      <p:sp>
        <p:nvSpPr>
          <p:cNvPr id="198" name="Shape 198"/>
          <p:cNvSpPr/>
          <p:nvPr/>
        </p:nvSpPr>
        <p:spPr>
          <a:xfrm rot="5412081">
            <a:off x="2561794" y="2615070"/>
            <a:ext cx="469901" cy="152401"/>
          </a:xfrm>
          <a:prstGeom prst="rightArrow">
            <a:avLst>
              <a:gd name="adj1" fmla="val 50000"/>
              <a:gd name="adj2" fmla="val 62494"/>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grpSp>
        <p:nvGrpSpPr>
          <p:cNvPr id="201" name="Group 201"/>
          <p:cNvGrpSpPr/>
          <p:nvPr/>
        </p:nvGrpSpPr>
        <p:grpSpPr>
          <a:xfrm>
            <a:off x="684022" y="2448126"/>
            <a:ext cx="781928" cy="332741"/>
            <a:chOff x="-12699" y="0"/>
            <a:chExt cx="781926" cy="332739"/>
          </a:xfrm>
        </p:grpSpPr>
        <p:sp>
          <p:nvSpPr>
            <p:cNvPr id="200" name="Shape 200"/>
            <p:cNvSpPr/>
            <p:nvPr/>
          </p:nvSpPr>
          <p:spPr>
            <a:xfrm>
              <a:off x="0" y="0"/>
              <a:ext cx="756527" cy="2946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ct val="80000"/>
                </a:lnSpc>
                <a:defRPr i="1" sz="1200">
                  <a:uFillTx/>
                  <a:latin typeface="+mj-lt"/>
                  <a:ea typeface="+mj-ea"/>
                  <a:cs typeface="+mj-cs"/>
                  <a:sym typeface="Helvetica"/>
                </a:defRPr>
              </a:lvl1pPr>
            </a:lstStyle>
            <a:p>
              <a:pPr lvl="0">
                <a:defRPr i="0" sz="1800"/>
              </a:pPr>
              <a:r>
                <a:rPr i="1" sz="1200"/>
                <a:t>Top view</a:t>
              </a:r>
            </a:p>
          </p:txBody>
        </p:sp>
        <p:pic>
          <p:nvPicPr>
            <p:cNvPr id="199" name=""/>
            <p:cNvPicPr/>
            <p:nvPr/>
          </p:nvPicPr>
          <p:blipFill>
            <a:blip r:embed="rId4">
              <a:extLst/>
            </a:blip>
            <a:stretch>
              <a:fillRect/>
            </a:stretch>
          </p:blipFill>
          <p:spPr>
            <a:xfrm>
              <a:off x="-12700" y="0"/>
              <a:ext cx="781927" cy="332740"/>
            </a:xfrm>
            <a:prstGeom prst="rect">
              <a:avLst/>
            </a:prstGeom>
            <a:effectLst/>
          </p:spPr>
        </p:pic>
      </p:grpSp>
      <p:pic>
        <p:nvPicPr>
          <p:cNvPr id="202" name="pasted-image.pdf"/>
          <p:cNvPicPr/>
          <p:nvPr/>
        </p:nvPicPr>
        <p:blipFill>
          <a:blip r:embed="rId5">
            <a:extLst/>
          </a:blip>
          <a:stretch>
            <a:fillRect/>
          </a:stretch>
        </p:blipFill>
        <p:spPr>
          <a:xfrm>
            <a:off x="4825373" y="1237051"/>
            <a:ext cx="4177743" cy="4595518"/>
          </a:xfrm>
          <a:prstGeom prst="rect">
            <a:avLst/>
          </a:prstGeom>
          <a:ln w="12700">
            <a:miter lim="400000"/>
          </a:ln>
        </p:spPr>
      </p:pic>
      <p:grpSp>
        <p:nvGrpSpPr>
          <p:cNvPr id="205" name="Group 205"/>
          <p:cNvGrpSpPr/>
          <p:nvPr/>
        </p:nvGrpSpPr>
        <p:grpSpPr>
          <a:xfrm>
            <a:off x="7878802" y="1102890"/>
            <a:ext cx="839236" cy="571501"/>
            <a:chOff x="-12700" y="0"/>
            <a:chExt cx="839235" cy="571500"/>
          </a:xfrm>
        </p:grpSpPr>
        <p:sp>
          <p:nvSpPr>
            <p:cNvPr id="204" name="Shape 204"/>
            <p:cNvSpPr/>
            <p:nvPr/>
          </p:nvSpPr>
          <p:spPr>
            <a:xfrm>
              <a:off x="0" y="0"/>
              <a:ext cx="813836" cy="5334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nSpc>
                  <a:spcPct val="80000"/>
                </a:lnSpc>
                <a:defRPr>
                  <a:uFillTx/>
                </a:defRPr>
              </a:pPr>
              <a:r>
                <a:rPr i="1" sz="1200">
                  <a:latin typeface="+mj-lt"/>
                  <a:ea typeface="+mj-ea"/>
                  <a:cs typeface="+mj-cs"/>
                  <a:sym typeface="Helvetica"/>
                </a:rPr>
                <a:t>Back view</a:t>
              </a:r>
              <a:endParaRPr i="1" sz="1200">
                <a:latin typeface="+mj-lt"/>
                <a:ea typeface="+mj-ea"/>
                <a:cs typeface="+mj-cs"/>
                <a:sym typeface="Helvetica"/>
              </a:endParaRPr>
            </a:p>
            <a:p>
              <a:pPr lvl="0">
                <a:lnSpc>
                  <a:spcPct val="80000"/>
                </a:lnSpc>
                <a:defRPr>
                  <a:uFillTx/>
                </a:defRPr>
              </a:pPr>
              <a:r>
                <a:rPr i="1" sz="1000">
                  <a:latin typeface="+mj-lt"/>
                  <a:ea typeface="+mj-ea"/>
                  <a:cs typeface="+mj-cs"/>
                  <a:sym typeface="Helvetica"/>
                </a:rPr>
                <a:t>(looking at the beam)</a:t>
              </a:r>
            </a:p>
          </p:txBody>
        </p:sp>
        <p:pic>
          <p:nvPicPr>
            <p:cNvPr id="203" name=""/>
            <p:cNvPicPr/>
            <p:nvPr/>
          </p:nvPicPr>
          <p:blipFill>
            <a:blip r:embed="rId6">
              <a:extLst/>
            </a:blip>
            <a:stretch>
              <a:fillRect/>
            </a:stretch>
          </p:blipFill>
          <p:spPr>
            <a:xfrm>
              <a:off x="-12700" y="0"/>
              <a:ext cx="839236" cy="571500"/>
            </a:xfrm>
            <a:prstGeom prst="rect">
              <a:avLst/>
            </a:prstGeom>
            <a:effectLst/>
          </p:spPr>
        </p:pic>
      </p:grpSp>
      <p:sp>
        <p:nvSpPr>
          <p:cNvPr id="206" name="Shape 206"/>
          <p:cNvSpPr/>
          <p:nvPr/>
        </p:nvSpPr>
        <p:spPr>
          <a:xfrm flipH="1" flipV="1">
            <a:off x="568526" y="6145242"/>
            <a:ext cx="4010987" cy="1"/>
          </a:xfrm>
          <a:prstGeom prst="line">
            <a:avLst/>
          </a:prstGeom>
          <a:ln w="25400">
            <a:solidFill>
              <a:srgbClr val="4F81BD"/>
            </a:solidFill>
            <a:round/>
            <a:headEnd type="triangle"/>
            <a:tailEnd type="triangle"/>
          </a:ln>
          <a:effectLst>
            <a:outerShdw sx="100000" sy="100000" kx="0" ky="0" algn="b" rotWithShape="0" blurRad="38100" dist="20000" dir="5400000">
              <a:srgbClr val="000000">
                <a:alpha val="38000"/>
              </a:srgbClr>
            </a:outerShdw>
          </a:effectLst>
        </p:spPr>
        <p:txBody>
          <a:bodyPr lIns="45719" rIns="45719"/>
          <a:lstStyle/>
          <a:p>
            <a:pPr lvl="0" algn="l">
              <a:defRPr sz="1200">
                <a:uFillTx/>
                <a:latin typeface="+mj-lt"/>
                <a:ea typeface="+mj-ea"/>
                <a:cs typeface="+mj-cs"/>
                <a:sym typeface="Helvetica"/>
              </a:defRPr>
            </a:pPr>
          </a:p>
        </p:txBody>
      </p:sp>
      <p:sp>
        <p:nvSpPr>
          <p:cNvPr id="207" name="Shape 207"/>
          <p:cNvSpPr/>
          <p:nvPr/>
        </p:nvSpPr>
        <p:spPr>
          <a:xfrm>
            <a:off x="2260086" y="5947086"/>
            <a:ext cx="62786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7.0 m</a:t>
            </a:r>
          </a:p>
        </p:txBody>
      </p:sp>
      <p:sp>
        <p:nvSpPr>
          <p:cNvPr id="208" name="Shape 208"/>
          <p:cNvSpPr/>
          <p:nvPr/>
        </p:nvSpPr>
        <p:spPr>
          <a:xfrm>
            <a:off x="61943" y="6359745"/>
            <a:ext cx="2929111" cy="624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spcBef>
                <a:spcPts val="300"/>
              </a:spcBef>
              <a:defRPr sz="1000"/>
            </a:lvl1pPr>
          </a:lstStyle>
          <a:p>
            <a:pPr lvl="0">
              <a:defRPr sz="1800">
                <a:uFillTx/>
              </a:defRPr>
            </a:pPr>
            <a:r>
              <a:rPr sz="1000">
                <a:uFill>
                  <a:solidFill/>
                </a:uFill>
              </a:rPr>
              <a:t>Shielding blocks removed in favor of an access region over LAr but not the active area</a:t>
            </a:r>
            <a:endParaRPr sz="1000">
              <a:uFill>
                <a:solidFill/>
              </a:uFill>
            </a:endParaRPr>
          </a:p>
        </p:txBody>
      </p:sp>
      <p:sp>
        <p:nvSpPr>
          <p:cNvPr id="209" name="Shape 209"/>
          <p:cNvSpPr/>
          <p:nvPr/>
        </p:nvSpPr>
        <p:spPr>
          <a:xfrm flipH="1" flipV="1">
            <a:off x="4908751" y="6157978"/>
            <a:ext cx="4010987" cy="1"/>
          </a:xfrm>
          <a:prstGeom prst="line">
            <a:avLst/>
          </a:prstGeom>
          <a:ln w="25400">
            <a:solidFill>
              <a:srgbClr val="4F81BD"/>
            </a:solidFill>
            <a:round/>
            <a:headEnd type="triangle"/>
            <a:tailEnd type="triangle"/>
          </a:ln>
          <a:effectLst>
            <a:outerShdw sx="100000" sy="100000" kx="0" ky="0" algn="b" rotWithShape="0" blurRad="38100" dist="20000" dir="5400000">
              <a:srgbClr val="000000">
                <a:alpha val="38000"/>
              </a:srgbClr>
            </a:outerShdw>
          </a:effectLst>
        </p:spPr>
        <p:txBody>
          <a:bodyPr lIns="45719" rIns="45719"/>
          <a:lstStyle/>
          <a:p>
            <a:pPr lvl="0" algn="l">
              <a:defRPr sz="1200">
                <a:uFillTx/>
                <a:latin typeface="+mj-lt"/>
                <a:ea typeface="+mj-ea"/>
                <a:cs typeface="+mj-cs"/>
                <a:sym typeface="Helvetica"/>
              </a:defRPr>
            </a:pPr>
          </a:p>
        </p:txBody>
      </p:sp>
      <p:sp>
        <p:nvSpPr>
          <p:cNvPr id="210" name="Shape 210"/>
          <p:cNvSpPr/>
          <p:nvPr/>
        </p:nvSpPr>
        <p:spPr>
          <a:xfrm>
            <a:off x="6600310" y="5959822"/>
            <a:ext cx="62786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7.0 m</a:t>
            </a:r>
          </a:p>
        </p:txBody>
      </p:sp>
      <p:sp>
        <p:nvSpPr>
          <p:cNvPr id="211" name="Shape 211"/>
          <p:cNvSpPr/>
          <p:nvPr/>
        </p:nvSpPr>
        <p:spPr>
          <a:xfrm>
            <a:off x="100609" y="683252"/>
            <a:ext cx="4707012" cy="177222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marL="422030" indent="-422030" algn="l">
              <a:spcBef>
                <a:spcPts val="700"/>
              </a:spcBef>
              <a:buSzPct val="100000"/>
              <a:buFont typeface="Arial"/>
              <a:buChar char="•"/>
              <a:defRPr>
                <a:uFillTx/>
              </a:defRPr>
            </a:pPr>
            <a:r>
              <a:rPr sz="1600" u="sng">
                <a:solidFill>
                  <a:srgbClr val="FF2600"/>
                </a:solidFill>
                <a:uFill>
                  <a:solidFill/>
                </a:uFill>
              </a:rPr>
              <a:t>Recent design concept</a:t>
            </a:r>
            <a:r>
              <a:rPr sz="1300">
                <a:solidFill>
                  <a:srgbClr val="FF2600"/>
                </a:solidFill>
                <a:uFill>
                  <a:solidFill/>
                </a:uFill>
              </a:rPr>
              <a:t> </a:t>
            </a:r>
            <a:r>
              <a:rPr sz="1300">
                <a:uFill>
                  <a:solidFill/>
                </a:uFill>
              </a:rPr>
              <a:t>shown here</a:t>
            </a:r>
            <a:endParaRPr sz="1300">
              <a:uFill>
                <a:solidFill/>
              </a:uFill>
            </a:endParaRPr>
          </a:p>
          <a:p>
            <a:pPr lvl="0" marL="342899" indent="-342899" algn="l">
              <a:spcBef>
                <a:spcPts val="700"/>
              </a:spcBef>
              <a:buSzPct val="100000"/>
              <a:buFont typeface="Arial"/>
              <a:buChar char="•"/>
              <a:defRPr>
                <a:uFillTx/>
              </a:defRPr>
            </a:pPr>
            <a:r>
              <a:rPr sz="1300">
                <a:uFill>
                  <a:solidFill/>
                </a:uFill>
              </a:rPr>
              <a:t>Main volume still wetted on top</a:t>
            </a:r>
            <a:endParaRPr sz="1300">
              <a:uFill>
                <a:solidFill/>
              </a:uFill>
            </a:endParaRPr>
          </a:p>
          <a:p>
            <a:pPr lvl="0" marL="342899" indent="-342899" algn="l">
              <a:spcBef>
                <a:spcPts val="700"/>
              </a:spcBef>
              <a:buSzPct val="100000"/>
              <a:buFont typeface="Arial"/>
              <a:buChar char="•"/>
              <a:defRPr>
                <a:uFillTx/>
              </a:defRPr>
            </a:pPr>
            <a:r>
              <a:rPr sz="1300">
                <a:uFill>
                  <a:solidFill/>
                </a:uFill>
              </a:rPr>
              <a:t>LAr pump in non-active volume allows LAr circulation when necessary</a:t>
            </a:r>
            <a:endParaRPr sz="1300">
              <a:uFill>
                <a:solidFill/>
              </a:uFill>
            </a:endParaRPr>
          </a:p>
          <a:p>
            <a:pPr lvl="0" marL="342899" indent="-342899" algn="l">
              <a:spcBef>
                <a:spcPts val="700"/>
              </a:spcBef>
              <a:buSzPct val="100000"/>
              <a:buFont typeface="Arial"/>
              <a:buChar char="•"/>
              <a:defRPr>
                <a:uFillTx/>
              </a:defRPr>
            </a:pPr>
            <a:r>
              <a:rPr sz="1300">
                <a:uFill>
                  <a:solidFill/>
                </a:uFill>
              </a:rPr>
              <a:t>Long “cold” signal feed-throughs still an option</a:t>
            </a:r>
            <a:endParaRPr sz="1300">
              <a:uFill>
                <a:solidFill/>
              </a:uFill>
            </a:endParaRPr>
          </a:p>
          <a:p>
            <a:pPr lvl="0" marL="342899" indent="-342899" algn="l">
              <a:spcBef>
                <a:spcPts val="700"/>
              </a:spcBef>
              <a:buSzPct val="100000"/>
              <a:buFont typeface="Arial"/>
              <a:buChar char="•"/>
              <a:defRPr>
                <a:uFillTx/>
              </a:defRPr>
            </a:pPr>
            <a:r>
              <a:rPr sz="1300">
                <a:uFill>
                  <a:solidFill/>
                </a:uFill>
              </a:rPr>
              <a:t>High voltage FT does not pass through expansion tank</a:t>
            </a:r>
          </a:p>
        </p:txBody>
      </p:sp>
      <p:sp>
        <p:nvSpPr>
          <p:cNvPr id="212" name="Shape 212"/>
          <p:cNvSpPr/>
          <p:nvPr/>
        </p:nvSpPr>
        <p:spPr>
          <a:xfrm>
            <a:off x="6129558" y="828105"/>
            <a:ext cx="1424919" cy="47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lvl1pPr>
          </a:lstStyle>
          <a:p>
            <a:pPr lvl="0">
              <a:defRPr sz="1800">
                <a:uFillTx/>
              </a:defRPr>
            </a:pPr>
            <a:r>
              <a:rPr sz="1300">
                <a:uFill>
                  <a:solidFill/>
                </a:uFill>
              </a:rPr>
              <a:t>Similar to 35 ton configuration</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A9A9A9"/>
        </a:solidFill>
      </p:bgPr>
    </p:bg>
    <p:spTree>
      <p:nvGrpSpPr>
        <p:cNvPr id="1" name=""/>
        <p:cNvGrpSpPr/>
        <p:nvPr/>
      </p:nvGrpSpPr>
      <p:grpSpPr>
        <a:xfrm>
          <a:off x="0" y="0"/>
          <a:ext cx="0" cy="0"/>
          <a:chOff x="0" y="0"/>
          <a:chExt cx="0" cy="0"/>
        </a:xfrm>
      </p:grpSpPr>
      <p:sp>
        <p:nvSpPr>
          <p:cNvPr id="214" name="Shape 214"/>
          <p:cNvSpPr/>
          <p:nvPr>
            <p:ph type="sldNum" sz="quarter" idx="2"/>
          </p:nvPr>
        </p:nvSpPr>
        <p:spPr>
          <a:xfrm>
            <a:off x="8820930" y="6515531"/>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215" name="lar1nd_3d.png"/>
          <p:cNvPicPr/>
          <p:nvPr/>
        </p:nvPicPr>
        <p:blipFill>
          <a:blip r:embed="rId2">
            <a:extLst/>
          </a:blip>
          <a:stretch>
            <a:fillRect/>
          </a:stretch>
        </p:blipFill>
        <p:spPr>
          <a:xfrm>
            <a:off x="513005" y="-119437"/>
            <a:ext cx="7528710" cy="7096874"/>
          </a:xfrm>
          <a:prstGeom prst="rect">
            <a:avLst/>
          </a:prstGeom>
          <a:ln w="12700">
            <a:miter lim="400000"/>
          </a:ln>
        </p:spPr>
      </p:pic>
      <p:grpSp>
        <p:nvGrpSpPr>
          <p:cNvPr id="218" name="Group 218"/>
          <p:cNvGrpSpPr/>
          <p:nvPr/>
        </p:nvGrpSpPr>
        <p:grpSpPr>
          <a:xfrm>
            <a:off x="7414858" y="116839"/>
            <a:ext cx="1690444" cy="751842"/>
            <a:chOff x="-38099" y="-38100"/>
            <a:chExt cx="1690443" cy="751840"/>
          </a:xfrm>
        </p:grpSpPr>
        <p:sp>
          <p:nvSpPr>
            <p:cNvPr id="217" name="Shape 217"/>
            <p:cNvSpPr/>
            <p:nvPr/>
          </p:nvSpPr>
          <p:spPr>
            <a:xfrm>
              <a:off x="0" y="0"/>
              <a:ext cx="1614244" cy="6756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sz="3300"/>
              </a:lvl1pPr>
            </a:lstStyle>
            <a:p>
              <a:pPr lvl="0">
                <a:defRPr sz="1800">
                  <a:uFillTx/>
                </a:defRPr>
              </a:pPr>
              <a:r>
                <a:rPr sz="3300">
                  <a:uFill>
                    <a:solidFill/>
                  </a:uFill>
                </a:rPr>
                <a:t>LAr1-ND</a:t>
              </a:r>
            </a:p>
          </p:txBody>
        </p:sp>
        <p:pic>
          <p:nvPicPr>
            <p:cNvPr id="216" name=""/>
            <p:cNvPicPr/>
            <p:nvPr/>
          </p:nvPicPr>
          <p:blipFill>
            <a:blip r:embed="rId3">
              <a:extLst/>
            </a:blip>
            <a:stretch>
              <a:fillRect/>
            </a:stretch>
          </p:blipFill>
          <p:spPr>
            <a:xfrm>
              <a:off x="-38100" y="-38100"/>
              <a:ext cx="1690444" cy="751841"/>
            </a:xfrm>
            <a:prstGeom prst="rect">
              <a:avLst/>
            </a:prstGeom>
            <a:effectLst/>
          </p:spPr>
        </p:pic>
      </p:grpSp>
      <p:sp>
        <p:nvSpPr>
          <p:cNvPr id="219" name="Shape 219"/>
          <p:cNvSpPr/>
          <p:nvPr/>
        </p:nvSpPr>
        <p:spPr>
          <a:xfrm>
            <a:off x="6009365" y="6210300"/>
            <a:ext cx="1878403" cy="548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solidFill>
                  <a:srgbClr val="FFFFFF"/>
                </a:solidFill>
              </a:defRPr>
            </a:lvl1pPr>
          </a:lstStyle>
          <a:p>
            <a:pPr lvl="0">
              <a:defRPr sz="1800">
                <a:solidFill>
                  <a:srgbClr val="000000"/>
                </a:solidFill>
                <a:uFillTx/>
              </a:defRPr>
            </a:pPr>
            <a:r>
              <a:rPr sz="1500">
                <a:solidFill>
                  <a:srgbClr val="FFFFFF"/>
                </a:solidFill>
                <a:uFill>
                  <a:solidFill/>
                </a:uFill>
              </a:rPr>
              <a:t>neutrino beam coming out of the page</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Num" sz="quarter" idx="2"/>
          </p:nvPr>
        </p:nvSpPr>
        <p:spPr>
          <a:xfrm>
            <a:off x="8814562" y="6524946"/>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22" name="Shape 222"/>
          <p:cNvSpPr/>
          <p:nvPr/>
        </p:nvSpPr>
        <p:spPr>
          <a:xfrm>
            <a:off x="76200" y="5450"/>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4910">
              <a:buFont typeface="Arial"/>
              <a:defRPr sz="4650">
                <a:uFill>
                  <a:solidFill>
                    <a:srgbClr val="953735"/>
                  </a:solidFill>
                </a:uFill>
              </a:defRPr>
            </a:lvl1pPr>
          </a:lstStyle>
          <a:p>
            <a:pPr lvl="0">
              <a:defRPr sz="1800">
                <a:uFillTx/>
              </a:defRPr>
            </a:pPr>
            <a:r>
              <a:rPr sz="4650">
                <a:uFill>
                  <a:solidFill>
                    <a:srgbClr val="953735"/>
                  </a:solidFill>
                </a:uFill>
              </a:rPr>
              <a:t>LAr1-ND vs LBNE Design: Cryostat</a:t>
            </a:r>
          </a:p>
        </p:txBody>
      </p:sp>
      <p:graphicFrame>
        <p:nvGraphicFramePr>
          <p:cNvPr id="223" name="Table 223"/>
          <p:cNvGraphicFramePr/>
          <p:nvPr/>
        </p:nvGraphicFramePr>
        <p:xfrm>
          <a:off x="144037" y="982472"/>
          <a:ext cx="8900181" cy="537631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16100"/>
                <a:gridCol w="1835570"/>
                <a:gridCol w="1536700"/>
                <a:gridCol w="3699109"/>
              </a:tblGrid>
              <a:tr h="633412">
                <a:tc>
                  <a:txBody>
                    <a:bodyPr/>
                    <a:lstStyle/>
                    <a:p>
                      <a:pPr lvl="0" algn="l">
                        <a:defRPr b="0" i="0">
                          <a:uFillTx/>
                        </a:defRPr>
                      </a:pPr>
                      <a:r>
                        <a:rPr b="1" sz="2000">
                          <a:uFill>
                            <a:solidFill/>
                          </a:uFill>
                        </a:rPr>
                        <a:t>Cryostat/Cryogenic</a:t>
                      </a:r>
                    </a:p>
                  </a:txBody>
                  <a:tcPr marL="63500" marR="63500" marT="0" marB="0" anchor="ctr" anchorCtr="0" horzOverflow="overflow">
                    <a:lnL w="38100">
                      <a:solidFill>
                        <a:srgbClr val="FFFFFF"/>
                      </a:solidFill>
                      <a:miter lim="400000"/>
                    </a:lnL>
                    <a:lnR w="38100">
                      <a:solidFill>
                        <a:srgbClr val="FFFFFF"/>
                      </a:solidFill>
                      <a:miter lim="400000"/>
                    </a:lnR>
                    <a:lnT w="381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LAr1-ND</a:t>
                      </a:r>
                    </a:p>
                  </a:txBody>
                  <a:tcPr marL="63500" marR="63500" marT="0" marB="0" anchor="ctr" anchorCtr="0" horzOverflow="overflow">
                    <a:lnL w="38100">
                      <a:solidFill>
                        <a:srgbClr val="FFFFFF"/>
                      </a:solidFill>
                      <a:miter lim="400000"/>
                    </a:lnL>
                    <a:lnR w="38100">
                      <a:solidFill>
                        <a:srgbClr val="FFFFFF"/>
                      </a:solidFill>
                      <a:miter lim="400000"/>
                    </a:lnR>
                    <a:lnT w="381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LBNE</a:t>
                      </a:r>
                    </a:p>
                  </a:txBody>
                  <a:tcPr marL="63500" marR="63500" marT="0" marB="0" anchor="ctr" anchorCtr="0" horzOverflow="overflow">
                    <a:lnL w="38100">
                      <a:solidFill>
                        <a:srgbClr val="FFFFFF"/>
                      </a:solidFill>
                      <a:miter lim="400000"/>
                    </a:lnL>
                    <a:lnR w="38100">
                      <a:solidFill>
                        <a:srgbClr val="FFFFFF"/>
                      </a:solidFill>
                      <a:miter lim="400000"/>
                    </a:lnR>
                    <a:lnT w="38100">
                      <a:solidFill>
                        <a:srgbClr val="FFFFFF"/>
                      </a:solidFill>
                      <a:miter lim="400000"/>
                    </a:lnT>
                    <a:lnB>
                      <a:solidFill>
                        <a:srgbClr val="000000"/>
                      </a:solidFill>
                      <a:miter lim="400000"/>
                    </a:lnB>
                  </a:tcPr>
                </a:tc>
                <a:tc>
                  <a:txBody>
                    <a:bodyPr/>
                    <a:lstStyle/>
                    <a:p>
                      <a:pPr lvl="0" algn="l">
                        <a:defRPr b="0" i="0">
                          <a:uFillTx/>
                        </a:defRPr>
                      </a:pPr>
                      <a:r>
                        <a:rPr b="1" sz="2000">
                          <a:uFill>
                            <a:solidFill/>
                          </a:uFill>
                        </a:rPr>
                        <a:t>Comparison</a:t>
                      </a:r>
                    </a:p>
                  </a:txBody>
                  <a:tcPr marL="63500" marR="63500" marT="0" marB="0" anchor="ctr" anchorCtr="0" horzOverflow="overflow">
                    <a:lnL w="38100">
                      <a:solidFill>
                        <a:srgbClr val="FFFFFF"/>
                      </a:solidFill>
                      <a:miter lim="400000"/>
                    </a:lnL>
                    <a:lnR w="38100">
                      <a:solidFill>
                        <a:srgbClr val="FFFFFF"/>
                      </a:solidFill>
                      <a:miter lim="400000"/>
                    </a:lnR>
                    <a:lnT w="38100">
                      <a:solidFill>
                        <a:srgbClr val="FFFFFF"/>
                      </a:solidFill>
                      <a:miter lim="400000"/>
                    </a:lnT>
                    <a:lnB>
                      <a:solidFill>
                        <a:srgbClr val="000000"/>
                      </a:solidFill>
                      <a:miter lim="400000"/>
                    </a:lnB>
                  </a:tcPr>
                </a:tc>
              </a:tr>
              <a:tr h="722697">
                <a:tc>
                  <a:txBody>
                    <a:bodyPr/>
                    <a:lstStyle/>
                    <a:p>
                      <a:pPr lvl="0" algn="l">
                        <a:defRPr b="0" i="0">
                          <a:uFillTx/>
                        </a:defRPr>
                      </a:pPr>
                      <a:r>
                        <a:rPr sz="1400">
                          <a:uFill>
                            <a:solidFill/>
                          </a:uFill>
                        </a:rPr>
                        <a:t>Cryostat Technology</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Membrane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Membrane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solidFill>
                            <a:srgbClr val="FF2600"/>
                          </a:solidFill>
                          <a:uFill>
                            <a:solidFill/>
                          </a:uFill>
                        </a:rPr>
                        <a:t>Similar commercial technology</a:t>
                      </a:r>
                      <a:r>
                        <a:rPr sz="1400">
                          <a:uFill>
                            <a:solidFill/>
                          </a:uFill>
                        </a:rPr>
                        <a:t> using passive foam insulation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600629">
                <a:tc>
                  <a:txBody>
                    <a:bodyPr/>
                    <a:lstStyle/>
                    <a:p>
                      <a:pPr lvl="0" algn="l">
                        <a:defRPr b="0" i="0">
                          <a:uFillTx/>
                        </a:defRPr>
                      </a:pPr>
                      <a:r>
                        <a:rPr sz="1400">
                          <a:uFill>
                            <a:solidFill/>
                          </a:uFill>
                        </a:rPr>
                        <a:t>LAr pump</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Inside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Inside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solidFill>
                            <a:srgbClr val="FF2600"/>
                          </a:solidFill>
                          <a:uFill>
                            <a:solidFill/>
                          </a:uFill>
                        </a:rPr>
                        <a:t>Similar design.</a:t>
                      </a:r>
                      <a:r>
                        <a:rPr sz="1400">
                          <a:uFill>
                            <a:solidFill/>
                          </a:uFill>
                        </a:rPr>
                        <a:t>  May not pump LAr continuously in LAr1-ND.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1096258">
                <a:tc>
                  <a:txBody>
                    <a:bodyPr/>
                    <a:lstStyle/>
                    <a:p>
                      <a:pPr lvl="0" algn="l">
                        <a:defRPr b="0" i="0">
                          <a:uFillTx/>
                        </a:defRPr>
                      </a:pPr>
                      <a:r>
                        <a:rPr sz="1400">
                          <a:uFill>
                            <a:solidFill/>
                          </a:uFill>
                        </a:rPr>
                        <a:t>Ullage space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Confined to a region over inactive region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In the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An isolated expansion region in LAr1-ND allows the main cryostat to be completely filled with LAr, </a:t>
                      </a:r>
                      <a:r>
                        <a:rPr sz="1400">
                          <a:solidFill>
                            <a:srgbClr val="FF2600"/>
                          </a:solidFill>
                          <a:uFill>
                            <a:solidFill/>
                          </a:uFill>
                        </a:rPr>
                        <a:t>eliminates outgassing from warm surfaces</a:t>
                      </a:r>
                      <a:r>
                        <a:rPr sz="1400">
                          <a:uFill>
                            <a:solidFill/>
                          </a:uFill>
                        </a:rPr>
                        <a:t> inside the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1104108">
                <a:tc>
                  <a:txBody>
                    <a:bodyPr/>
                    <a:lstStyle/>
                    <a:p>
                      <a:pPr lvl="0" algn="l">
                        <a:defRPr b="0" i="0">
                          <a:uFillTx/>
                        </a:defRPr>
                      </a:pPr>
                      <a:r>
                        <a:rPr sz="1400">
                          <a:uFill>
                            <a:solidFill/>
                          </a:uFill>
                        </a:rPr>
                        <a:t>Purification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Dual phase during filling, gas phase thereafter</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Dual phase throughout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With the warm ullage in a separate area in LAr1-ND, a much smaller scale purification system can be used in the small </a:t>
                      </a:r>
                      <a:r>
                        <a:rPr sz="1400">
                          <a:solidFill>
                            <a:srgbClr val="FF2600"/>
                          </a:solidFill>
                          <a:uFill>
                            <a:solidFill/>
                          </a:uFill>
                        </a:rPr>
                        <a:t>gas volume during the normal operation of the TPC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1208092">
                <a:tc>
                  <a:txBody>
                    <a:bodyPr/>
                    <a:lstStyle/>
                    <a:p>
                      <a:pPr lvl="0" algn="l">
                        <a:defRPr b="0" i="0">
                          <a:uFillTx/>
                        </a:defRPr>
                      </a:pPr>
                      <a:r>
                        <a:rPr sz="1400">
                          <a:uFill>
                            <a:solidFill/>
                          </a:uFill>
                        </a:rPr>
                        <a:t>Cooling</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Heat exchanger inside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Heat exchanger outside cryostat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LAr1-ND uses cooling panels inside the cryostat, results in better stability in LAr temperature and convection.  The lower convection simplifies the prediction and correction of the positive ion distribution on a surface detector.</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Num" sz="quarter" idx="2"/>
          </p:nvPr>
        </p:nvSpPr>
        <p:spPr>
          <a:xfrm>
            <a:off x="8808194" y="6515531"/>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26" name="Shape 226"/>
          <p:cNvSpPr/>
          <p:nvPr/>
        </p:nvSpPr>
        <p:spPr>
          <a:xfrm>
            <a:off x="81279" y="870536"/>
            <a:ext cx="8981442" cy="2326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79399" indent="-279399" algn="l">
              <a:spcBef>
                <a:spcPts val="1700"/>
              </a:spcBef>
              <a:buClr>
                <a:srgbClr val="050000"/>
              </a:buClr>
              <a:buSzPct val="100000"/>
              <a:buFont typeface="Wingdings"/>
              <a:buChar char="➢"/>
              <a:defRPr>
                <a:uFillTx/>
              </a:defRPr>
            </a:pPr>
            <a:r>
              <a:rPr sz="2000">
                <a:uFill>
                  <a:solidFill/>
                </a:uFill>
              </a:rPr>
              <a:t>Analog Front End ASIC </a:t>
            </a:r>
            <a:r>
              <a:rPr sz="2000">
                <a:uFill>
                  <a:solidFill/>
                </a:uFill>
              </a:rPr>
              <a:t>and ADC ASIC have been developed for LBNE;  </a:t>
            </a:r>
            <a:r>
              <a:rPr sz="2000">
                <a:uFill>
                  <a:solidFill/>
                </a:uFill>
              </a:rPr>
              <a:t>A</a:t>
            </a:r>
            <a:r>
              <a:rPr sz="2000">
                <a:uFill>
                  <a:solidFill/>
                </a:uFill>
              </a:rPr>
              <a:t>nalog Front End </a:t>
            </a:r>
            <a:r>
              <a:rPr sz="2000">
                <a:uFill>
                  <a:solidFill/>
                </a:uFill>
              </a:rPr>
              <a:t>ASIC is being used in MicroBooNE;  Commercial FPGAs for multiplexing in the cold;  similar to that used in 35 ton, with opportunity for longer term running and large data samples. </a:t>
            </a:r>
            <a:endParaRPr sz="2000">
              <a:uFill>
                <a:solidFill/>
              </a:uFill>
            </a:endParaRPr>
          </a:p>
          <a:p>
            <a:pPr lvl="1" marL="279399" indent="-279399" algn="l">
              <a:spcBef>
                <a:spcPts val="300"/>
              </a:spcBef>
              <a:buClr>
                <a:srgbClr val="050000"/>
              </a:buClr>
              <a:buSzPct val="100000"/>
              <a:buFont typeface="Wingdings"/>
              <a:buChar char="➢"/>
              <a:defRPr>
                <a:uFillTx/>
              </a:defRPr>
            </a:pPr>
            <a:r>
              <a:rPr sz="2000">
                <a:uFill>
                  <a:solidFill/>
                </a:uFill>
              </a:rPr>
              <a:t>After on-board multiplexing, 4 cold cable bundles to 4 signal feed-throughs</a:t>
            </a:r>
          </a:p>
        </p:txBody>
      </p:sp>
      <p:sp>
        <p:nvSpPr>
          <p:cNvPr id="227" name="Shape 227"/>
          <p:cNvSpPr/>
          <p:nvPr/>
        </p:nvSpPr>
        <p:spPr>
          <a:xfrm>
            <a:off x="76200" y="-65003"/>
            <a:ext cx="8991600" cy="91975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5000">
                <a:uFill>
                  <a:solidFill>
                    <a:srgbClr val="953735"/>
                  </a:solidFill>
                </a:uFill>
              </a:defRPr>
            </a:lvl1pPr>
          </a:lstStyle>
          <a:p>
            <a:pPr lvl="0">
              <a:defRPr sz="1800">
                <a:uFillTx/>
              </a:defRPr>
            </a:pPr>
            <a:r>
              <a:rPr sz="5000">
                <a:uFill>
                  <a:solidFill>
                    <a:srgbClr val="953735"/>
                  </a:solidFill>
                </a:uFill>
              </a:rPr>
              <a:t>Readout Electronics </a:t>
            </a:r>
          </a:p>
        </p:txBody>
      </p:sp>
      <p:pic>
        <p:nvPicPr>
          <p:cNvPr id="228" name="FEMotherBoard.pdf"/>
          <p:cNvPicPr/>
          <p:nvPr/>
        </p:nvPicPr>
        <p:blipFill>
          <a:blip r:embed="rId2">
            <a:extLst/>
          </a:blip>
          <a:stretch>
            <a:fillRect/>
          </a:stretch>
        </p:blipFill>
        <p:spPr>
          <a:xfrm>
            <a:off x="3033401" y="2881599"/>
            <a:ext cx="6079274" cy="3862005"/>
          </a:xfrm>
          <a:prstGeom prst="rect">
            <a:avLst/>
          </a:prstGeom>
          <a:ln w="12700">
            <a:miter lim="400000"/>
          </a:ln>
        </p:spPr>
      </p:pic>
      <p:pic>
        <p:nvPicPr>
          <p:cNvPr id="229" name="APA_corner_view.pdf"/>
          <p:cNvPicPr/>
          <p:nvPr/>
        </p:nvPicPr>
        <p:blipFill>
          <a:blip r:embed="rId3">
            <a:extLst/>
          </a:blip>
          <a:srcRect l="56249" t="0" r="0" b="0"/>
          <a:stretch>
            <a:fillRect/>
          </a:stretch>
        </p:blipFill>
        <p:spPr>
          <a:xfrm>
            <a:off x="31267" y="3127231"/>
            <a:ext cx="2829658" cy="3064105"/>
          </a:xfrm>
          <a:prstGeom prst="rect">
            <a:avLst/>
          </a:prstGeom>
          <a:ln w="12700">
            <a:miter lim="400000"/>
          </a:ln>
        </p:spPr>
      </p:pic>
      <p:sp>
        <p:nvSpPr>
          <p:cNvPr id="230" name="Shape 230"/>
          <p:cNvSpPr/>
          <p:nvPr/>
        </p:nvSpPr>
        <p:spPr>
          <a:xfrm flipH="1">
            <a:off x="2633893" y="3603003"/>
            <a:ext cx="770200" cy="351611"/>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Num" sz="quarter" idx="2"/>
          </p:nvPr>
        </p:nvSpPr>
        <p:spPr>
          <a:xfrm>
            <a:off x="8808194" y="6515531"/>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33" name="Shape 233"/>
          <p:cNvSpPr/>
          <p:nvPr/>
        </p:nvSpPr>
        <p:spPr>
          <a:xfrm>
            <a:off x="76200" y="-107451"/>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0341">
              <a:buFont typeface="Arial"/>
              <a:defRPr sz="3680">
                <a:uFill>
                  <a:solidFill>
                    <a:srgbClr val="953735"/>
                  </a:solidFill>
                </a:uFill>
              </a:defRPr>
            </a:lvl1pPr>
          </a:lstStyle>
          <a:p>
            <a:pPr lvl="0">
              <a:defRPr sz="1800">
                <a:uFillTx/>
              </a:defRPr>
            </a:pPr>
            <a:r>
              <a:rPr sz="3680">
                <a:uFill>
                  <a:solidFill>
                    <a:srgbClr val="953735"/>
                  </a:solidFill>
                </a:uFill>
              </a:rPr>
              <a:t>Signal Feed-throughs, warm Electronics &amp; DAQ </a:t>
            </a:r>
          </a:p>
        </p:txBody>
      </p:sp>
      <p:pic>
        <p:nvPicPr>
          <p:cNvPr id="234" name="LAr1-NDDAQ.pdf"/>
          <p:cNvPicPr/>
          <p:nvPr/>
        </p:nvPicPr>
        <p:blipFill>
          <a:blip r:embed="rId2">
            <a:extLst/>
          </a:blip>
          <a:stretch>
            <a:fillRect/>
          </a:stretch>
        </p:blipFill>
        <p:spPr>
          <a:xfrm>
            <a:off x="246678" y="2826713"/>
            <a:ext cx="5362376" cy="4124904"/>
          </a:xfrm>
          <a:prstGeom prst="rect">
            <a:avLst/>
          </a:prstGeom>
          <a:ln w="12700">
            <a:miter lim="400000"/>
          </a:ln>
        </p:spPr>
      </p:pic>
      <p:pic>
        <p:nvPicPr>
          <p:cNvPr id="235" name="pasted-image.pdf"/>
          <p:cNvPicPr/>
          <p:nvPr/>
        </p:nvPicPr>
        <p:blipFill>
          <a:blip r:embed="rId3">
            <a:extLst/>
          </a:blip>
          <a:srcRect l="0" t="0" r="47245" b="51824"/>
          <a:stretch>
            <a:fillRect/>
          </a:stretch>
        </p:blipFill>
        <p:spPr>
          <a:xfrm>
            <a:off x="5793368" y="839438"/>
            <a:ext cx="3364432" cy="3379646"/>
          </a:xfrm>
          <a:prstGeom prst="rect">
            <a:avLst/>
          </a:prstGeom>
          <a:ln w="12700">
            <a:miter lim="400000"/>
          </a:ln>
        </p:spPr>
      </p:pic>
      <p:sp>
        <p:nvSpPr>
          <p:cNvPr id="236" name="Shape 236"/>
          <p:cNvSpPr/>
          <p:nvPr>
            <p:ph type="body" idx="1"/>
          </p:nvPr>
        </p:nvSpPr>
        <p:spPr>
          <a:xfrm>
            <a:off x="2253" y="635098"/>
            <a:ext cx="5851225" cy="2273885"/>
          </a:xfrm>
          <a:prstGeom prst="rect">
            <a:avLst/>
          </a:prstGeom>
        </p:spPr>
        <p:txBody>
          <a:bodyPr lIns="0" tIns="0" rIns="0" bIns="0"/>
          <a:lstStyle/>
          <a:p>
            <a:pPr lvl="0" marL="171450" indent="-171450" defTabSz="228600">
              <a:spcBef>
                <a:spcPts val="400"/>
              </a:spcBef>
              <a:defRPr sz="1800">
                <a:uFillTx/>
              </a:defRPr>
            </a:pPr>
            <a:r>
              <a:rPr sz="1600">
                <a:uFill>
                  <a:solidFill/>
                </a:uFill>
              </a:rPr>
              <a:t>Considering long “cold” feed-throughs that dip into the liquid.</a:t>
            </a:r>
            <a:endParaRPr sz="1600">
              <a:uFill>
                <a:solidFill/>
              </a:uFill>
            </a:endParaRPr>
          </a:p>
          <a:p>
            <a:pPr lvl="0" marL="171450" indent="-171450" defTabSz="228600">
              <a:spcBef>
                <a:spcPts val="400"/>
              </a:spcBef>
              <a:defRPr sz="1800">
                <a:uFillTx/>
              </a:defRPr>
            </a:pPr>
            <a:r>
              <a:rPr sz="1600">
                <a:uFill>
                  <a:solidFill/>
                </a:uFill>
              </a:rPr>
              <a:t>Eliminates exposed cables in the gas region</a:t>
            </a:r>
            <a:endParaRPr sz="1600">
              <a:uFill>
                <a:solidFill/>
              </a:uFill>
            </a:endParaRPr>
          </a:p>
          <a:p>
            <a:pPr lvl="0" marL="171450" indent="-171450" defTabSz="228600">
              <a:spcBef>
                <a:spcPts val="400"/>
              </a:spcBef>
              <a:defRPr sz="1800">
                <a:uFillTx/>
              </a:defRPr>
            </a:pPr>
            <a:r>
              <a:rPr sz="1600">
                <a:uFill>
                  <a:solidFill/>
                </a:uFill>
              </a:rPr>
              <a:t>Reliability and hermetic seals are concerns</a:t>
            </a:r>
            <a:endParaRPr sz="1600">
              <a:uFill>
                <a:solidFill/>
              </a:uFill>
            </a:endParaRPr>
          </a:p>
          <a:p>
            <a:pPr lvl="0" marL="171450" indent="-171450" defTabSz="228600">
              <a:spcBef>
                <a:spcPts val="300"/>
              </a:spcBef>
              <a:defRPr sz="1800">
                <a:uFillTx/>
              </a:defRPr>
            </a:pPr>
            <a:r>
              <a:rPr sz="1600">
                <a:uFill>
                  <a:solidFill/>
                </a:uFill>
              </a:rPr>
              <a:t>ATLAS has developed such a FT designed for both warm and cold flanges.  MicroBooNE used for warm FTs.</a:t>
            </a:r>
            <a:endParaRPr sz="1600">
              <a:uFill>
                <a:solidFill/>
              </a:uFill>
            </a:endParaRPr>
          </a:p>
          <a:p>
            <a:pPr lvl="0" marL="171450" indent="-171450" defTabSz="228600">
              <a:spcBef>
                <a:spcPts val="300"/>
              </a:spcBef>
              <a:defRPr sz="1800">
                <a:uFillTx/>
              </a:defRPr>
            </a:pPr>
            <a:r>
              <a:rPr sz="1600">
                <a:uFill>
                  <a:solidFill/>
                </a:uFill>
              </a:rPr>
              <a:t>External to the cryostat is </a:t>
            </a:r>
            <a:r>
              <a:rPr sz="1600">
                <a:uFill>
                  <a:solidFill/>
                </a:uFill>
              </a:rPr>
              <a:t>the Warm Interface Module (WIM), timing system, and commodity Data Concentrator Modules (DCM), network switch and computing farm </a:t>
            </a:r>
          </a:p>
        </p:txBody>
      </p:sp>
      <p:pic>
        <p:nvPicPr>
          <p:cNvPr id="237" name="pasted-image.tif"/>
          <p:cNvPicPr/>
          <p:nvPr/>
        </p:nvPicPr>
        <p:blipFill>
          <a:blip r:embed="rId4">
            <a:extLst/>
          </a:blip>
          <a:stretch>
            <a:fillRect/>
          </a:stretch>
        </p:blipFill>
        <p:spPr>
          <a:xfrm>
            <a:off x="5821705" y="4316034"/>
            <a:ext cx="3364311" cy="2549004"/>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Num" sz="quarter" idx="2"/>
          </p:nvPr>
        </p:nvSpPr>
        <p:spPr>
          <a:xfrm>
            <a:off x="8808194" y="6515531"/>
            <a:ext cx="335807"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40" name="Shape 240"/>
          <p:cNvSpPr/>
          <p:nvPr/>
        </p:nvSpPr>
        <p:spPr>
          <a:xfrm>
            <a:off x="76200" y="-54843"/>
            <a:ext cx="8991600"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4910">
              <a:buFont typeface="Arial"/>
              <a:defRPr sz="4650">
                <a:uFill>
                  <a:solidFill>
                    <a:srgbClr val="953735"/>
                  </a:solidFill>
                </a:uFill>
              </a:defRPr>
            </a:lvl1pPr>
          </a:lstStyle>
          <a:p>
            <a:pPr lvl="0">
              <a:defRPr sz="1800">
                <a:uFillTx/>
              </a:defRPr>
            </a:pPr>
            <a:r>
              <a:rPr sz="4650">
                <a:uFill>
                  <a:solidFill>
                    <a:srgbClr val="953735"/>
                  </a:solidFill>
                </a:uFill>
              </a:rPr>
              <a:t>LAr1-ND vs LBNE Design: Electronics</a:t>
            </a:r>
          </a:p>
        </p:txBody>
      </p:sp>
      <p:graphicFrame>
        <p:nvGraphicFramePr>
          <p:cNvPr id="241" name="Table 241"/>
          <p:cNvGraphicFramePr/>
          <p:nvPr/>
        </p:nvGraphicFramePr>
        <p:xfrm>
          <a:off x="108299" y="774757"/>
          <a:ext cx="8978202" cy="60708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709197"/>
                <a:gridCol w="1652438"/>
                <a:gridCol w="1754736"/>
                <a:gridCol w="3811027"/>
              </a:tblGrid>
              <a:tr h="614038">
                <a:tc>
                  <a:txBody>
                    <a:bodyPr/>
                    <a:lstStyle/>
                    <a:p>
                      <a:pPr lvl="0" algn="l">
                        <a:defRPr b="0" i="0">
                          <a:uFillTx/>
                        </a:defRPr>
                      </a:pPr>
                      <a:r>
                        <a:rPr b="1" sz="2000">
                          <a:uFill>
                            <a:solidFill/>
                          </a:uFill>
                        </a:rPr>
                        <a:t>Electronics Elements</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LAr1-ND</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LBNE</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Comparison</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r>
              <a:tr h="342611">
                <a:tc>
                  <a:txBody>
                    <a:bodyPr/>
                    <a:lstStyle/>
                    <a:p>
                      <a:pPr lvl="0" algn="l">
                        <a:defRPr b="0" i="0">
                          <a:uFillTx/>
                        </a:defRPr>
                      </a:pPr>
                      <a:r>
                        <a:rPr sz="1400">
                          <a:uFill>
                            <a:solidFill/>
                          </a:uFill>
                        </a:rPr>
                        <a:t>Analog Front-End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ASIC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ASIC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solidFill>
                            <a:srgbClr val="FF2600"/>
                          </a:solidFill>
                          <a:uFill>
                            <a:solidFill/>
                          </a:uFill>
                        </a:rPr>
                        <a:t>Same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302661">
                <a:tc>
                  <a:txBody>
                    <a:bodyPr/>
                    <a:lstStyle/>
                    <a:p>
                      <a:pPr lvl="0" algn="l">
                        <a:defRPr b="0" i="0">
                          <a:uFillTx/>
                        </a:defRPr>
                      </a:pPr>
                      <a:r>
                        <a:rPr sz="1400">
                          <a:uFill>
                            <a:solidFill/>
                          </a:uFill>
                        </a:rPr>
                        <a:t>ADC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ASIC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ASIC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solidFill>
                            <a:srgbClr val="FF2600"/>
                          </a:solidFill>
                          <a:uFill>
                            <a:solidFill/>
                          </a:uFill>
                        </a:rPr>
                        <a:t>Same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657225">
                <a:tc>
                  <a:txBody>
                    <a:bodyPr/>
                    <a:lstStyle/>
                    <a:p>
                      <a:pPr lvl="0" algn="l">
                        <a:defRPr b="0" i="0">
                          <a:uFillTx/>
                        </a:defRPr>
                      </a:pPr>
                      <a:r>
                        <a:rPr sz="1400">
                          <a:uFill>
                            <a:solidFill/>
                          </a:uFill>
                        </a:rPr>
                        <a:t>FE Digital Processing</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FPGA</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FPGA or ASIC</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LAr1-ND will use FPGA to meet fast schedule; LBNE will make decision later, with inputs and experience from LAr1-ND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465378">
                <a:tc>
                  <a:txBody>
                    <a:bodyPr/>
                    <a:lstStyle/>
                    <a:p>
                      <a:pPr lvl="0" algn="l">
                        <a:defRPr b="0" i="0">
                          <a:uFillTx/>
                        </a:defRPr>
                      </a:pPr>
                      <a:r>
                        <a:rPr sz="1400">
                          <a:uFill>
                            <a:solidFill/>
                          </a:uFill>
                        </a:rPr>
                        <a:t>Front End Board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Analog Mother Board + Digital Mezzanine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Analog Mother Board + Digital Mezzanine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solidFill>
                            <a:srgbClr val="FF2600"/>
                          </a:solidFill>
                          <a:uFill>
                            <a:solidFill/>
                          </a:uFill>
                        </a:rPr>
                        <a:t>Similar design</a:t>
                      </a:r>
                      <a:r>
                        <a:rPr sz="1400">
                          <a:uFill>
                            <a:solidFill/>
                          </a:uFill>
                        </a:rPr>
                        <a:t>, different mechanical dimension and channel density</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391726">
                <a:tc>
                  <a:txBody>
                    <a:bodyPr/>
                    <a:lstStyle/>
                    <a:p>
                      <a:pPr lvl="0" algn="l">
                        <a:defRPr b="0" i="0">
                          <a:uFillTx/>
                        </a:defRPr>
                      </a:pPr>
                      <a:r>
                        <a:rPr sz="1400">
                          <a:uFill>
                            <a:solidFill/>
                          </a:uFill>
                        </a:rPr>
                        <a:t>Cold Cable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Twinaxial Cable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Twinaxial Cable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solidFill>
                            <a:srgbClr val="FF2600"/>
                          </a:solidFill>
                          <a:uFill>
                            <a:solidFill/>
                          </a:uFill>
                        </a:rPr>
                        <a:t>Same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1520825">
                <a:tc>
                  <a:txBody>
                    <a:bodyPr/>
                    <a:lstStyle/>
                    <a:p>
                      <a:pPr lvl="0" algn="l">
                        <a:defRPr b="0" i="0">
                          <a:uFillTx/>
                        </a:defRPr>
                      </a:pPr>
                      <a:r>
                        <a:rPr sz="1400">
                          <a:uFill>
                            <a:solidFill/>
                          </a:uFill>
                        </a:rPr>
                        <a:t>Signal Feed-through</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ATLAS Pin Carrier</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Flange Board or ATLAS Pin Carrier</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LAr1-ND will use already developed technology ATLAS pin carrier; LBNE will make decision later, with inputs and experience from LAr1-ND.  
LAr1-ND will use a double feedthrough configuration to accommodate both the cold cables inside the cryostat and the warm cables outside.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873125">
                <a:tc>
                  <a:txBody>
                    <a:bodyPr/>
                    <a:lstStyle/>
                    <a:p>
                      <a:pPr lvl="0" algn="l">
                        <a:defRPr b="0" i="0">
                          <a:uFillTx/>
                        </a:defRPr>
                      </a:pPr>
                      <a:r>
                        <a:rPr sz="1400">
                          <a:uFill>
                            <a:solidFill/>
                          </a:uFill>
                        </a:rPr>
                        <a:t>Warm Interface Board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FPGA + Optical Transceiver</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Optical Transceiver and/or FPGA</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LAr1-ND will use FPGA to study data compression and trigger algorithm, and keep the capability to stream all data out; LBNE will make decision later, with inputs and experience from LAr1-ND.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873125">
                <a:tc>
                  <a:txBody>
                    <a:bodyPr/>
                    <a:lstStyle/>
                    <a:p>
                      <a:pPr lvl="0" algn="l">
                        <a:defRPr b="0" i="0">
                          <a:uFillTx/>
                        </a:defRPr>
                      </a:pPr>
                      <a:r>
                        <a:rPr sz="1400">
                          <a:uFill>
                            <a:solidFill/>
                          </a:uFill>
                        </a:rPr>
                        <a:t>Data Concentrator Board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Commercial PCIe Card</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SLAC RCE</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400">
                          <a:uFill>
                            <a:solidFill/>
                          </a:uFill>
                        </a:rPr>
                        <a:t>LAr1-ND will use commodity hardware in DAQ system, focus efforts on algorithm, firmware and software development</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44" name="Shape 244"/>
          <p:cNvSpPr/>
          <p:nvPr/>
        </p:nvSpPr>
        <p:spPr>
          <a:xfrm>
            <a:off x="202439" y="703817"/>
            <a:ext cx="8580848" cy="5273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spcBef>
                <a:spcPts val="300"/>
              </a:spcBef>
              <a:defRPr>
                <a:uFillTx/>
              </a:defRPr>
            </a:pPr>
            <a:endParaRPr sz="1600">
              <a:uFill>
                <a:solidFill/>
              </a:uFill>
            </a:endParaRPr>
          </a:p>
          <a:p>
            <a:pPr lvl="2" marL="279399" indent="-279399" algn="l">
              <a:spcBef>
                <a:spcPts val="27600"/>
              </a:spcBef>
              <a:buClr>
                <a:srgbClr val="050000"/>
              </a:buClr>
              <a:buSzPct val="100000"/>
              <a:buFont typeface="Wingdings"/>
              <a:buChar char="➢"/>
              <a:defRPr>
                <a:uFillTx/>
              </a:defRPr>
            </a:pPr>
            <a:r>
              <a:rPr>
                <a:uFill>
                  <a:solidFill/>
                </a:uFill>
              </a:rPr>
              <a:t>A compact </a:t>
            </a:r>
            <a:r>
              <a:rPr>
                <a:uFill>
                  <a:solidFill/>
                </a:uFill>
              </a:rPr>
              <a:t>light-guide-based system like what has </a:t>
            </a:r>
            <a:r>
              <a:rPr>
                <a:uFill>
                  <a:solidFill/>
                </a:uFill>
              </a:rPr>
              <a:t>been proposed for LBNE </a:t>
            </a:r>
            <a:r>
              <a:rPr i="1">
                <a:uFill>
                  <a:solidFill/>
                </a:uFill>
              </a:rPr>
              <a:t>(</a:t>
            </a:r>
            <a:r>
              <a:rPr i="1">
                <a:uFill>
                  <a:solidFill/>
                </a:uFill>
              </a:rPr>
              <a:t>acrylic bars read out by</a:t>
            </a:r>
            <a:r>
              <a:rPr i="1">
                <a:uFill>
                  <a:solidFill/>
                </a:uFill>
              </a:rPr>
              <a:t> silicon photomultipliers, SiPMs</a:t>
            </a:r>
            <a:r>
              <a:rPr>
                <a:uFill>
                  <a:solidFill/>
                </a:uFill>
              </a:rPr>
              <a:t>) is the starting design concept for LAr1-ND.</a:t>
            </a:r>
            <a:endParaRPr>
              <a:uFill>
                <a:solidFill/>
              </a:uFill>
            </a:endParaRPr>
          </a:p>
          <a:p>
            <a:pPr lvl="2" marL="279399" indent="-279399" algn="l">
              <a:spcBef>
                <a:spcPts val="300"/>
              </a:spcBef>
              <a:buClr>
                <a:srgbClr val="050000"/>
              </a:buClr>
              <a:buSzPct val="100000"/>
              <a:buFont typeface="Wingdings"/>
              <a:buChar char="➢"/>
              <a:defRPr>
                <a:uFillTx/>
              </a:defRPr>
            </a:pPr>
            <a:r>
              <a:rPr>
                <a:uFill>
                  <a:solidFill/>
                </a:uFill>
              </a:rPr>
              <a:t>However, the relatively small volume of LAr1-ND provides an </a:t>
            </a:r>
            <a:r>
              <a:rPr u="sng">
                <a:uFill>
                  <a:solidFill/>
                </a:uFill>
              </a:rPr>
              <a:t>excellent test-bed for light collection systems</a:t>
            </a:r>
            <a:r>
              <a:rPr>
                <a:uFill>
                  <a:solidFill/>
                </a:uFill>
              </a:rPr>
              <a:t> being designed and optimized for LBNE as well as for studies of the light collection efficiency as a function of photocathode coverage</a:t>
            </a:r>
          </a:p>
        </p:txBody>
      </p:sp>
      <p:sp>
        <p:nvSpPr>
          <p:cNvPr id="245" name="Shape 245"/>
          <p:cNvSpPr/>
          <p:nvPr/>
        </p:nvSpPr>
        <p:spPr>
          <a:xfrm>
            <a:off x="76200" y="13180"/>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02065">
              <a:buFont typeface="Arial"/>
              <a:defRPr sz="3520">
                <a:uFill>
                  <a:solidFill>
                    <a:srgbClr val="953735"/>
                  </a:solidFill>
                </a:uFill>
              </a:defRPr>
            </a:lvl1pPr>
          </a:lstStyle>
          <a:p>
            <a:pPr lvl="0">
              <a:defRPr sz="1800">
                <a:uFillTx/>
              </a:defRPr>
            </a:pPr>
            <a:r>
              <a:rPr sz="3520">
                <a:uFill>
                  <a:solidFill>
                    <a:srgbClr val="953735"/>
                  </a:solidFill>
                </a:uFill>
              </a:rPr>
              <a:t>LAr1-ND vs. LBNE Design: Light Collection System</a:t>
            </a:r>
          </a:p>
        </p:txBody>
      </p:sp>
      <p:graphicFrame>
        <p:nvGraphicFramePr>
          <p:cNvPr id="246" name="Table 246"/>
          <p:cNvGraphicFramePr/>
          <p:nvPr/>
        </p:nvGraphicFramePr>
        <p:xfrm>
          <a:off x="399918" y="1918701"/>
          <a:ext cx="8344164" cy="258831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96337"/>
                <a:gridCol w="2260600"/>
                <a:gridCol w="2330347"/>
                <a:gridCol w="1656877"/>
              </a:tblGrid>
              <a:tr h="737560">
                <a:tc>
                  <a:txBody>
                    <a:bodyPr/>
                    <a:lstStyle/>
                    <a:p>
                      <a:pPr lvl="0" algn="l">
                        <a:defRPr b="0" i="0">
                          <a:uFillTx/>
                        </a:defRPr>
                      </a:pPr>
                      <a:r>
                        <a:rPr b="1" sz="2000">
                          <a:uFill>
                            <a:solidFill/>
                          </a:uFill>
                        </a:rPr>
                        <a:t>Photodetection System</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LAr1-ND</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LBNE</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c>
                  <a:txBody>
                    <a:bodyPr/>
                    <a:lstStyle/>
                    <a:p>
                      <a:pPr lvl="0" algn="l">
                        <a:defRPr b="0" i="0">
                          <a:uFillTx/>
                        </a:defRPr>
                      </a:pPr>
                      <a:r>
                        <a:rPr b="1" sz="2000">
                          <a:uFill>
                            <a:solidFill/>
                          </a:uFill>
                        </a:rPr>
                        <a:t>Comparison</a:t>
                      </a:r>
                    </a:p>
                  </a:txBody>
                  <a:tcPr marL="63500" marR="63500" marT="0" marB="0" anchor="ctr" anchorCtr="0" horzOverflow="overflow">
                    <a:lnL w="50800">
                      <a:solidFill>
                        <a:srgbClr val="FFFFFF"/>
                      </a:solidFill>
                      <a:miter lim="400000"/>
                    </a:lnL>
                    <a:lnR w="50800">
                      <a:solidFill>
                        <a:srgbClr val="FFFFFF"/>
                      </a:solidFill>
                      <a:miter lim="400000"/>
                    </a:lnR>
                    <a:lnT w="50800">
                      <a:solidFill>
                        <a:srgbClr val="FFFFFF"/>
                      </a:solidFill>
                      <a:miter lim="400000"/>
                    </a:lnT>
                    <a:lnB>
                      <a:solidFill>
                        <a:srgbClr val="000000"/>
                      </a:solidFill>
                      <a:miter lim="400000"/>
                    </a:lnB>
                  </a:tcPr>
                </a:tc>
              </a:tr>
              <a:tr h="1316762">
                <a:tc>
                  <a:txBody>
                    <a:bodyPr/>
                    <a:lstStyle/>
                    <a:p>
                      <a:pPr lvl="0" algn="l">
                        <a:defRPr b="0" i="0">
                          <a:uFillTx/>
                        </a:defRPr>
                      </a:pPr>
                      <a:r>
                        <a:rPr sz="1600">
                          <a:uFill>
                            <a:solidFill/>
                          </a:uFill>
                        </a:rPr>
                        <a:t>Construction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600">
                          <a:uFill>
                            <a:solidFill/>
                          </a:uFill>
                        </a:rPr>
                        <a:t>Extruded light guides coated with wavelength-shifter assembled into "paddles" inserted behind APAs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600">
                          <a:uFill>
                            <a:solidFill/>
                          </a:uFill>
                        </a:rPr>
                        <a:t>Extruded light guides coated with wavelength-shifter assembled into "paddles" inserted between APAs</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600">
                          <a:solidFill>
                            <a:srgbClr val="FF2600"/>
                          </a:solidFill>
                          <a:uFill>
                            <a:solidFill/>
                          </a:uFill>
                        </a:rPr>
                        <a:t>Same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r h="545107">
                <a:tc>
                  <a:txBody>
                    <a:bodyPr/>
                    <a:lstStyle/>
                    <a:p>
                      <a:pPr lvl="0" algn="l">
                        <a:defRPr b="0" i="0">
                          <a:uFillTx/>
                        </a:defRPr>
                      </a:pPr>
                      <a:r>
                        <a:rPr sz="1600">
                          <a:uFill>
                            <a:solidFill/>
                          </a:uFill>
                        </a:rPr>
                        <a:t>Photodetector</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600">
                          <a:uFill>
                            <a:solidFill/>
                          </a:uFill>
                        </a:rPr>
                        <a:t>SiPM</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600">
                          <a:uFill>
                            <a:solidFill/>
                          </a:uFill>
                        </a:rPr>
                        <a:t>SiPM</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c>
                  <a:txBody>
                    <a:bodyPr/>
                    <a:lstStyle/>
                    <a:p>
                      <a:pPr lvl="0" algn="l">
                        <a:defRPr b="0" i="0">
                          <a:uFillTx/>
                        </a:defRPr>
                      </a:pPr>
                      <a:r>
                        <a:rPr sz="1600">
                          <a:solidFill>
                            <a:srgbClr val="FF2600"/>
                          </a:solidFill>
                          <a:uFill>
                            <a:solidFill/>
                          </a:uFill>
                        </a:rPr>
                        <a:t>Same design</a:t>
                      </a:r>
                    </a:p>
                  </a:txBody>
                  <a:tcPr marL="63500" marR="63500" marT="0" marB="0" anchor="ctr" anchorCtr="0" horzOverflow="overflow">
                    <a:lnL>
                      <a:solidFill>
                        <a:srgbClr val="000000"/>
                      </a:solidFill>
                      <a:miter lim="400000"/>
                    </a:lnL>
                    <a:lnR>
                      <a:solidFill>
                        <a:srgbClr val="000000"/>
                      </a:solidFill>
                      <a:miter lim="400000"/>
                    </a:lnR>
                    <a:lnT>
                      <a:solidFill>
                        <a:srgbClr val="000000"/>
                      </a:solidFill>
                      <a:miter lim="400000"/>
                    </a:lnT>
                    <a:lnB>
                      <a:solidFill>
                        <a:srgbClr val="000000"/>
                      </a:solidFill>
                      <a:miter lim="400000"/>
                    </a:lnB>
                  </a:tcPr>
                </a:tc>
              </a:tr>
            </a:tbl>
          </a:graphicData>
        </a:graphic>
      </p:graphicFrame>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xfrm>
            <a:off x="76200" y="86263"/>
            <a:ext cx="8991600" cy="818517"/>
          </a:xfrm>
          <a:prstGeom prst="rect">
            <a:avLst/>
          </a:prstGeom>
        </p:spPr>
        <p:txBody>
          <a:bodyPr lIns="45719" tIns="45719" rIns="45719" bIns="45719">
            <a:normAutofit fontScale="100000" lnSpcReduction="0"/>
          </a:bodyPr>
          <a:lstStyle>
            <a:lvl1pPr defTabSz="438617">
              <a:defRPr sz="4608">
                <a:solidFill>
                  <a:srgbClr val="000000"/>
                </a:solidFill>
              </a:defRPr>
            </a:lvl1pPr>
          </a:lstStyle>
          <a:p>
            <a:pPr lvl="0">
              <a:defRPr sz="1800">
                <a:uFillTx/>
              </a:defRPr>
            </a:pPr>
            <a:r>
              <a:rPr sz="4608">
                <a:uFill>
                  <a:solidFill>
                    <a:srgbClr val="953735"/>
                  </a:solidFill>
                </a:uFill>
              </a:rPr>
              <a:t>Outline</a:t>
            </a:r>
          </a:p>
        </p:txBody>
      </p:sp>
      <p:sp>
        <p:nvSpPr>
          <p:cNvPr id="87" name="Shape 87"/>
          <p:cNvSpPr/>
          <p:nvPr>
            <p:ph type="body" idx="1"/>
          </p:nvPr>
        </p:nvSpPr>
        <p:spPr>
          <a:xfrm>
            <a:off x="355048" y="1152993"/>
            <a:ext cx="8697935" cy="3973125"/>
          </a:xfrm>
          <a:prstGeom prst="rect">
            <a:avLst/>
          </a:prstGeom>
        </p:spPr>
        <p:txBody>
          <a:bodyPr lIns="45719" tIns="45719" rIns="45719" bIns="45719"/>
          <a:lstStyle/>
          <a:p>
            <a:pPr lvl="0" marL="342674" indent="-342674">
              <a:spcBef>
                <a:spcPts val="2700"/>
              </a:spcBef>
              <a:buChar char="❖"/>
              <a:defRPr sz="1800">
                <a:uFillTx/>
              </a:defRPr>
            </a:pPr>
            <a:r>
              <a:rPr sz="2700">
                <a:uFill>
                  <a:solidFill/>
                </a:uFill>
              </a:rPr>
              <a:t>LAr1-ND, a Neutrino Oscillation Experiment</a:t>
            </a:r>
            <a:endParaRPr sz="2700">
              <a:uFill>
                <a:solidFill/>
              </a:uFill>
            </a:endParaRPr>
          </a:p>
          <a:p>
            <a:pPr lvl="0" marL="342674" indent="-342674">
              <a:spcBef>
                <a:spcPts val="2700"/>
              </a:spcBef>
              <a:buChar char="❖"/>
              <a:defRPr sz="1800">
                <a:uFillTx/>
              </a:defRPr>
            </a:pPr>
            <a:r>
              <a:rPr sz="2700">
                <a:uFill>
                  <a:solidFill/>
                </a:uFill>
              </a:rPr>
              <a:t>The LAr1-ND Detector</a:t>
            </a:r>
            <a:endParaRPr sz="2700">
              <a:uFill>
                <a:solidFill/>
              </a:uFill>
            </a:endParaRPr>
          </a:p>
          <a:p>
            <a:pPr lvl="0" marL="342674" indent="-342674">
              <a:spcBef>
                <a:spcPts val="2700"/>
              </a:spcBef>
              <a:buChar char="❖"/>
              <a:defRPr sz="1800">
                <a:uFillTx/>
              </a:defRPr>
            </a:pPr>
            <a:r>
              <a:rPr sz="2700">
                <a:uFill>
                  <a:solidFill/>
                </a:uFill>
              </a:rPr>
              <a:t>Schedule Estimate</a:t>
            </a:r>
            <a:endParaRPr sz="2700">
              <a:uFill>
                <a:solidFill/>
              </a:uFill>
            </a:endParaRPr>
          </a:p>
          <a:p>
            <a:pPr lvl="0" marL="342674" indent="-342674">
              <a:spcBef>
                <a:spcPts val="2700"/>
              </a:spcBef>
              <a:buChar char="❖"/>
              <a:defRPr sz="1800">
                <a:uFillTx/>
              </a:defRPr>
            </a:pPr>
            <a:r>
              <a:rPr sz="2700">
                <a:uFill>
                  <a:solidFill/>
                </a:uFill>
              </a:rPr>
              <a:t>Summary</a:t>
            </a:r>
          </a:p>
        </p:txBody>
      </p:sp>
      <p:sp>
        <p:nvSpPr>
          <p:cNvPr id="88" name="Shape 88"/>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pasted-image.tif"/>
          <p:cNvPicPr/>
          <p:nvPr/>
        </p:nvPicPr>
        <p:blipFill>
          <a:blip r:embed="rId2">
            <a:extLst/>
          </a:blip>
          <a:stretch>
            <a:fillRect/>
          </a:stretch>
        </p:blipFill>
        <p:spPr>
          <a:xfrm>
            <a:off x="196753" y="1273116"/>
            <a:ext cx="4723333" cy="5481899"/>
          </a:xfrm>
          <a:prstGeom prst="rect">
            <a:avLst/>
          </a:prstGeom>
          <a:ln w="12700">
            <a:miter lim="400000"/>
          </a:ln>
        </p:spPr>
      </p:pic>
      <p:pic>
        <p:nvPicPr>
          <p:cNvPr id="249" name=""/>
          <p:cNvPicPr/>
          <p:nvPr/>
        </p:nvPicPr>
        <p:blipFill>
          <a:blip r:embed="rId3">
            <a:extLst/>
          </a:blip>
          <a:stretch>
            <a:fillRect/>
          </a:stretch>
        </p:blipFill>
        <p:spPr>
          <a:xfrm>
            <a:off x="5187239" y="1633600"/>
            <a:ext cx="3788529" cy="2301241"/>
          </a:xfrm>
          <a:prstGeom prst="rect">
            <a:avLst/>
          </a:prstGeom>
          <a:effectLst>
            <a:outerShdw sx="100000" sy="100000" kx="0" ky="0" algn="b" rotWithShape="0" blurRad="38100" dist="20000" dir="5400000">
              <a:srgbClr val="000000">
                <a:alpha val="38000"/>
              </a:srgbClr>
            </a:outerShdw>
          </a:effectLst>
        </p:spPr>
      </p:pic>
      <p:sp>
        <p:nvSpPr>
          <p:cNvPr id="250" name="Shape 250"/>
          <p:cNvSpPr/>
          <p:nvPr/>
        </p:nvSpPr>
        <p:spPr>
          <a:xfrm>
            <a:off x="1342242" y="1155792"/>
            <a:ext cx="2249474"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i="1" sz="1200">
                <a:uFill>
                  <a:solidFill/>
                </a:uFill>
                <a:latin typeface="Gill Sans MT"/>
                <a:ea typeface="Gill Sans MT"/>
                <a:cs typeface="Gill Sans MT"/>
                <a:sym typeface="Gill Sans MT"/>
              </a:rPr>
              <a:t>GENIE estimated event rates</a:t>
            </a:r>
            <a:endParaRPr i="1" sz="1200">
              <a:uFill>
                <a:solidFill/>
              </a:uFill>
              <a:latin typeface="Gill Sans MT"/>
              <a:ea typeface="Gill Sans MT"/>
              <a:cs typeface="Gill Sans MT"/>
              <a:sym typeface="Gill Sans MT"/>
            </a:endParaRPr>
          </a:p>
          <a:p>
            <a:pPr lvl="0">
              <a:defRPr>
                <a:uFillTx/>
              </a:defRPr>
            </a:pPr>
            <a:r>
              <a:rPr i="1" sz="1200">
                <a:uFill>
                  <a:solidFill/>
                </a:uFill>
                <a:latin typeface="Gill Sans MT"/>
                <a:ea typeface="Gill Sans MT"/>
                <a:cs typeface="Gill Sans MT"/>
                <a:sym typeface="Gill Sans MT"/>
              </a:rPr>
              <a:t> </a:t>
            </a:r>
            <a:r>
              <a:rPr i="1" sz="1200">
                <a:solidFill>
                  <a:srgbClr val="FF0000"/>
                </a:solidFill>
                <a:uFill>
                  <a:solidFill>
                    <a:srgbClr val="FF0000"/>
                  </a:solidFill>
                </a:uFill>
                <a:latin typeface="Gill Sans MT"/>
                <a:ea typeface="Gill Sans MT"/>
                <a:cs typeface="Gill Sans MT"/>
                <a:sym typeface="Gill Sans MT"/>
              </a:rPr>
              <a:t>2.2x10</a:t>
            </a:r>
            <a:r>
              <a:rPr baseline="28999" i="1" sz="1200">
                <a:solidFill>
                  <a:srgbClr val="FF0000"/>
                </a:solidFill>
                <a:uFill>
                  <a:solidFill>
                    <a:srgbClr val="FF0000"/>
                  </a:solidFill>
                </a:uFill>
                <a:latin typeface="Gill Sans MT"/>
                <a:ea typeface="Gill Sans MT"/>
                <a:cs typeface="Gill Sans MT"/>
                <a:sym typeface="Gill Sans MT"/>
              </a:rPr>
              <a:t>20</a:t>
            </a:r>
            <a:r>
              <a:rPr i="1" sz="1200">
                <a:solidFill>
                  <a:srgbClr val="FF0000"/>
                </a:solidFill>
                <a:uFill>
                  <a:solidFill>
                    <a:srgbClr val="FF0000"/>
                  </a:solidFill>
                </a:uFill>
                <a:latin typeface="Gill Sans MT"/>
                <a:ea typeface="Gill Sans MT"/>
                <a:cs typeface="Gill Sans MT"/>
                <a:sym typeface="Gill Sans MT"/>
              </a:rPr>
              <a:t> POT exposure for LAr1-ND</a:t>
            </a:r>
          </a:p>
        </p:txBody>
      </p:sp>
      <p:sp>
        <p:nvSpPr>
          <p:cNvPr id="251" name="Shape 251"/>
          <p:cNvSpPr/>
          <p:nvPr>
            <p:ph type="sldNum" sz="quarter" idx="2"/>
          </p:nvPr>
        </p:nvSpPr>
        <p:spPr>
          <a:xfrm>
            <a:off x="7011523" y="6495072"/>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grpSp>
        <p:nvGrpSpPr>
          <p:cNvPr id="254" name="Group 254"/>
          <p:cNvGrpSpPr/>
          <p:nvPr/>
        </p:nvGrpSpPr>
        <p:grpSpPr>
          <a:xfrm>
            <a:off x="5264603" y="5240212"/>
            <a:ext cx="3326872" cy="599441"/>
            <a:chOff x="-38100" y="-38099"/>
            <a:chExt cx="3326870" cy="599440"/>
          </a:xfrm>
        </p:grpSpPr>
        <p:sp>
          <p:nvSpPr>
            <p:cNvPr id="253" name="Shape 253"/>
            <p:cNvSpPr/>
            <p:nvPr/>
          </p:nvSpPr>
          <p:spPr>
            <a:xfrm>
              <a:off x="0" y="0"/>
              <a:ext cx="3250671" cy="523240"/>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defRPr>
                  <a:uFillTx/>
                </a:defRPr>
              </a:pPr>
              <a:r>
                <a:rPr sz="2300">
                  <a:solidFill>
                    <a:srgbClr val="FF2600"/>
                  </a:solidFill>
                  <a:uFill>
                    <a:solidFill/>
                  </a:uFill>
                </a:rPr>
                <a:t>1M </a:t>
              </a:r>
              <a:r>
                <a:rPr sz="2300">
                  <a:solidFill>
                    <a:srgbClr val="FF0000"/>
                  </a:solidFill>
                  <a:uFill>
                    <a:solidFill>
                      <a:srgbClr val="FF0000"/>
                    </a:solidFill>
                  </a:uFill>
                </a:rPr>
                <a:t>total events per ∼year</a:t>
              </a:r>
            </a:p>
          </p:txBody>
        </p:sp>
        <p:pic>
          <p:nvPicPr>
            <p:cNvPr id="252" name=""/>
            <p:cNvPicPr/>
            <p:nvPr/>
          </p:nvPicPr>
          <p:blipFill>
            <a:blip r:embed="rId4">
              <a:extLst/>
            </a:blip>
            <a:stretch>
              <a:fillRect/>
            </a:stretch>
          </p:blipFill>
          <p:spPr>
            <a:xfrm>
              <a:off x="-38100" y="-38100"/>
              <a:ext cx="3326871" cy="599441"/>
            </a:xfrm>
            <a:prstGeom prst="rect">
              <a:avLst/>
            </a:prstGeom>
            <a:effectLst/>
          </p:spPr>
        </p:pic>
      </p:grpSp>
      <p:sp>
        <p:nvSpPr>
          <p:cNvPr id="255" name="Shape 255"/>
          <p:cNvSpPr/>
          <p:nvPr/>
        </p:nvSpPr>
        <p:spPr>
          <a:xfrm flipH="1" flipV="1">
            <a:off x="4829364" y="5384371"/>
            <a:ext cx="438221" cy="155585"/>
          </a:xfrm>
          <a:prstGeom prst="line">
            <a:avLst/>
          </a:prstGeom>
          <a:ln w="25400">
            <a:solidFill>
              <a:srgbClr val="FF0000"/>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256" name="Shape 256"/>
          <p:cNvSpPr/>
          <p:nvPr/>
        </p:nvSpPr>
        <p:spPr>
          <a:xfrm>
            <a:off x="76200" y="9226"/>
            <a:ext cx="8991600" cy="125372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lvl="0" defTabSz="351807">
              <a:defRPr>
                <a:uFillTx/>
              </a:defRPr>
            </a:pPr>
            <a:r>
              <a:rPr sz="3696">
                <a:uFill>
                  <a:solidFill>
                    <a:srgbClr val="953735"/>
                  </a:solidFill>
                </a:uFill>
              </a:rPr>
              <a:t>“Physics R&amp;D” Neutrino-Argon Interactions, </a:t>
            </a:r>
            <a:endParaRPr sz="3696">
              <a:uFill>
                <a:solidFill>
                  <a:srgbClr val="953735"/>
                </a:solidFill>
              </a:uFill>
            </a:endParaRPr>
          </a:p>
          <a:p>
            <a:pPr lvl="0" defTabSz="351807">
              <a:defRPr>
                <a:uFillTx/>
              </a:defRPr>
            </a:pPr>
            <a:r>
              <a:rPr sz="3696">
                <a:uFill>
                  <a:solidFill>
                    <a:srgbClr val="953735"/>
                  </a:solidFill>
                </a:uFill>
              </a:rPr>
              <a:t>LArTPC Reconstruction, Oscillation Analysis</a:t>
            </a:r>
          </a:p>
        </p:txBody>
      </p:sp>
      <p:grpSp>
        <p:nvGrpSpPr>
          <p:cNvPr id="259" name="Group 259"/>
          <p:cNvGrpSpPr/>
          <p:nvPr/>
        </p:nvGrpSpPr>
        <p:grpSpPr>
          <a:xfrm>
            <a:off x="5451492" y="4501022"/>
            <a:ext cx="2953094" cy="608284"/>
            <a:chOff x="-38099" y="-38100"/>
            <a:chExt cx="2953092" cy="608282"/>
          </a:xfrm>
        </p:grpSpPr>
        <p:sp>
          <p:nvSpPr>
            <p:cNvPr id="258" name="Shape 258"/>
            <p:cNvSpPr/>
            <p:nvPr/>
          </p:nvSpPr>
          <p:spPr>
            <a:xfrm>
              <a:off x="0" y="0"/>
              <a:ext cx="2876893" cy="532083"/>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defRPr>
                  <a:uFillTx/>
                </a:defRPr>
              </a:pPr>
              <a:r>
                <a:rPr sz="2300">
                  <a:solidFill>
                    <a:srgbClr val="FF2600"/>
                  </a:solidFill>
                  <a:uFill>
                    <a:solidFill/>
                  </a:uFill>
                </a:rPr>
                <a:t>almost 6,000 </a:t>
              </a:r>
              <a:r>
                <a:rPr sz="2300">
                  <a:solidFill>
                    <a:srgbClr val="FF2600"/>
                  </a:solidFill>
                  <a:uFill>
                    <a:solidFill/>
                  </a:uFill>
                  <a:latin typeface="Symbol"/>
                  <a:ea typeface="Symbol"/>
                  <a:cs typeface="Symbol"/>
                  <a:sym typeface="Symbol"/>
                </a:rPr>
                <a:t>ν</a:t>
              </a:r>
              <a:r>
                <a:rPr baseline="-5999" sz="2300">
                  <a:solidFill>
                    <a:srgbClr val="FF2600"/>
                  </a:solidFill>
                  <a:uFill>
                    <a:solidFill/>
                  </a:uFill>
                </a:rPr>
                <a:t>e</a:t>
              </a:r>
              <a:r>
                <a:rPr sz="2300">
                  <a:solidFill>
                    <a:srgbClr val="FF2600"/>
                  </a:solidFill>
                  <a:uFill>
                    <a:solidFill/>
                  </a:uFill>
                </a:rPr>
                <a:t> events</a:t>
              </a:r>
            </a:p>
          </p:txBody>
        </p:sp>
        <p:pic>
          <p:nvPicPr>
            <p:cNvPr id="257" name=""/>
            <p:cNvPicPr/>
            <p:nvPr/>
          </p:nvPicPr>
          <p:blipFill>
            <a:blip r:embed="rId5">
              <a:extLst/>
            </a:blip>
            <a:stretch>
              <a:fillRect/>
            </a:stretch>
          </p:blipFill>
          <p:spPr>
            <a:xfrm>
              <a:off x="-38100" y="-38100"/>
              <a:ext cx="2953093" cy="608283"/>
            </a:xfrm>
            <a:prstGeom prst="rect">
              <a:avLst/>
            </a:prstGeom>
            <a:effectLst/>
          </p:spPr>
        </p:pic>
      </p:grpSp>
      <p:sp>
        <p:nvSpPr>
          <p:cNvPr id="260" name="Shape 260"/>
          <p:cNvSpPr/>
          <p:nvPr/>
        </p:nvSpPr>
        <p:spPr>
          <a:xfrm flipH="1">
            <a:off x="4820409" y="4890703"/>
            <a:ext cx="582366" cy="64166"/>
          </a:xfrm>
          <a:prstGeom prst="line">
            <a:avLst/>
          </a:prstGeom>
          <a:ln w="25400">
            <a:solidFill>
              <a:srgbClr val="FF0000"/>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pasted-image.tif"/>
          <p:cNvPicPr/>
          <p:nvPr/>
        </p:nvPicPr>
        <p:blipFill>
          <a:blip r:embed="rId2">
            <a:extLst/>
          </a:blip>
          <a:stretch>
            <a:fillRect/>
          </a:stretch>
        </p:blipFill>
        <p:spPr>
          <a:xfrm>
            <a:off x="118720" y="2026966"/>
            <a:ext cx="4921474" cy="4552765"/>
          </a:xfrm>
          <a:prstGeom prst="rect">
            <a:avLst/>
          </a:prstGeom>
          <a:ln w="12700">
            <a:miter lim="400000"/>
          </a:ln>
        </p:spPr>
      </p:pic>
      <p:sp>
        <p:nvSpPr>
          <p:cNvPr id="263" name="Shape 263"/>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grpSp>
        <p:nvGrpSpPr>
          <p:cNvPr id="266" name="Group 266"/>
          <p:cNvGrpSpPr/>
          <p:nvPr/>
        </p:nvGrpSpPr>
        <p:grpSpPr>
          <a:xfrm>
            <a:off x="5229884" y="2165516"/>
            <a:ext cx="3624437" cy="2768601"/>
            <a:chOff x="-215899" y="-139699"/>
            <a:chExt cx="3624435" cy="2768600"/>
          </a:xfrm>
        </p:grpSpPr>
        <p:sp>
          <p:nvSpPr>
            <p:cNvPr id="265" name="Shape 265"/>
            <p:cNvSpPr/>
            <p:nvPr/>
          </p:nvSpPr>
          <p:spPr>
            <a:xfrm>
              <a:off x="0" y="0"/>
              <a:ext cx="3192636" cy="2209800"/>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l" defTabSz="456893">
                <a:defRPr>
                  <a:uFillTx/>
                </a:defRPr>
              </a:pPr>
              <a:r>
                <a:rPr b="1" i="1" sz="2200">
                  <a:uFill>
                    <a:solidFill/>
                  </a:uFill>
                </a:rPr>
                <a:t>10 US institutions</a:t>
              </a:r>
              <a:endParaRPr b="1" i="1" sz="2200">
                <a:uFill>
                  <a:solidFill/>
                </a:uFill>
              </a:endParaRPr>
            </a:p>
            <a:p>
              <a:pPr lvl="0" marL="393700" indent="-88900" algn="l" defTabSz="456893">
                <a:buSzPct val="91000"/>
                <a:buChar char="‣"/>
                <a:defRPr>
                  <a:uFillTx/>
                </a:defRPr>
              </a:pPr>
              <a:r>
                <a:rPr sz="1600">
                  <a:uFill>
                    <a:solidFill/>
                  </a:uFill>
                </a:rPr>
                <a:t> </a:t>
              </a:r>
              <a:r>
                <a:rPr>
                  <a:uFill>
                    <a:solidFill/>
                  </a:uFill>
                </a:rPr>
                <a:t>3 DOE National Laboratories</a:t>
              </a:r>
              <a:endParaRPr>
                <a:uFill>
                  <a:solidFill/>
                </a:uFill>
              </a:endParaRPr>
            </a:p>
            <a:p>
              <a:pPr lvl="0" marL="393700" indent="-88900" algn="l" defTabSz="456893">
                <a:buSzPct val="91000"/>
                <a:buChar char="‣"/>
                <a:defRPr>
                  <a:uFillTx/>
                </a:defRPr>
              </a:pPr>
              <a:r>
                <a:rPr>
                  <a:uFill>
                    <a:solidFill/>
                  </a:uFill>
                </a:rPr>
                <a:t> 6 NSF institutions</a:t>
              </a:r>
              <a:endParaRPr>
                <a:uFill>
                  <a:solidFill/>
                </a:uFill>
              </a:endParaRPr>
            </a:p>
            <a:p>
              <a:pPr lvl="0" algn="l" defTabSz="456893">
                <a:defRPr>
                  <a:uFillTx/>
                </a:defRPr>
              </a:pPr>
              <a:r>
                <a:rPr sz="2000">
                  <a:uFill>
                    <a:solidFill/>
                  </a:uFill>
                </a:rPr>
                <a:t>  </a:t>
              </a:r>
              <a:r>
                <a:rPr b="1" i="1" sz="2200">
                  <a:uFill>
                    <a:solidFill/>
                  </a:uFill>
                </a:rPr>
                <a:t>7 European institutions</a:t>
              </a:r>
              <a:endParaRPr b="1" sz="2000">
                <a:uFill>
                  <a:solidFill/>
                </a:uFill>
              </a:endParaRPr>
            </a:p>
            <a:p>
              <a:pPr lvl="0" marL="393700" indent="-88900" algn="l" defTabSz="456893">
                <a:buSzPct val="91000"/>
                <a:buChar char="‣"/>
                <a:defRPr>
                  <a:uFillTx/>
                </a:defRPr>
              </a:pPr>
              <a:r>
                <a:rPr sz="1600">
                  <a:uFill>
                    <a:solidFill/>
                  </a:uFill>
                </a:rPr>
                <a:t> </a:t>
              </a:r>
              <a:r>
                <a:rPr>
                  <a:uFill>
                    <a:solidFill/>
                  </a:uFill>
                </a:rPr>
                <a:t>CERN</a:t>
              </a:r>
              <a:endParaRPr>
                <a:uFill>
                  <a:solidFill/>
                </a:uFill>
              </a:endParaRPr>
            </a:p>
            <a:p>
              <a:pPr lvl="0" marL="393700" indent="-88900" algn="l" defTabSz="456893">
                <a:buSzPct val="91000"/>
                <a:buChar char="‣"/>
                <a:defRPr>
                  <a:uFillTx/>
                </a:defRPr>
              </a:pPr>
              <a:r>
                <a:rPr>
                  <a:uFill>
                    <a:solidFill/>
                  </a:uFill>
                </a:rPr>
                <a:t> 1 Swiss institution</a:t>
              </a:r>
              <a:endParaRPr>
                <a:uFill>
                  <a:solidFill/>
                </a:uFill>
              </a:endParaRPr>
            </a:p>
            <a:p>
              <a:pPr lvl="0" marL="393700" indent="-88900" algn="l" defTabSz="456893">
                <a:buSzPct val="91000"/>
                <a:buChar char="‣"/>
                <a:defRPr>
                  <a:uFillTx/>
                </a:defRPr>
              </a:pPr>
              <a:r>
                <a:rPr>
                  <a:uFill>
                    <a:solidFill/>
                  </a:uFill>
                </a:rPr>
                <a:t> 5 UK institutions</a:t>
              </a:r>
            </a:p>
          </p:txBody>
        </p:sp>
        <p:pic>
          <p:nvPicPr>
            <p:cNvPr id="264" name=""/>
            <p:cNvPicPr/>
            <p:nvPr/>
          </p:nvPicPr>
          <p:blipFill>
            <a:blip r:embed="rId3">
              <a:extLst/>
            </a:blip>
            <a:stretch>
              <a:fillRect/>
            </a:stretch>
          </p:blipFill>
          <p:spPr>
            <a:xfrm>
              <a:off x="-215900" y="-139700"/>
              <a:ext cx="3624436" cy="2768601"/>
            </a:xfrm>
            <a:prstGeom prst="rect">
              <a:avLst/>
            </a:prstGeom>
            <a:effectLst/>
          </p:spPr>
        </p:pic>
      </p:grpSp>
      <p:sp>
        <p:nvSpPr>
          <p:cNvPr id="267" name="Shape 267"/>
          <p:cNvSpPr/>
          <p:nvPr/>
        </p:nvSpPr>
        <p:spPr>
          <a:xfrm>
            <a:off x="201460" y="33102"/>
            <a:ext cx="8991601" cy="8185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4910">
              <a:buFont typeface="Arial"/>
              <a:defRPr sz="4650">
                <a:uFill>
                  <a:solidFill>
                    <a:srgbClr val="953735"/>
                  </a:solidFill>
                </a:uFill>
              </a:defRPr>
            </a:lvl1pPr>
          </a:lstStyle>
          <a:p>
            <a:pPr lvl="0">
              <a:defRPr sz="1800">
                <a:uFillTx/>
              </a:defRPr>
            </a:pPr>
            <a:r>
              <a:rPr sz="4650">
                <a:uFill>
                  <a:solidFill>
                    <a:srgbClr val="953735"/>
                  </a:solidFill>
                </a:uFill>
              </a:rPr>
              <a:t>The LAr1-ND Collaboration</a:t>
            </a:r>
          </a:p>
        </p:txBody>
      </p:sp>
      <p:sp>
        <p:nvSpPr>
          <p:cNvPr id="268" name="Shape 268"/>
          <p:cNvSpPr/>
          <p:nvPr/>
        </p:nvSpPr>
        <p:spPr>
          <a:xfrm>
            <a:off x="5295077" y="5139523"/>
            <a:ext cx="3494051" cy="711201"/>
          </a:xfrm>
          <a:prstGeom prst="rect">
            <a:avLst/>
          </a:prstGeom>
          <a:ln w="127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spcBef>
                <a:spcPts val="300"/>
              </a:spcBef>
              <a:defRPr>
                <a:uFillTx/>
              </a:defRPr>
            </a:pPr>
            <a:r>
              <a:rPr>
                <a:uFill>
                  <a:solidFill/>
                </a:uFill>
              </a:rPr>
              <a:t>11 institutions also on MicroBooNE.</a:t>
            </a:r>
            <a:endParaRPr>
              <a:uFill>
                <a:solidFill/>
              </a:uFill>
            </a:endParaRPr>
          </a:p>
          <a:p>
            <a:pPr lvl="0">
              <a:spcBef>
                <a:spcPts val="300"/>
              </a:spcBef>
              <a:defRPr>
                <a:uFillTx/>
              </a:defRPr>
            </a:pPr>
            <a:r>
              <a:rPr>
                <a:uFill>
                  <a:solidFill/>
                </a:uFill>
              </a:rPr>
              <a:t>Most also LBNE collaborators.</a:t>
            </a:r>
          </a:p>
        </p:txBody>
      </p:sp>
      <p:sp>
        <p:nvSpPr>
          <p:cNvPr id="269" name="Shape 269"/>
          <p:cNvSpPr/>
          <p:nvPr/>
        </p:nvSpPr>
        <p:spPr>
          <a:xfrm>
            <a:off x="298891" y="871543"/>
            <a:ext cx="8546218" cy="929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a:uFill>
                  <a:solidFill/>
                </a:uFill>
              </a:rPr>
              <a:t>Short-Baseline Neutrino Experiments play a role in the development of </a:t>
            </a:r>
            <a:r>
              <a:rPr>
                <a:solidFill>
                  <a:srgbClr val="FF2600"/>
                </a:solidFill>
                <a:uFill>
                  <a:solidFill/>
                </a:uFill>
              </a:rPr>
              <a:t>international collaboration</a:t>
            </a:r>
            <a:r>
              <a:rPr>
                <a:uFill>
                  <a:solidFill/>
                </a:uFill>
              </a:rPr>
              <a:t> in the US neutrino program as well as enable </a:t>
            </a:r>
            <a:r>
              <a:rPr>
                <a:solidFill>
                  <a:srgbClr val="FF2600"/>
                </a:solidFill>
                <a:uFill>
                  <a:solidFill/>
                </a:uFill>
              </a:rPr>
              <a:t>valuable and relevant experience</a:t>
            </a:r>
            <a:r>
              <a:rPr>
                <a:uFill>
                  <a:solidFill/>
                </a:uFill>
              </a:rPr>
              <a:t> for young people in the field that will be PIs on LBNE in the future.  </a:t>
            </a:r>
          </a:p>
        </p:txBody>
      </p:sp>
      <p:sp>
        <p:nvSpPr>
          <p:cNvPr id="270" name="Shape 270"/>
          <p:cNvSpPr/>
          <p:nvPr/>
        </p:nvSpPr>
        <p:spPr>
          <a:xfrm>
            <a:off x="408961" y="6454140"/>
            <a:ext cx="848318" cy="231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900"/>
            </a:lvl1pPr>
          </a:lstStyle>
          <a:p>
            <a:pPr lvl="0">
              <a:defRPr sz="1800">
                <a:uFillTx/>
              </a:defRPr>
            </a:pPr>
            <a:r>
              <a:rPr sz="900">
                <a:uFill>
                  <a:solidFill/>
                </a:uFill>
              </a:rPr>
              <a:t>*Spokespersons</a:t>
            </a:r>
          </a:p>
        </p:txBody>
      </p:sp>
      <p:sp>
        <p:nvSpPr>
          <p:cNvPr id="271" name="Shape 271"/>
          <p:cNvSpPr/>
          <p:nvPr/>
        </p:nvSpPr>
        <p:spPr>
          <a:xfrm flipV="1">
            <a:off x="2146299" y="2409891"/>
            <a:ext cx="1" cy="92009"/>
          </a:xfrm>
          <a:prstGeom prst="line">
            <a:avLst/>
          </a:prstGeom>
          <a:ln w="50800">
            <a:solidFill>
              <a:srgbClr val="FFFFFF"/>
            </a:solidFill>
            <a:round/>
          </a:ln>
        </p:spPr>
        <p:txBody>
          <a:bodyPr lIns="0" tIns="0" rIns="0" bIns="0"/>
          <a:lstStyle/>
          <a:p>
            <a:pPr lvl="0" algn="l">
              <a:defRPr sz="1200">
                <a:uFillTx/>
                <a:latin typeface="+mj-lt"/>
                <a:ea typeface="+mj-ea"/>
                <a:cs typeface="+mj-cs"/>
                <a:sym typeface="Helvetica"/>
              </a:defRPr>
            </a:pP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74" name="Shape 274"/>
          <p:cNvSpPr/>
          <p:nvPr/>
        </p:nvSpPr>
        <p:spPr>
          <a:xfrm>
            <a:off x="76200" y="97135"/>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4910">
              <a:buFont typeface="Arial"/>
              <a:defRPr sz="4650">
                <a:uFill>
                  <a:solidFill>
                    <a:srgbClr val="953735"/>
                  </a:solidFill>
                </a:uFill>
              </a:defRPr>
            </a:lvl1pPr>
          </a:lstStyle>
          <a:p>
            <a:pPr lvl="0">
              <a:defRPr sz="1800">
                <a:uFillTx/>
              </a:defRPr>
            </a:pPr>
            <a:r>
              <a:rPr sz="4650">
                <a:uFill>
                  <a:solidFill>
                    <a:srgbClr val="953735"/>
                  </a:solidFill>
                </a:uFill>
              </a:rPr>
              <a:t>LAr1-ND Timeline</a:t>
            </a:r>
          </a:p>
        </p:txBody>
      </p:sp>
      <p:sp>
        <p:nvSpPr>
          <p:cNvPr id="275" name="Shape 275"/>
          <p:cNvSpPr/>
          <p:nvPr/>
        </p:nvSpPr>
        <p:spPr>
          <a:xfrm>
            <a:off x="468311" y="1100448"/>
            <a:ext cx="8207378" cy="7010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2000"/>
              <a:t>Based on experience in constructing other LArTPC detectors, </a:t>
            </a:r>
            <a:endParaRPr sz="2000"/>
          </a:p>
          <a:p>
            <a:pPr lvl="0">
              <a:defRPr>
                <a:uFillTx/>
              </a:defRPr>
            </a:pPr>
            <a:r>
              <a:rPr sz="2000"/>
              <a:t>the LAr1-ND detector construction could be </a:t>
            </a:r>
            <a:r>
              <a:rPr sz="2000" u="sng"/>
              <a:t>completed in about two years</a:t>
            </a:r>
          </a:p>
        </p:txBody>
      </p:sp>
      <p:graphicFrame>
        <p:nvGraphicFramePr>
          <p:cNvPr id="276" name="Table 276"/>
          <p:cNvGraphicFramePr/>
          <p:nvPr/>
        </p:nvGraphicFramePr>
        <p:xfrm>
          <a:off x="414908" y="2140113"/>
          <a:ext cx="8326884" cy="3057834"/>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662836"/>
                <a:gridCol w="1662836"/>
                <a:gridCol w="1662836"/>
                <a:gridCol w="1662836"/>
                <a:gridCol w="1662836"/>
              </a:tblGrid>
              <a:tr h="505132">
                <a:tc>
                  <a:txBody>
                    <a:bodyPr/>
                    <a:lstStyle/>
                    <a:p>
                      <a:pPr lvl="0" algn="ctr">
                        <a:defRPr b="0" i="0">
                          <a:solidFill>
                            <a:srgbClr val="000000"/>
                          </a:solidFill>
                          <a:uFillTx/>
                        </a:defRPr>
                      </a:pPr>
                      <a:r>
                        <a:rPr b="1" i="1" sz="2700">
                          <a:solidFill>
                            <a:srgbClr val="FFFFFF"/>
                          </a:solidFill>
                          <a:uFill>
                            <a:solidFill>
                              <a:srgbClr val="FFFFFF"/>
                            </a:solidFill>
                          </a:uFill>
                        </a:rPr>
                        <a:t>2014</a:t>
                      </a:r>
                    </a:p>
                  </a:txBody>
                  <a:tcPr marL="63500" marR="63500" marT="63500" marB="63500" anchor="ctr" anchorCtr="0" horzOverflow="overflow"/>
                </a:tc>
                <a:tc>
                  <a:txBody>
                    <a:bodyPr/>
                    <a:lstStyle/>
                    <a:p>
                      <a:pPr lvl="0" algn="ctr">
                        <a:defRPr b="0" i="0">
                          <a:solidFill>
                            <a:srgbClr val="000000"/>
                          </a:solidFill>
                          <a:uFillTx/>
                        </a:defRPr>
                      </a:pPr>
                      <a:r>
                        <a:rPr b="1" i="1" sz="2700">
                          <a:solidFill>
                            <a:srgbClr val="FFFFFF"/>
                          </a:solidFill>
                          <a:uFill>
                            <a:solidFill>
                              <a:srgbClr val="FFFFFF"/>
                            </a:solidFill>
                          </a:uFill>
                        </a:rPr>
                        <a:t>2015</a:t>
                      </a:r>
                    </a:p>
                  </a:txBody>
                  <a:tcPr marL="63500" marR="63500" marT="63500" marB="63500" anchor="ctr" anchorCtr="0" horzOverflow="overflow"/>
                </a:tc>
                <a:tc>
                  <a:txBody>
                    <a:bodyPr/>
                    <a:lstStyle/>
                    <a:p>
                      <a:pPr lvl="0" algn="ctr">
                        <a:defRPr b="0" i="0">
                          <a:solidFill>
                            <a:srgbClr val="000000"/>
                          </a:solidFill>
                          <a:uFillTx/>
                        </a:defRPr>
                      </a:pPr>
                      <a:r>
                        <a:rPr b="1" i="1" sz="2700">
                          <a:solidFill>
                            <a:srgbClr val="FFFFFF"/>
                          </a:solidFill>
                          <a:uFill>
                            <a:solidFill>
                              <a:srgbClr val="FFFFFF"/>
                            </a:solidFill>
                          </a:uFill>
                        </a:rPr>
                        <a:t>2016</a:t>
                      </a:r>
                    </a:p>
                  </a:txBody>
                  <a:tcPr marL="63500" marR="63500" marT="63500" marB="63500" anchor="ctr" anchorCtr="0" horzOverflow="overflow"/>
                </a:tc>
                <a:tc>
                  <a:txBody>
                    <a:bodyPr/>
                    <a:lstStyle/>
                    <a:p>
                      <a:pPr lvl="0" algn="ctr">
                        <a:defRPr b="0" i="0">
                          <a:solidFill>
                            <a:srgbClr val="000000"/>
                          </a:solidFill>
                          <a:uFillTx/>
                        </a:defRPr>
                      </a:pPr>
                      <a:r>
                        <a:rPr b="1" i="1" sz="2700">
                          <a:solidFill>
                            <a:srgbClr val="FFFFFF"/>
                          </a:solidFill>
                          <a:uFill>
                            <a:solidFill>
                              <a:srgbClr val="FFFFFF"/>
                            </a:solidFill>
                          </a:uFill>
                        </a:rPr>
                        <a:t>2017</a:t>
                      </a:r>
                    </a:p>
                  </a:txBody>
                  <a:tcPr marL="63500" marR="63500" marT="63500" marB="63500" anchor="ctr" anchorCtr="0" horzOverflow="overflow"/>
                </a:tc>
                <a:tc>
                  <a:txBody>
                    <a:bodyPr/>
                    <a:lstStyle/>
                    <a:p>
                      <a:pPr lvl="0" algn="ctr">
                        <a:defRPr b="0" i="0">
                          <a:solidFill>
                            <a:srgbClr val="000000"/>
                          </a:solidFill>
                          <a:uFillTx/>
                        </a:defRPr>
                      </a:pPr>
                      <a:r>
                        <a:rPr b="1" i="1" sz="2700">
                          <a:solidFill>
                            <a:srgbClr val="FFFFFF"/>
                          </a:solidFill>
                          <a:uFill>
                            <a:solidFill>
                              <a:srgbClr val="FFFFFF"/>
                            </a:solidFill>
                          </a:uFill>
                        </a:rPr>
                        <a:t>2018</a:t>
                      </a:r>
                    </a:p>
                  </a:txBody>
                  <a:tcPr marL="63500" marR="63500" marT="63500" marB="63500" anchor="ctr" anchorCtr="0" horzOverflow="overflow"/>
                </a:tc>
              </a:tr>
              <a:tr h="2540000">
                <a:tc>
                  <a:txBody>
                    <a:bodyPr/>
                    <a:lstStyle/>
                    <a:p>
                      <a:pPr lvl="0" algn="l">
                        <a:defRPr b="0" i="0">
                          <a:uFillTx/>
                        </a:defRPr>
                      </a:pPr>
                      <a:r>
                        <a:rPr b="1" i="1" sz="1500">
                          <a:uFill>
                            <a:solidFill/>
                          </a:uFill>
                        </a:rPr>
                        <a:t>Develop full technical design &amp; project schedule</a:t>
                      </a:r>
                    </a:p>
                  </a:txBody>
                  <a:tcPr marL="63500" marR="63500" marT="63500" marB="63500" anchor="t" anchorCtr="0" horzOverflow="overflow"/>
                </a:tc>
                <a:tc>
                  <a:txBody>
                    <a:bodyPr/>
                    <a:lstStyle/>
                    <a:p>
                      <a:pPr lvl="0" algn="l">
                        <a:defRPr b="0" i="0">
                          <a:uFillTx/>
                        </a:defRPr>
                      </a:pPr>
                      <a:r>
                        <a:rPr b="1" i="1" sz="1500">
                          <a:uFill>
                            <a:solidFill/>
                          </a:uFill>
                        </a:rPr>
                        <a:t>Procurement and fabrication of detector sub-components (wire  planes, photon detectors, etc)</a:t>
                      </a:r>
                    </a:p>
                  </a:txBody>
                  <a:tcPr marL="63500" marR="63500" marT="63500" marB="63500" anchor="t" anchorCtr="0" horzOverflow="overflow"/>
                </a:tc>
                <a:tc>
                  <a:txBody>
                    <a:bodyPr/>
                    <a:lstStyle/>
                    <a:p>
                      <a:pPr lvl="0" algn="l">
                        <a:defRPr b="0" i="0">
                          <a:uFillTx/>
                        </a:defRPr>
                      </a:pPr>
                      <a:r>
                        <a:rPr b="1" i="1" sz="1500">
                          <a:uFill>
                            <a:solidFill/>
                          </a:uFill>
                        </a:rPr>
                        <a:t>TPC component assembly (APAs, CPA, FCA)
Cryostat and cryogenic system construction</a:t>
                      </a:r>
                    </a:p>
                  </a:txBody>
                  <a:tcPr marL="63500" marR="63500" marT="63500" marB="63500" anchor="t" anchorCtr="0" horzOverflow="overflow"/>
                </a:tc>
                <a:tc>
                  <a:txBody>
                    <a:bodyPr/>
                    <a:lstStyle/>
                    <a:p>
                      <a:pPr lvl="0" algn="l">
                        <a:defRPr b="0" i="0">
                          <a:uFillTx/>
                        </a:defRPr>
                      </a:pPr>
                      <a:r>
                        <a:rPr b="1" i="1" sz="1500">
                          <a:uFill>
                            <a:solidFill/>
                          </a:uFill>
                        </a:rPr>
                        <a:t>Install TPC components in cryostat
Liquid Ar fill
Commissioning</a:t>
                      </a:r>
                    </a:p>
                  </a:txBody>
                  <a:tcPr marL="63500" marR="63500" marT="63500" marB="63500" anchor="t" anchorCtr="0" horzOverflow="overflow"/>
                </a:tc>
                <a:tc>
                  <a:txBody>
                    <a:bodyPr/>
                    <a:lstStyle/>
                    <a:p>
                      <a:pPr lvl="0" algn="l">
                        <a:defRPr sz="1500"/>
                      </a:pPr>
                    </a:p>
                  </a:txBody>
                  <a:tcPr marL="63500" marR="63500" marT="63500" marB="63500" anchor="t" anchorCtr="0" horzOverflow="overflow"/>
                </a:tc>
              </a:tr>
            </a:tbl>
          </a:graphicData>
        </a:graphic>
      </p:graphicFrame>
      <p:sp>
        <p:nvSpPr>
          <p:cNvPr id="277" name="Shape 277"/>
          <p:cNvSpPr/>
          <p:nvPr/>
        </p:nvSpPr>
        <p:spPr>
          <a:xfrm>
            <a:off x="1238380" y="4483132"/>
            <a:ext cx="7905076" cy="662870"/>
          </a:xfrm>
          <a:prstGeom prst="rightArrow">
            <a:avLst>
              <a:gd name="adj1" fmla="val 52132"/>
              <a:gd name="adj2" fmla="val 62568"/>
            </a:avLst>
          </a:prstGeom>
          <a:solidFill>
            <a:srgbClr val="9BBB59"/>
          </a:solidFill>
          <a:ln w="38100">
            <a:solidFill>
              <a:srgbClr val="FFFFFF"/>
            </a:solidFill>
            <a:round/>
          </a:ln>
          <a:effectLst>
            <a:outerShdw sx="100000" sy="100000" kx="0" ky="0" algn="b" rotWithShape="0" blurRad="38100" dist="20000" dir="5400000">
              <a:srgbClr val="000000">
                <a:alpha val="38000"/>
              </a:srgbClr>
            </a:outerShdw>
          </a:effectLst>
        </p:spPr>
        <p:txBody>
          <a:bodyPr lIns="0" tIns="0" rIns="0" bIns="0" anchor="ctr"/>
          <a:lstStyle/>
          <a:p>
            <a:pPr lvl="0" algn="l" defTabSz="456892">
              <a:defRPr>
                <a:solidFill>
                  <a:srgbClr val="FFFFFF"/>
                </a:solidFill>
                <a:uFill>
                  <a:solidFill>
                    <a:srgbClr val="FFFFFF"/>
                  </a:solidFill>
                </a:uFill>
              </a:defRPr>
            </a:pPr>
          </a:p>
        </p:txBody>
      </p:sp>
      <p:sp>
        <p:nvSpPr>
          <p:cNvPr id="278" name="Shape 278"/>
          <p:cNvSpPr/>
          <p:nvPr/>
        </p:nvSpPr>
        <p:spPr>
          <a:xfrm>
            <a:off x="3442211" y="4629146"/>
            <a:ext cx="2041771" cy="3708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a:uFill>
                  <a:solidFill/>
                </a:uFill>
              </a:rPr>
              <a:t>MicroBooNE running</a:t>
            </a:r>
          </a:p>
        </p:txBody>
      </p:sp>
      <p:sp>
        <p:nvSpPr>
          <p:cNvPr id="279" name="Shape 279"/>
          <p:cNvSpPr/>
          <p:nvPr/>
        </p:nvSpPr>
        <p:spPr>
          <a:xfrm>
            <a:off x="6371634" y="3999538"/>
            <a:ext cx="2778281" cy="662869"/>
          </a:xfrm>
          <a:prstGeom prst="rightArrow">
            <a:avLst>
              <a:gd name="adj1" fmla="val 52132"/>
              <a:gd name="adj2" fmla="val 62568"/>
            </a:avLst>
          </a:prstGeom>
          <a:solidFill>
            <a:srgbClr val="A08BB9"/>
          </a:solidFill>
          <a:ln w="38100">
            <a:solidFill>
              <a:srgbClr val="FFFFFF"/>
            </a:solidFill>
            <a:round/>
          </a:ln>
          <a:effectLst>
            <a:outerShdw sx="100000" sy="100000" kx="0" ky="0" algn="b" rotWithShape="0" blurRad="38100" dist="20000" dir="5400000">
              <a:srgbClr val="000000">
                <a:alpha val="38000"/>
              </a:srgbClr>
            </a:outerShdw>
          </a:effectLst>
        </p:spPr>
        <p:txBody>
          <a:bodyPr lIns="0" tIns="0" rIns="0" bIns="0" anchor="ctr"/>
          <a:lstStyle/>
          <a:p>
            <a:pPr lvl="0" algn="l" defTabSz="456892">
              <a:defRPr>
                <a:solidFill>
                  <a:srgbClr val="FFFFFF"/>
                </a:solidFill>
                <a:uFill>
                  <a:solidFill>
                    <a:srgbClr val="FFFFFF"/>
                  </a:solidFill>
                </a:uFill>
              </a:defRPr>
            </a:pPr>
          </a:p>
        </p:txBody>
      </p:sp>
      <p:sp>
        <p:nvSpPr>
          <p:cNvPr id="280" name="Shape 280"/>
          <p:cNvSpPr/>
          <p:nvPr/>
        </p:nvSpPr>
        <p:spPr>
          <a:xfrm>
            <a:off x="6384005" y="4145552"/>
            <a:ext cx="2578134"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solidFill>
                  <a:srgbClr val="FFFFFF"/>
                </a:solidFill>
              </a:defRPr>
            </a:lvl1pPr>
          </a:lstStyle>
          <a:p>
            <a:pPr lvl="0">
              <a:defRPr>
                <a:solidFill>
                  <a:srgbClr val="000000"/>
                </a:solidFill>
                <a:uFillTx/>
              </a:defRPr>
            </a:pPr>
            <a:r>
              <a:rPr>
                <a:solidFill>
                  <a:srgbClr val="FFFFFF"/>
                </a:solidFill>
                <a:uFill>
                  <a:solidFill/>
                </a:uFill>
              </a:rPr>
              <a:t>LAr1-ND running</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title"/>
          </p:nvPr>
        </p:nvSpPr>
        <p:spPr>
          <a:xfrm>
            <a:off x="76200" y="86263"/>
            <a:ext cx="8991600" cy="818517"/>
          </a:xfrm>
          <a:prstGeom prst="rect">
            <a:avLst/>
          </a:prstGeom>
        </p:spPr>
        <p:txBody>
          <a:bodyPr lIns="0" tIns="0" rIns="0" bIns="0"/>
          <a:lstStyle>
            <a:lvl1pPr defTabSz="424910">
              <a:defRPr sz="4650">
                <a:uFill>
                  <a:solidFill>
                    <a:srgbClr val="953735"/>
                  </a:solidFill>
                </a:uFill>
              </a:defRPr>
            </a:lvl1pPr>
          </a:lstStyle>
          <a:p>
            <a:pPr lvl="0">
              <a:defRPr sz="1800">
                <a:uFillTx/>
              </a:defRPr>
            </a:pPr>
            <a:r>
              <a:rPr sz="4650">
                <a:uFill>
                  <a:solidFill>
                    <a:srgbClr val="953735"/>
                  </a:solidFill>
                </a:uFill>
              </a:rPr>
              <a:t>Summary</a:t>
            </a:r>
          </a:p>
        </p:txBody>
      </p:sp>
      <p:sp>
        <p:nvSpPr>
          <p:cNvPr id="283" name="Shape 283"/>
          <p:cNvSpPr/>
          <p:nvPr>
            <p:ph type="body" idx="1"/>
          </p:nvPr>
        </p:nvSpPr>
        <p:spPr>
          <a:xfrm>
            <a:off x="126448" y="942541"/>
            <a:ext cx="8891104" cy="5778589"/>
          </a:xfrm>
          <a:prstGeom prst="rect">
            <a:avLst/>
          </a:prstGeom>
        </p:spPr>
        <p:txBody>
          <a:bodyPr lIns="0" tIns="0" rIns="0" bIns="0"/>
          <a:lstStyle/>
          <a:p>
            <a:pPr lvl="0" marL="342674" indent="-342674" defTabSz="456892">
              <a:spcBef>
                <a:spcPts val="2300"/>
              </a:spcBef>
              <a:buChar char="❖"/>
              <a:defRPr sz="1800">
                <a:uFillTx/>
              </a:defRPr>
            </a:pPr>
            <a:r>
              <a:rPr sz="2400">
                <a:solidFill>
                  <a:srgbClr val="FF2600"/>
                </a:solidFill>
                <a:uFill>
                  <a:solidFill/>
                </a:uFill>
                <a:latin typeface="Arial Unicode MS"/>
                <a:ea typeface="Arial Unicode MS"/>
                <a:cs typeface="Arial Unicode MS"/>
                <a:sym typeface="Arial Unicode MS"/>
              </a:rPr>
              <a:t>LAr1-ND will be a running LArTPC neutrino experiment collecting millions of neutrino interactions, measuring neutrino-argon cross sections, and enabling two detector oscillation analyses in combination with other detectors on the BNB. </a:t>
            </a:r>
            <a:endParaRPr sz="2400">
              <a:solidFill>
                <a:srgbClr val="FF2600"/>
              </a:solidFill>
              <a:uFill>
                <a:solidFill/>
              </a:uFill>
              <a:latin typeface="Arial Unicode MS"/>
              <a:ea typeface="Arial Unicode MS"/>
              <a:cs typeface="Arial Unicode MS"/>
              <a:sym typeface="Arial Unicode MS"/>
            </a:endParaRPr>
          </a:p>
          <a:p>
            <a:pPr lvl="0" marL="342674" indent="-342674" defTabSz="456892">
              <a:spcBef>
                <a:spcPts val="2300"/>
              </a:spcBef>
              <a:buChar char="❖"/>
              <a:defRPr sz="1800">
                <a:uFillTx/>
              </a:defRPr>
            </a:pPr>
            <a:r>
              <a:rPr sz="2400">
                <a:uFill>
                  <a:solidFill/>
                </a:uFill>
                <a:latin typeface="Arial Unicode MS"/>
                <a:ea typeface="Arial Unicode MS"/>
                <a:cs typeface="Arial Unicode MS"/>
                <a:sym typeface="Arial Unicode MS"/>
              </a:rPr>
              <a:t>LAr1-ND presents an opportunity to utilize “beyond MicroBooNE” designs of every major LArTPC detector system including cold electronics, TPC construction, use of a membrane cryostat, and the photon detection system.</a:t>
            </a:r>
            <a:endParaRPr sz="2400">
              <a:uFill>
                <a:solidFill/>
              </a:uFill>
              <a:latin typeface="Arial Unicode MS"/>
              <a:ea typeface="Arial Unicode MS"/>
              <a:cs typeface="Arial Unicode MS"/>
              <a:sym typeface="Arial Unicode MS"/>
            </a:endParaRPr>
          </a:p>
          <a:p>
            <a:pPr lvl="0" marL="342674" indent="-342674" defTabSz="456892">
              <a:spcBef>
                <a:spcPts val="2300"/>
              </a:spcBef>
              <a:buChar char="❖"/>
              <a:defRPr sz="1800">
                <a:uFillTx/>
              </a:defRPr>
            </a:pPr>
            <a:r>
              <a:rPr sz="2400">
                <a:solidFill>
                  <a:srgbClr val="FF2600"/>
                </a:solidFill>
                <a:uFill>
                  <a:solidFill/>
                </a:uFill>
                <a:latin typeface="Arial Unicode MS"/>
                <a:ea typeface="Arial Unicode MS"/>
                <a:cs typeface="Arial Unicode MS"/>
                <a:sym typeface="Arial Unicode MS"/>
              </a:rPr>
              <a:t>We will be wise to maximize on that opportunity by incorporating LBNE designs where sensible and testing new ideas where useful.</a:t>
            </a:r>
          </a:p>
        </p:txBody>
      </p:sp>
      <p:sp>
        <p:nvSpPr>
          <p:cNvPr id="284" name="Shape 284"/>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prstGeom prst="rect">
            <a:avLst/>
          </a:prstGeom>
        </p:spPr>
        <p:txBody>
          <a:bodyPr>
            <a:normAutofit fontScale="100000" lnSpcReduction="0"/>
          </a:bodyPr>
          <a:lstStyle>
            <a:lvl1pPr defTabSz="333531">
              <a:defRPr sz="3504"/>
            </a:lvl1pPr>
          </a:lstStyle>
          <a:p>
            <a:pPr lvl="0">
              <a:defRPr b="0" sz="1800">
                <a:solidFill>
                  <a:srgbClr val="000000"/>
                </a:solidFill>
                <a:uFillTx/>
              </a:defRPr>
            </a:pPr>
            <a:r>
              <a:rPr b="1" sz="3504">
                <a:solidFill>
                  <a:srgbClr val="953735"/>
                </a:solidFill>
                <a:uFill>
                  <a:solidFill>
                    <a:srgbClr val="953735"/>
                  </a:solidFill>
                </a:uFill>
              </a:rPr>
              <a:t>Overflow</a:t>
            </a:r>
          </a:p>
        </p:txBody>
      </p:sp>
      <p:sp>
        <p:nvSpPr>
          <p:cNvPr id="287" name="Shape 287"/>
          <p:cNvSpPr/>
          <p:nvPr>
            <p:ph type="sldNum" sz="quarter" idx="2"/>
          </p:nvPr>
        </p:nvSpPr>
        <p:spPr>
          <a:xfrm>
            <a:off x="8795494" y="6497998"/>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90" name="Shape 290"/>
          <p:cNvSpPr/>
          <p:nvPr/>
        </p:nvSpPr>
        <p:spPr>
          <a:xfrm>
            <a:off x="76200" y="97135"/>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4910">
              <a:buFont typeface="Arial"/>
              <a:defRPr sz="4650">
                <a:uFill>
                  <a:solidFill>
                    <a:srgbClr val="953735"/>
                  </a:solidFill>
                </a:uFill>
              </a:defRPr>
            </a:lvl1pPr>
          </a:lstStyle>
          <a:p>
            <a:pPr lvl="0">
              <a:defRPr sz="1800">
                <a:uFillTx/>
              </a:defRPr>
            </a:pPr>
            <a:r>
              <a:rPr sz="4650">
                <a:uFill>
                  <a:solidFill>
                    <a:srgbClr val="953735"/>
                  </a:solidFill>
                </a:uFill>
              </a:rPr>
              <a:t>Additional Comments </a:t>
            </a:r>
          </a:p>
        </p:txBody>
      </p:sp>
      <p:pic>
        <p:nvPicPr>
          <p:cNvPr id="291" name="pasted-image.pdf"/>
          <p:cNvPicPr/>
          <p:nvPr/>
        </p:nvPicPr>
        <p:blipFill>
          <a:blip r:embed="rId2">
            <a:extLst/>
          </a:blip>
          <a:stretch>
            <a:fillRect/>
          </a:stretch>
        </p:blipFill>
        <p:spPr>
          <a:xfrm>
            <a:off x="146050" y="1194605"/>
            <a:ext cx="8851900" cy="5016501"/>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Num" sz="quarter" idx="2"/>
          </p:nvPr>
        </p:nvSpPr>
        <p:spPr>
          <a:xfrm>
            <a:off x="8808194" y="6490060"/>
            <a:ext cx="335806"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294" name="Shape 294"/>
          <p:cNvSpPr/>
          <p:nvPr/>
        </p:nvSpPr>
        <p:spPr>
          <a:xfrm>
            <a:off x="76200" y="97135"/>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24910">
              <a:buFont typeface="Arial"/>
              <a:defRPr sz="4650">
                <a:uFill>
                  <a:solidFill>
                    <a:srgbClr val="953735"/>
                  </a:solidFill>
                </a:uFill>
              </a:defRPr>
            </a:lvl1pPr>
          </a:lstStyle>
          <a:p>
            <a:pPr lvl="0">
              <a:defRPr sz="1800">
                <a:uFillTx/>
              </a:defRPr>
            </a:pPr>
            <a:r>
              <a:rPr sz="4650">
                <a:uFill>
                  <a:solidFill>
                    <a:srgbClr val="953735"/>
                  </a:solidFill>
                </a:uFill>
              </a:rPr>
              <a:t>Additional Comments </a:t>
            </a:r>
          </a:p>
        </p:txBody>
      </p:sp>
      <p:pic>
        <p:nvPicPr>
          <p:cNvPr id="295" name="pasted-image.pdf"/>
          <p:cNvPicPr/>
          <p:nvPr/>
        </p:nvPicPr>
        <p:blipFill>
          <a:blip r:embed="rId2">
            <a:extLst/>
          </a:blip>
          <a:stretch>
            <a:fillRect/>
          </a:stretch>
        </p:blipFill>
        <p:spPr>
          <a:xfrm>
            <a:off x="0" y="1078230"/>
            <a:ext cx="9144000" cy="5168901"/>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xfrm>
            <a:off x="76200" y="86263"/>
            <a:ext cx="8991600" cy="818517"/>
          </a:xfrm>
          <a:prstGeom prst="rect">
            <a:avLst/>
          </a:prstGeom>
        </p:spPr>
        <p:txBody>
          <a:bodyPr/>
          <a:lstStyle>
            <a:lvl1pPr defTabSz="438617">
              <a:defRPr sz="4608">
                <a:solidFill>
                  <a:srgbClr val="953735"/>
                </a:solidFill>
                <a:uFill>
                  <a:solidFill>
                    <a:srgbClr val="953735"/>
                  </a:solidFill>
                </a:uFill>
              </a:defRPr>
            </a:lvl1pPr>
          </a:lstStyle>
          <a:p>
            <a:pPr lvl="0">
              <a:defRPr sz="1800">
                <a:solidFill>
                  <a:srgbClr val="000000"/>
                </a:solidFill>
                <a:uFillTx/>
              </a:defRPr>
            </a:pPr>
            <a:r>
              <a:rPr sz="4608">
                <a:solidFill>
                  <a:srgbClr val="953735"/>
                </a:solidFill>
                <a:uFill>
                  <a:solidFill>
                    <a:srgbClr val="953735"/>
                  </a:solidFill>
                </a:uFill>
              </a:rPr>
              <a:t>LAr1-ND Physics Goals</a:t>
            </a:r>
          </a:p>
        </p:txBody>
      </p:sp>
      <p:sp>
        <p:nvSpPr>
          <p:cNvPr id="298" name="Shape 298"/>
          <p:cNvSpPr/>
          <p:nvPr>
            <p:ph type="body" idx="1"/>
          </p:nvPr>
        </p:nvSpPr>
        <p:spPr>
          <a:xfrm>
            <a:off x="126448" y="783085"/>
            <a:ext cx="8891104" cy="6008874"/>
          </a:xfrm>
          <a:prstGeom prst="rect">
            <a:avLst/>
          </a:prstGeom>
        </p:spPr>
        <p:txBody>
          <a:bodyPr lIns="0" tIns="0" rIns="0" bIns="0"/>
          <a:lstStyle/>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MiniBooNE low-energy excess</a:t>
            </a:r>
            <a:endParaRPr sz="2064">
              <a:solidFill>
                <a:srgbClr val="FF2600"/>
              </a:solidFill>
              <a:uFill>
                <a:solidFill/>
              </a:uFill>
              <a:latin typeface="Arial Unicode MS"/>
              <a:ea typeface="Arial Unicode MS"/>
              <a:cs typeface="Arial Unicode MS"/>
              <a:sym typeface="Arial Unicode MS"/>
            </a:endParaRPr>
          </a:p>
          <a:p>
            <a:pPr lvl="1" marL="688086" indent="-294894" defTabSz="393192">
              <a:spcBef>
                <a:spcPts val="1000"/>
              </a:spcBef>
              <a:buClr>
                <a:srgbClr val="000000"/>
              </a:buClr>
              <a:buFont typeface="Wingdings"/>
              <a:buChar char="❑"/>
              <a:defRPr sz="1800">
                <a:uFillTx/>
              </a:defRPr>
            </a:pPr>
            <a:r>
              <a:rPr sz="1720">
                <a:uFill>
                  <a:solidFill/>
                </a:uFill>
              </a:rPr>
              <a:t>Directly test the anomalous excess of electron neutrino events reported by MiniBooNE</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Oscillations: ν</a:t>
            </a:r>
            <a:r>
              <a:rPr baseline="-5999" sz="2064">
                <a:solidFill>
                  <a:srgbClr val="FF2600"/>
                </a:solidFill>
                <a:uFill>
                  <a:solidFill/>
                </a:uFill>
                <a:latin typeface="Arial Unicode MS"/>
                <a:ea typeface="Arial Unicode MS"/>
                <a:cs typeface="Arial Unicode MS"/>
                <a:sym typeface="Arial Unicode MS"/>
              </a:rPr>
              <a:t>μ </a:t>
            </a:r>
            <a:r>
              <a:rPr sz="2064">
                <a:solidFill>
                  <a:srgbClr val="FF2600"/>
                </a:solidFill>
                <a:uFill>
                  <a:solidFill/>
                </a:uFill>
                <a:latin typeface="Arial Unicode MS"/>
                <a:ea typeface="Arial Unicode MS"/>
                <a:cs typeface="Arial Unicode MS"/>
                <a:sym typeface="Arial Unicode MS"/>
              </a:rPr>
              <a:t>→ ν</a:t>
            </a:r>
            <a:r>
              <a:rPr baseline="-5999" sz="2064">
                <a:solidFill>
                  <a:srgbClr val="FF2600"/>
                </a:solidFill>
                <a:uFill>
                  <a:solidFill/>
                </a:uFill>
                <a:latin typeface="Arial Unicode MS"/>
                <a:ea typeface="Arial Unicode MS"/>
                <a:cs typeface="Arial Unicode MS"/>
                <a:sym typeface="Arial Unicode MS"/>
              </a:rPr>
              <a:t>e</a:t>
            </a:r>
            <a:r>
              <a:rPr sz="2064">
                <a:solidFill>
                  <a:srgbClr val="FF2600"/>
                </a:solidFill>
                <a:uFill>
                  <a:solidFill/>
                </a:uFill>
                <a:latin typeface="Arial Unicode MS"/>
                <a:ea typeface="Arial Unicode MS"/>
                <a:cs typeface="Arial Unicode MS"/>
                <a:sym typeface="Arial Unicode MS"/>
              </a:rPr>
              <a:t> appearance</a:t>
            </a:r>
            <a:endParaRPr sz="2064">
              <a:solidFill>
                <a:srgbClr val="FF2600"/>
              </a:solidFill>
              <a:uFill>
                <a:solidFill/>
              </a:uFill>
              <a:latin typeface="Arial Unicode MS"/>
              <a:ea typeface="Arial Unicode MS"/>
              <a:cs typeface="Arial Unicode MS"/>
              <a:sym typeface="Arial Unicode MS"/>
            </a:endParaRPr>
          </a:p>
          <a:p>
            <a:pPr lvl="1" marL="638937" indent="-245745" defTabSz="393192">
              <a:spcBef>
                <a:spcPts val="1500"/>
              </a:spcBef>
              <a:buClr>
                <a:srgbClr val="000000"/>
              </a:buClr>
              <a:buFont typeface="Wingdings"/>
              <a:buChar char="❑"/>
              <a:defRPr sz="1800">
                <a:uFillTx/>
              </a:defRPr>
            </a:pPr>
            <a:r>
              <a:rPr sz="1720">
                <a:uFill>
                  <a:solidFill/>
                </a:uFill>
              </a:rPr>
              <a:t>In combination with MicroBooNE, much improved sensitivity with a near detector (ND)</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Oscillations: ν</a:t>
            </a:r>
            <a:r>
              <a:rPr baseline="-5999" sz="2064">
                <a:solidFill>
                  <a:srgbClr val="FF2600"/>
                </a:solidFill>
                <a:uFill>
                  <a:solidFill/>
                </a:uFill>
                <a:latin typeface="Arial Unicode MS"/>
                <a:ea typeface="Arial Unicode MS"/>
                <a:cs typeface="Arial Unicode MS"/>
                <a:sym typeface="Arial Unicode MS"/>
              </a:rPr>
              <a:t>μ</a:t>
            </a:r>
            <a:r>
              <a:rPr sz="2064">
                <a:solidFill>
                  <a:srgbClr val="FF2600"/>
                </a:solidFill>
                <a:uFill>
                  <a:solidFill/>
                </a:uFill>
                <a:latin typeface="Arial Unicode MS"/>
                <a:ea typeface="Arial Unicode MS"/>
                <a:cs typeface="Arial Unicode MS"/>
                <a:sym typeface="Arial Unicode MS"/>
              </a:rPr>
              <a:t> disappearance</a:t>
            </a:r>
            <a:endParaRPr sz="2064">
              <a:solidFill>
                <a:srgbClr val="FF2600"/>
              </a:solidFill>
              <a:uFill>
                <a:solidFill/>
              </a:uFill>
              <a:latin typeface="Arial Unicode MS"/>
              <a:ea typeface="Arial Unicode MS"/>
              <a:cs typeface="Arial Unicode MS"/>
              <a:sym typeface="Arial Unicode MS"/>
            </a:endParaRPr>
          </a:p>
          <a:p>
            <a:pPr lvl="1" marL="638937" indent="-245745" defTabSz="393192">
              <a:spcBef>
                <a:spcPts val="1500"/>
              </a:spcBef>
              <a:buClr>
                <a:srgbClr val="000000"/>
              </a:buClr>
              <a:buFont typeface="Wingdings"/>
              <a:buChar char="❑"/>
              <a:defRPr sz="1800">
                <a:uFillTx/>
              </a:defRPr>
            </a:pPr>
            <a:r>
              <a:rPr sz="1720">
                <a:uFill>
                  <a:solidFill/>
                </a:uFill>
              </a:rPr>
              <a:t>Only possible with a ND</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Oscillations: Neutral-current disappearance</a:t>
            </a:r>
            <a:endParaRPr sz="2064">
              <a:solidFill>
                <a:srgbClr val="FF2600"/>
              </a:solidFill>
              <a:uFill>
                <a:solidFill/>
              </a:uFill>
              <a:latin typeface="Arial Unicode MS"/>
              <a:ea typeface="Arial Unicode MS"/>
              <a:cs typeface="Arial Unicode MS"/>
              <a:sym typeface="Arial Unicode MS"/>
            </a:endParaRPr>
          </a:p>
          <a:p>
            <a:pPr lvl="1" marL="638937" indent="-245745" defTabSz="393192">
              <a:spcBef>
                <a:spcPts val="1500"/>
              </a:spcBef>
              <a:buClr>
                <a:srgbClr val="000000"/>
              </a:buClr>
              <a:buFont typeface="Wingdings"/>
              <a:buChar char="❑"/>
              <a:defRPr sz="1800">
                <a:uFillTx/>
              </a:defRPr>
            </a:pPr>
            <a:r>
              <a:rPr sz="1720">
                <a:uFill>
                  <a:solidFill/>
                </a:uFill>
              </a:rPr>
              <a:t>Direct test for sterile neutrino content.  Only possible with a ND</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Neutrino-argon interactions</a:t>
            </a:r>
            <a:endParaRPr sz="2064">
              <a:solidFill>
                <a:srgbClr val="FF2600"/>
              </a:solidFill>
              <a:uFill>
                <a:solidFill/>
              </a:uFill>
              <a:latin typeface="Arial Unicode MS"/>
              <a:ea typeface="Arial Unicode MS"/>
              <a:cs typeface="Arial Unicode MS"/>
              <a:sym typeface="Arial Unicode MS"/>
            </a:endParaRPr>
          </a:p>
          <a:p>
            <a:pPr lvl="1" marL="688086" indent="-294894" defTabSz="393192">
              <a:spcBef>
                <a:spcPts val="500"/>
              </a:spcBef>
              <a:buClr>
                <a:srgbClr val="000000"/>
              </a:buClr>
              <a:buFont typeface="Wingdings"/>
              <a:buChar char="❑"/>
              <a:defRPr sz="1800">
                <a:uFillTx/>
              </a:defRPr>
            </a:pPr>
            <a:r>
              <a:rPr sz="1720">
                <a:uFill>
                  <a:solidFill/>
                </a:uFill>
              </a:rPr>
              <a:t>15x the rate compared to MicroBooNE.  ~1M events per year.</a:t>
            </a:r>
            <a:endParaRPr sz="1720">
              <a:uFill>
                <a:solidFill/>
              </a:uFill>
            </a:endParaRPr>
          </a:p>
          <a:p>
            <a:pPr lvl="1" marL="688086" indent="-294894" defTabSz="393192">
              <a:spcBef>
                <a:spcPts val="0"/>
              </a:spcBef>
              <a:buClr>
                <a:srgbClr val="000000"/>
              </a:buClr>
              <a:buFont typeface="Wingdings"/>
              <a:buChar char="❑"/>
              <a:defRPr sz="1800">
                <a:uFillTx/>
              </a:defRPr>
            </a:pPr>
            <a:r>
              <a:rPr sz="1720">
                <a:uFill>
                  <a:solidFill/>
                </a:uFill>
              </a:rPr>
              <a:t>If low-energy excess determined to be a Standard Model photon production mechanism,     LAr1-ND can make measurements of the rate and kinematics with 100s of events per year</a:t>
            </a:r>
            <a:endParaRPr sz="1720">
              <a:uFill>
                <a:solidFill/>
              </a:uFill>
            </a:endParaRPr>
          </a:p>
          <a:p>
            <a:pPr lvl="0" marL="294700" indent="-294700" defTabSz="392927">
              <a:spcBef>
                <a:spcPts val="800"/>
              </a:spcBef>
              <a:buChar char="❖"/>
              <a:defRPr sz="1800">
                <a:uFillTx/>
              </a:defRPr>
            </a:pPr>
            <a:r>
              <a:rPr sz="2064">
                <a:solidFill>
                  <a:srgbClr val="FF2600"/>
                </a:solidFill>
                <a:uFill>
                  <a:solidFill/>
                </a:uFill>
                <a:latin typeface="Arial Unicode MS"/>
                <a:ea typeface="Arial Unicode MS"/>
                <a:cs typeface="Arial Unicode MS"/>
                <a:sym typeface="Arial Unicode MS"/>
              </a:rPr>
              <a:t>Dark matter search with beam off-target running</a:t>
            </a:r>
            <a:endParaRPr sz="2064">
              <a:solidFill>
                <a:srgbClr val="FF2600"/>
              </a:solidFill>
              <a:uFill>
                <a:solidFill/>
              </a:uFill>
              <a:latin typeface="Arial Unicode MS"/>
              <a:ea typeface="Arial Unicode MS"/>
              <a:cs typeface="Arial Unicode MS"/>
              <a:sym typeface="Arial Unicode MS"/>
            </a:endParaRPr>
          </a:p>
          <a:p>
            <a:pPr lvl="1" marL="688086" indent="-294894" defTabSz="393192">
              <a:spcBef>
                <a:spcPts val="500"/>
              </a:spcBef>
              <a:buClr>
                <a:srgbClr val="000000"/>
              </a:buClr>
              <a:buFont typeface="Wingdings"/>
              <a:buChar char="❑"/>
              <a:defRPr sz="1800">
                <a:uFillTx/>
              </a:defRPr>
            </a:pPr>
            <a:r>
              <a:rPr sz="1720">
                <a:uFill>
                  <a:solidFill/>
                </a:uFill>
              </a:rPr>
              <a:t>Requires future beam off-target running. </a:t>
            </a:r>
          </a:p>
        </p:txBody>
      </p:sp>
      <p:sp>
        <p:nvSpPr>
          <p:cNvPr id="299" name="Shape 299"/>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p:nvPr>
        </p:nvSpPr>
        <p:spPr>
          <a:xfrm>
            <a:off x="76200" y="86263"/>
            <a:ext cx="8991600" cy="818517"/>
          </a:xfrm>
          <a:prstGeom prst="rect">
            <a:avLst/>
          </a:prstGeom>
        </p:spPr>
        <p:txBody>
          <a:bodyPr/>
          <a:lstStyle>
            <a:lvl1pPr defTabSz="360945">
              <a:defRPr sz="3792">
                <a:solidFill>
                  <a:srgbClr val="953735"/>
                </a:solidFill>
                <a:uFill>
                  <a:solidFill>
                    <a:srgbClr val="953735"/>
                  </a:solidFill>
                </a:uFill>
              </a:defRPr>
            </a:lvl1pPr>
          </a:lstStyle>
          <a:p>
            <a:pPr lvl="0">
              <a:defRPr sz="1800">
                <a:solidFill>
                  <a:srgbClr val="000000"/>
                </a:solidFill>
                <a:uFillTx/>
              </a:defRPr>
            </a:pPr>
            <a:r>
              <a:rPr sz="3792">
                <a:solidFill>
                  <a:srgbClr val="953735"/>
                </a:solidFill>
                <a:uFill>
                  <a:solidFill>
                    <a:srgbClr val="953735"/>
                  </a:solidFill>
                </a:uFill>
              </a:rPr>
              <a:t>Existing Anomalies in Neutrino Physics @ SBL</a:t>
            </a:r>
          </a:p>
        </p:txBody>
      </p:sp>
      <p:sp>
        <p:nvSpPr>
          <p:cNvPr id="302" name="Shape 302"/>
          <p:cNvSpPr/>
          <p:nvPr>
            <p:ph type="body" idx="1"/>
          </p:nvPr>
        </p:nvSpPr>
        <p:spPr>
          <a:xfrm>
            <a:off x="126448" y="1047910"/>
            <a:ext cx="8891104" cy="5611943"/>
          </a:xfrm>
          <a:prstGeom prst="rect">
            <a:avLst/>
          </a:prstGeom>
        </p:spPr>
        <p:txBody>
          <a:bodyPr lIns="0" tIns="0" rIns="0" bIns="0"/>
          <a:lstStyle/>
          <a:p>
            <a:pPr lvl="0" marL="267286" indent="-267286" defTabSz="356376">
              <a:spcBef>
                <a:spcPts val="21600"/>
              </a:spcBef>
              <a:buChar char="❖"/>
              <a:defRPr sz="1800">
                <a:uFillTx/>
              </a:defRPr>
            </a:pPr>
            <a:r>
              <a:rPr sz="1871">
                <a:uFill>
                  <a:solidFill/>
                </a:uFill>
                <a:latin typeface="Arial Unicode MS"/>
                <a:ea typeface="Arial Unicode MS"/>
                <a:cs typeface="Arial Unicode MS"/>
                <a:sym typeface="Arial Unicode MS"/>
              </a:rPr>
              <a:t>Experimental anomalies ranging in significance (2.8–3.8σ) have been reported from a variety of experiments studying neutrinos over baselines less than 1 km.</a:t>
            </a:r>
            <a:endParaRPr sz="1871">
              <a:uFill>
                <a:solidFill/>
              </a:uFill>
              <a:latin typeface="Arial Unicode MS"/>
              <a:ea typeface="Arial Unicode MS"/>
              <a:cs typeface="Arial Unicode MS"/>
              <a:sym typeface="Arial Unicode MS"/>
            </a:endParaRPr>
          </a:p>
          <a:p>
            <a:pPr lvl="0" marL="267286" indent="-267286" defTabSz="356376">
              <a:spcBef>
                <a:spcPts val="1700"/>
              </a:spcBef>
              <a:buChar char="❖"/>
              <a:defRPr sz="1800">
                <a:uFillTx/>
              </a:defRPr>
            </a:pPr>
            <a:r>
              <a:rPr sz="1871">
                <a:uFill>
                  <a:solidFill/>
                </a:uFill>
                <a:latin typeface="Arial Unicode MS"/>
                <a:ea typeface="Arial Unicode MS"/>
                <a:cs typeface="Arial Unicode MS"/>
                <a:sym typeface="Arial Unicode MS"/>
              </a:rPr>
              <a:t>Most common interpretation is as evidence for high mass-squared neutrino oscillations and the existence of one or more additional, mostly </a:t>
            </a:r>
            <a:r>
              <a:rPr sz="1871" u="sng">
                <a:solidFill>
                  <a:srgbClr val="FF2600"/>
                </a:solidFill>
                <a:uFill>
                  <a:solidFill/>
                </a:uFill>
                <a:latin typeface="Arial Unicode MS"/>
                <a:ea typeface="Arial Unicode MS"/>
                <a:cs typeface="Arial Unicode MS"/>
                <a:sym typeface="Arial Unicode MS"/>
              </a:rPr>
              <a:t>“sterile” neutrino</a:t>
            </a:r>
            <a:r>
              <a:rPr sz="1871">
                <a:uFill>
                  <a:solidFill/>
                </a:uFill>
                <a:latin typeface="Arial Unicode MS"/>
                <a:ea typeface="Arial Unicode MS"/>
                <a:cs typeface="Arial Unicode MS"/>
                <a:sym typeface="Arial Unicode MS"/>
              </a:rPr>
              <a:t> states with </a:t>
            </a:r>
            <a:r>
              <a:rPr sz="1871" u="sng">
                <a:solidFill>
                  <a:srgbClr val="FF2600"/>
                </a:solidFill>
                <a:uFill>
                  <a:solidFill/>
                </a:uFill>
                <a:latin typeface="Arial Unicode MS"/>
                <a:ea typeface="Arial Unicode MS"/>
                <a:cs typeface="Arial Unicode MS"/>
                <a:sym typeface="Arial Unicode MS"/>
              </a:rPr>
              <a:t>masses at or below a few eV</a:t>
            </a:r>
            <a:endParaRPr sz="1871">
              <a:uFill>
                <a:solidFill/>
              </a:uFill>
              <a:latin typeface="Arial Unicode MS"/>
              <a:ea typeface="Arial Unicode MS"/>
              <a:cs typeface="Arial Unicode MS"/>
              <a:sym typeface="Arial Unicode MS"/>
            </a:endParaRPr>
          </a:p>
          <a:p>
            <a:pPr lvl="0" marL="267286" indent="-267286" defTabSz="356376">
              <a:spcBef>
                <a:spcPts val="1700"/>
              </a:spcBef>
              <a:buChar char="❖"/>
              <a:defRPr sz="1800">
                <a:uFillTx/>
              </a:defRPr>
            </a:pPr>
            <a:r>
              <a:rPr sz="1871">
                <a:uFill>
                  <a:solidFill/>
                </a:uFill>
                <a:latin typeface="Arial Unicode MS"/>
                <a:ea typeface="Arial Unicode MS"/>
                <a:cs typeface="Arial Unicode MS"/>
                <a:sym typeface="Arial Unicode MS"/>
              </a:rPr>
              <a:t>While each of these measurements taken separately lack the significance to claim a discovery, together these signals could be hinting at important new physics that requires further exploration</a:t>
            </a:r>
          </a:p>
        </p:txBody>
      </p:sp>
      <p:sp>
        <p:nvSpPr>
          <p:cNvPr id="303" name="Shape 303"/>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304" name="pasted-image.tif"/>
          <p:cNvPicPr/>
          <p:nvPr/>
        </p:nvPicPr>
        <p:blipFill>
          <a:blip r:embed="rId2">
            <a:extLst/>
          </a:blip>
          <a:srcRect l="12455" t="0" r="10393" b="24255"/>
          <a:stretch>
            <a:fillRect/>
          </a:stretch>
        </p:blipFill>
        <p:spPr>
          <a:xfrm>
            <a:off x="2665115" y="1967783"/>
            <a:ext cx="6459649" cy="1995940"/>
          </a:xfrm>
          <a:prstGeom prst="rect">
            <a:avLst/>
          </a:prstGeom>
          <a:ln w="12700">
            <a:miter lim="400000"/>
          </a:ln>
        </p:spPr>
      </p:pic>
      <p:grpSp>
        <p:nvGrpSpPr>
          <p:cNvPr id="307" name="Group 307"/>
          <p:cNvGrpSpPr/>
          <p:nvPr/>
        </p:nvGrpSpPr>
        <p:grpSpPr>
          <a:xfrm>
            <a:off x="72213" y="2285005"/>
            <a:ext cx="2578707" cy="1361441"/>
            <a:chOff x="-38100" y="-38100"/>
            <a:chExt cx="2578705" cy="1361439"/>
          </a:xfrm>
        </p:grpSpPr>
        <p:sp>
          <p:nvSpPr>
            <p:cNvPr id="306" name="Shape 306"/>
            <p:cNvSpPr/>
            <p:nvPr/>
          </p:nvSpPr>
          <p:spPr>
            <a:xfrm>
              <a:off x="0" y="0"/>
              <a:ext cx="2502506" cy="1285240"/>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defRPr>
                  <a:uFillTx/>
                </a:defRPr>
              </a:pPr>
              <a:r>
                <a:rPr u="sng">
                  <a:uFill>
                    <a:solidFill/>
                  </a:uFill>
                </a:rPr>
                <a:t>Current anomalies from:</a:t>
              </a:r>
              <a:endParaRPr u="sng">
                <a:uFill>
                  <a:solidFill/>
                </a:uFill>
              </a:endParaRPr>
            </a:p>
            <a:p>
              <a:pPr lvl="0">
                <a:defRPr>
                  <a:uFillTx/>
                </a:defRPr>
              </a:pPr>
              <a:r>
                <a:rPr>
                  <a:uFill>
                    <a:solidFill/>
                  </a:uFill>
                </a:rPr>
                <a:t>accelerator beams</a:t>
              </a:r>
              <a:endParaRPr>
                <a:uFill>
                  <a:solidFill/>
                </a:uFill>
              </a:endParaRPr>
            </a:p>
            <a:p>
              <a:pPr lvl="0">
                <a:defRPr>
                  <a:uFillTx/>
                </a:defRPr>
              </a:pPr>
              <a:r>
                <a:rPr>
                  <a:uFill>
                    <a:solidFill/>
                  </a:uFill>
                </a:rPr>
                <a:t>radioactive sources</a:t>
              </a:r>
              <a:endParaRPr>
                <a:uFill>
                  <a:solidFill/>
                </a:uFill>
              </a:endParaRPr>
            </a:p>
            <a:p>
              <a:pPr lvl="0">
                <a:defRPr>
                  <a:uFillTx/>
                </a:defRPr>
              </a:pPr>
              <a:r>
                <a:rPr>
                  <a:uFill>
                    <a:solidFill/>
                  </a:uFill>
                </a:rPr>
                <a:t>reactor neutrinos</a:t>
              </a:r>
            </a:p>
          </p:txBody>
        </p:sp>
        <p:pic>
          <p:nvPicPr>
            <p:cNvPr id="305" name=""/>
            <p:cNvPicPr/>
            <p:nvPr/>
          </p:nvPicPr>
          <p:blipFill>
            <a:blip r:embed="rId3">
              <a:extLst/>
            </a:blip>
            <a:stretch>
              <a:fillRect/>
            </a:stretch>
          </p:blipFill>
          <p:spPr>
            <a:xfrm>
              <a:off x="-38100" y="-38100"/>
              <a:ext cx="2578706" cy="1361440"/>
            </a:xfrm>
            <a:prstGeom prst="rect">
              <a:avLst/>
            </a:prstGeom>
            <a:effectLst/>
          </p:spPr>
        </p:pic>
      </p:grpSp>
      <p:sp>
        <p:nvSpPr>
          <p:cNvPr id="308" name="Shape 308"/>
          <p:cNvSpPr/>
          <p:nvPr/>
        </p:nvSpPr>
        <p:spPr>
          <a:xfrm>
            <a:off x="2904426" y="3834117"/>
            <a:ext cx="5980917"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i="1" sz="1200">
                <a:uFillTx/>
              </a:defRPr>
            </a:lvl1pPr>
          </a:lstStyle>
          <a:p>
            <a:pPr lvl="0">
              <a:defRPr i="0" sz="1800"/>
            </a:pPr>
            <a:r>
              <a:rPr i="1" sz="1200"/>
              <a:t>K. N. Abazajian et al. "Light Sterile Neutrinos: A Whitepaper", arXiv:1204.5379 [hep-ph], (2012)</a:t>
            </a:r>
            <a:endParaRPr i="1" sz="1200"/>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p:nvPr>
        </p:nvSpPr>
        <p:spPr>
          <a:xfrm>
            <a:off x="76200" y="86263"/>
            <a:ext cx="8991600" cy="818517"/>
          </a:xfrm>
          <a:prstGeom prst="rect">
            <a:avLst/>
          </a:prstGeom>
        </p:spPr>
        <p:txBody>
          <a:bodyPr/>
          <a:lstStyle/>
          <a:p>
            <a:pPr lvl="0" defTabSz="351807">
              <a:defRPr sz="1800">
                <a:uFillTx/>
              </a:defRPr>
            </a:pPr>
            <a:r>
              <a:rPr sz="3696">
                <a:solidFill>
                  <a:srgbClr val="953735"/>
                </a:solidFill>
                <a:uFill>
                  <a:solidFill>
                    <a:srgbClr val="953735"/>
                  </a:solidFill>
                </a:uFill>
              </a:rPr>
              <a:t>Sensitivity to MiniBooNE Low-Energy ν</a:t>
            </a:r>
            <a:r>
              <a:rPr baseline="-5999" sz="3696">
                <a:solidFill>
                  <a:srgbClr val="953735"/>
                </a:solidFill>
                <a:uFill>
                  <a:solidFill>
                    <a:srgbClr val="953735"/>
                  </a:solidFill>
                </a:uFill>
              </a:rPr>
              <a:t>e</a:t>
            </a:r>
            <a:r>
              <a:rPr sz="3696">
                <a:solidFill>
                  <a:srgbClr val="953735"/>
                </a:solidFill>
                <a:uFill>
                  <a:solidFill>
                    <a:srgbClr val="953735"/>
                  </a:solidFill>
                </a:uFill>
              </a:rPr>
              <a:t> Excess</a:t>
            </a:r>
          </a:p>
        </p:txBody>
      </p:sp>
      <p:sp>
        <p:nvSpPr>
          <p:cNvPr id="311" name="Shape 31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pic>
        <p:nvPicPr>
          <p:cNvPr id="312" name="image5-filtered.png"/>
          <p:cNvPicPr/>
          <p:nvPr/>
        </p:nvPicPr>
        <p:blipFill>
          <a:blip r:embed="rId2">
            <a:extLst/>
          </a:blip>
          <a:stretch>
            <a:fillRect/>
          </a:stretch>
        </p:blipFill>
        <p:spPr>
          <a:xfrm>
            <a:off x="2815603" y="829721"/>
            <a:ext cx="6159559" cy="3897515"/>
          </a:xfrm>
          <a:prstGeom prst="rect">
            <a:avLst/>
          </a:prstGeom>
          <a:ln w="12700">
            <a:miter lim="400000"/>
          </a:ln>
        </p:spPr>
      </p:pic>
      <p:grpSp>
        <p:nvGrpSpPr>
          <p:cNvPr id="315" name="Group 315"/>
          <p:cNvGrpSpPr/>
          <p:nvPr/>
        </p:nvGrpSpPr>
        <p:grpSpPr>
          <a:xfrm>
            <a:off x="283472" y="4916181"/>
            <a:ext cx="3456694" cy="1704341"/>
            <a:chOff x="-38099" y="-38100"/>
            <a:chExt cx="3456692" cy="1704339"/>
          </a:xfrm>
        </p:grpSpPr>
        <p:sp>
          <p:nvSpPr>
            <p:cNvPr id="314" name="Shape 314"/>
            <p:cNvSpPr/>
            <p:nvPr/>
          </p:nvSpPr>
          <p:spPr>
            <a:xfrm>
              <a:off x="0" y="0"/>
              <a:ext cx="3380493" cy="16281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spcBef>
                  <a:spcPts val="1400"/>
                </a:spcBef>
                <a:defRPr>
                  <a:uFillTx/>
                </a:defRPr>
              </a:pPr>
              <a:r>
                <a:rPr b="1" i="1" sz="1900">
                  <a:uFill>
                    <a:solidFill/>
                  </a:uFill>
                  <a:latin typeface="Gill Sans Light"/>
                  <a:ea typeface="Gill Sans Light"/>
                  <a:cs typeface="Gill Sans Light"/>
                  <a:sym typeface="Gill Sans Light"/>
                </a:rPr>
                <a:t>By scaling directly from observed rates in MiniBooNE, MicroBooNE expects to see   </a:t>
              </a:r>
              <a:r>
                <a:rPr b="1" i="1" sz="1900">
                  <a:solidFill>
                    <a:srgbClr val="942192"/>
                  </a:solidFill>
                  <a:uFill>
                    <a:solidFill/>
                  </a:uFill>
                  <a:latin typeface="Gill Sans Light"/>
                  <a:ea typeface="Gill Sans Light"/>
                  <a:cs typeface="Gill Sans Light"/>
                  <a:sym typeface="Gill Sans Light"/>
                </a:rPr>
                <a:t>~50 background and 50 excess</a:t>
              </a:r>
              <a:r>
                <a:rPr b="1" i="1" sz="1900">
                  <a:uFill>
                    <a:solidFill/>
                  </a:uFill>
                  <a:latin typeface="Gill Sans Light"/>
                  <a:ea typeface="Gill Sans Light"/>
                  <a:cs typeface="Gill Sans Light"/>
                  <a:sym typeface="Gill Sans Light"/>
                </a:rPr>
                <a:t> events in 6.6x10</a:t>
              </a:r>
              <a:r>
                <a:rPr b="1" baseline="31999" i="1" sz="1900">
                  <a:uFill>
                    <a:solidFill/>
                  </a:uFill>
                  <a:latin typeface="Gill Sans Light"/>
                  <a:ea typeface="Gill Sans Light"/>
                  <a:cs typeface="Gill Sans Light"/>
                  <a:sym typeface="Gill Sans Light"/>
                </a:rPr>
                <a:t>20</a:t>
              </a:r>
              <a:r>
                <a:rPr b="1" i="1" sz="1900">
                  <a:uFill>
                    <a:solidFill/>
                  </a:uFill>
                  <a:latin typeface="Gill Sans Light"/>
                  <a:ea typeface="Gill Sans Light"/>
                  <a:cs typeface="Gill Sans Light"/>
                  <a:sym typeface="Gill Sans Light"/>
                </a:rPr>
                <a:t> POT run</a:t>
              </a:r>
            </a:p>
          </p:txBody>
        </p:sp>
        <p:pic>
          <p:nvPicPr>
            <p:cNvPr id="313" name=""/>
            <p:cNvPicPr/>
            <p:nvPr/>
          </p:nvPicPr>
          <p:blipFill>
            <a:blip r:embed="rId3">
              <a:extLst/>
            </a:blip>
            <a:stretch>
              <a:fillRect/>
            </a:stretch>
          </p:blipFill>
          <p:spPr>
            <a:xfrm>
              <a:off x="-38100" y="-38100"/>
              <a:ext cx="3456693" cy="1704340"/>
            </a:xfrm>
            <a:prstGeom prst="rect">
              <a:avLst/>
            </a:prstGeom>
            <a:effectLst/>
          </p:spPr>
        </p:pic>
      </p:grpSp>
      <p:sp>
        <p:nvSpPr>
          <p:cNvPr id="316" name="Shape 316"/>
          <p:cNvSpPr/>
          <p:nvPr/>
        </p:nvSpPr>
        <p:spPr>
          <a:xfrm>
            <a:off x="4709569" y="1388955"/>
            <a:ext cx="1174650" cy="396241"/>
          </a:xfrm>
          <a:prstGeom prst="rect">
            <a:avLst/>
          </a:prstGeom>
          <a:ln w="25400">
            <a:solidFill>
              <a:srgbClr val="C0504D"/>
            </a:solidFill>
            <a:round/>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uFill>
                  <a:solidFill/>
                </a:uFill>
              </a:rPr>
              <a:t>MiniBooNE</a:t>
            </a:r>
          </a:p>
        </p:txBody>
      </p:sp>
      <p:sp>
        <p:nvSpPr>
          <p:cNvPr id="317" name="Shape 317"/>
          <p:cNvSpPr/>
          <p:nvPr/>
        </p:nvSpPr>
        <p:spPr>
          <a:xfrm flipH="1">
            <a:off x="3178729" y="2105186"/>
            <a:ext cx="1" cy="2917687"/>
          </a:xfrm>
          <a:prstGeom prst="line">
            <a:avLst/>
          </a:prstGeom>
          <a:ln w="38100">
            <a:solidFill>
              <a:srgbClr val="8064A2"/>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p>
        </p:txBody>
      </p:sp>
      <p:sp>
        <p:nvSpPr>
          <p:cNvPr id="318" name="Shape 318"/>
          <p:cNvSpPr/>
          <p:nvPr/>
        </p:nvSpPr>
        <p:spPr>
          <a:xfrm>
            <a:off x="3172414" y="2116925"/>
            <a:ext cx="520688" cy="1"/>
          </a:xfrm>
          <a:prstGeom prst="line">
            <a:avLst/>
          </a:prstGeom>
          <a:ln w="38100">
            <a:solidFill>
              <a:srgbClr val="8064A2"/>
            </a:solidFill>
            <a:round/>
          </a:ln>
          <a:effectLst>
            <a:outerShdw sx="100000" sy="100000" kx="0" ky="0" algn="b" rotWithShape="0" blurRad="38100" dist="20000" dir="5400000">
              <a:srgbClr val="000000">
                <a:alpha val="38000"/>
              </a:srgbClr>
            </a:outerShdw>
          </a:effectLst>
        </p:spPr>
        <p:txBody>
          <a:bodyPr lIns="0" tIns="0" rIns="0" bIns="0"/>
          <a:lstStyle/>
          <a:p>
            <a:pPr lvl="0"/>
          </a:p>
        </p:txBody>
      </p:sp>
      <p:grpSp>
        <p:nvGrpSpPr>
          <p:cNvPr id="321" name="Group 321"/>
          <p:cNvGrpSpPr/>
          <p:nvPr/>
        </p:nvGrpSpPr>
        <p:grpSpPr>
          <a:xfrm>
            <a:off x="4449739" y="4601949"/>
            <a:ext cx="3732271" cy="1443804"/>
            <a:chOff x="-53881" y="-53881"/>
            <a:chExt cx="3732270" cy="1443803"/>
          </a:xfrm>
        </p:grpSpPr>
        <p:sp>
          <p:nvSpPr>
            <p:cNvPr id="320" name="Shape 320"/>
            <p:cNvSpPr/>
            <p:nvPr/>
          </p:nvSpPr>
          <p:spPr>
            <a:xfrm>
              <a:off x="0" y="0"/>
              <a:ext cx="3624508" cy="13360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spcBef>
                  <a:spcPts val="1400"/>
                </a:spcBef>
                <a:defRPr>
                  <a:uFillTx/>
                </a:defRPr>
              </a:pPr>
              <a:r>
                <a:rPr b="1" i="1" sz="1900">
                  <a:uFill>
                    <a:solidFill/>
                  </a:uFill>
                  <a:latin typeface="Gill Sans Light"/>
                  <a:ea typeface="Gill Sans Light"/>
                  <a:cs typeface="Gill Sans Light"/>
                  <a:sym typeface="Gill Sans Light"/>
                </a:rPr>
                <a:t>Assuming NO L/E dependence LAr1-ND would expect to see   </a:t>
              </a:r>
              <a:r>
                <a:rPr b="1" i="1" sz="1900">
                  <a:solidFill>
                    <a:srgbClr val="AA7942"/>
                  </a:solidFill>
                  <a:uFill>
                    <a:solidFill/>
                  </a:uFill>
                  <a:latin typeface="Gill Sans Light"/>
                  <a:ea typeface="Gill Sans Light"/>
                  <a:cs typeface="Gill Sans Light"/>
                  <a:sym typeface="Gill Sans Light"/>
                </a:rPr>
                <a:t>~320 background and 300 excess</a:t>
              </a:r>
              <a:r>
                <a:rPr b="1" i="1" sz="1900">
                  <a:uFill>
                    <a:solidFill/>
                  </a:uFill>
                  <a:latin typeface="Gill Sans Light"/>
                  <a:ea typeface="Gill Sans Light"/>
                  <a:cs typeface="Gill Sans Light"/>
                  <a:sym typeface="Gill Sans Light"/>
                </a:rPr>
                <a:t> events in 2.2x10</a:t>
              </a:r>
              <a:r>
                <a:rPr b="1" baseline="31999" i="1" sz="1900">
                  <a:uFill>
                    <a:solidFill/>
                  </a:uFill>
                  <a:latin typeface="Gill Sans Light"/>
                  <a:ea typeface="Gill Sans Light"/>
                  <a:cs typeface="Gill Sans Light"/>
                  <a:sym typeface="Gill Sans Light"/>
                </a:rPr>
                <a:t>20</a:t>
              </a:r>
              <a:r>
                <a:rPr b="1" i="1" sz="1900">
                  <a:uFill>
                    <a:solidFill/>
                  </a:uFill>
                  <a:latin typeface="Gill Sans Light"/>
                  <a:ea typeface="Gill Sans Light"/>
                  <a:cs typeface="Gill Sans Light"/>
                  <a:sym typeface="Gill Sans Light"/>
                </a:rPr>
                <a:t> POT run</a:t>
              </a:r>
            </a:p>
          </p:txBody>
        </p:sp>
        <p:pic>
          <p:nvPicPr>
            <p:cNvPr id="319" name=""/>
            <p:cNvPicPr/>
            <p:nvPr/>
          </p:nvPicPr>
          <p:blipFill>
            <a:blip r:embed="rId4">
              <a:extLst/>
            </a:blip>
            <a:stretch>
              <a:fillRect/>
            </a:stretch>
          </p:blipFill>
          <p:spPr>
            <a:xfrm>
              <a:off x="-53882" y="-53882"/>
              <a:ext cx="3732271" cy="1443804"/>
            </a:xfrm>
            <a:prstGeom prst="rect">
              <a:avLst/>
            </a:prstGeom>
            <a:effectLst/>
          </p:spPr>
        </p:pic>
      </p:grpSp>
      <p:sp>
        <p:nvSpPr>
          <p:cNvPr id="322" name="Shape 322"/>
          <p:cNvSpPr/>
          <p:nvPr/>
        </p:nvSpPr>
        <p:spPr>
          <a:xfrm>
            <a:off x="3731006" y="5423233"/>
            <a:ext cx="802239" cy="1"/>
          </a:xfrm>
          <a:prstGeom prst="line">
            <a:avLst/>
          </a:prstGeom>
          <a:ln w="38100">
            <a:solidFill>
              <a:srgbClr val="AA7942"/>
            </a:solidFill>
            <a:round/>
            <a:tailEnd type="triangle"/>
          </a:ln>
          <a:effectLst>
            <a:outerShdw sx="100000" sy="100000" kx="0" ky="0" algn="b" rotWithShape="0" blurRad="38100" dist="20000" dir="5400000">
              <a:srgbClr val="000000">
                <a:alpha val="38000"/>
              </a:srgbClr>
            </a:outerShdw>
          </a:effectLst>
        </p:spPr>
        <p:txBody>
          <a:bodyPr lIns="0" tIns="0" rIns="0" bIns="0"/>
          <a:lstStyle/>
          <a:p>
            <a:pPr lvl="0"/>
          </a:p>
        </p:txBody>
      </p:sp>
      <p:sp>
        <p:nvSpPr>
          <p:cNvPr id="323" name="Shape 323"/>
          <p:cNvSpPr/>
          <p:nvPr/>
        </p:nvSpPr>
        <p:spPr>
          <a:xfrm>
            <a:off x="3921063" y="6093636"/>
            <a:ext cx="4852269" cy="605592"/>
          </a:xfrm>
          <a:prstGeom prst="rect">
            <a:avLst/>
          </a:prstGeom>
          <a:ln w="25400">
            <a:solidFill>
              <a:srgbClr val="FF2600"/>
            </a:solidFill>
            <a:miter lim="400000"/>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1600">
                <a:uFill>
                  <a:solidFill>
                    <a:srgbClr val="FF0000"/>
                  </a:solidFill>
                </a:uFill>
              </a:rPr>
              <a:t>An estimate of systematics based on MiniBooNE analysis indicates a </a:t>
            </a:r>
            <a:r>
              <a:rPr b="1" sz="1600">
                <a:solidFill>
                  <a:srgbClr val="FF2600"/>
                </a:solidFill>
                <a:uFill>
                  <a:solidFill>
                    <a:srgbClr val="FF0000"/>
                  </a:solidFill>
                </a:uFill>
              </a:rPr>
              <a:t>&gt;6.5</a:t>
            </a:r>
            <a:r>
              <a:rPr sz="1600">
                <a:solidFill>
                  <a:srgbClr val="FF2600"/>
                </a:solidFill>
                <a:uFill>
                  <a:solidFill>
                    <a:srgbClr val="FF0000"/>
                  </a:solidFill>
                </a:uFill>
                <a:latin typeface="Symbol"/>
                <a:ea typeface="Symbol"/>
                <a:cs typeface="Symbol"/>
                <a:sym typeface="Symbol"/>
              </a:rPr>
              <a:t>σ</a:t>
            </a:r>
            <a:r>
              <a:rPr sz="1600">
                <a:uFill>
                  <a:solidFill>
                    <a:srgbClr val="FF0000"/>
                  </a:solidFill>
                </a:uFill>
              </a:rPr>
              <a:t> observation of a MiniBooNE-like excess</a:t>
            </a:r>
          </a:p>
        </p:txBody>
      </p:sp>
      <p:grpSp>
        <p:nvGrpSpPr>
          <p:cNvPr id="326" name="Group 326"/>
          <p:cNvGrpSpPr/>
          <p:nvPr/>
        </p:nvGrpSpPr>
        <p:grpSpPr>
          <a:xfrm>
            <a:off x="186056" y="1173871"/>
            <a:ext cx="2642491" cy="2917687"/>
            <a:chOff x="-50799" y="-50800"/>
            <a:chExt cx="2642489" cy="2917686"/>
          </a:xfrm>
        </p:grpSpPr>
        <p:pic>
          <p:nvPicPr>
            <p:cNvPr id="325" name="pasted-image.tif"/>
            <p:cNvPicPr/>
            <p:nvPr/>
          </p:nvPicPr>
          <p:blipFill>
            <a:blip r:embed="rId5">
              <a:extLst/>
            </a:blip>
            <a:srcRect l="4506" t="21840" r="45910" b="2169"/>
            <a:stretch>
              <a:fillRect/>
            </a:stretch>
          </p:blipFill>
          <p:spPr>
            <a:xfrm>
              <a:off x="0" y="0"/>
              <a:ext cx="2540890" cy="2816087"/>
            </a:xfrm>
            <a:prstGeom prst="rect">
              <a:avLst/>
            </a:prstGeom>
            <a:ln>
              <a:noFill/>
            </a:ln>
            <a:effectLst/>
          </p:spPr>
        </p:pic>
        <p:pic>
          <p:nvPicPr>
            <p:cNvPr id="324" name=""/>
            <p:cNvPicPr/>
            <p:nvPr/>
          </p:nvPicPr>
          <p:blipFill>
            <a:blip r:embed="rId6">
              <a:extLst/>
            </a:blip>
            <a:stretch>
              <a:fillRect/>
            </a:stretch>
          </p:blipFill>
          <p:spPr>
            <a:xfrm>
              <a:off x="-50800" y="-50800"/>
              <a:ext cx="2642490" cy="2917687"/>
            </a:xfrm>
            <a:prstGeom prst="rect">
              <a:avLst/>
            </a:prstGeom>
            <a:effectLst/>
          </p:spPr>
        </p:pic>
      </p:grpSp>
      <p:sp>
        <p:nvSpPr>
          <p:cNvPr id="327" name="Shape 327"/>
          <p:cNvSpPr/>
          <p:nvPr/>
        </p:nvSpPr>
        <p:spPr>
          <a:xfrm>
            <a:off x="4709426" y="826884"/>
            <a:ext cx="3275544"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000">
                <a:uFill>
                  <a:solidFill/>
                </a:uFill>
              </a:rPr>
              <a:t>A. A. Aguilar-Arevalo </a:t>
            </a:r>
            <a:r>
              <a:rPr i="1" sz="1000">
                <a:uFill>
                  <a:solidFill/>
                </a:uFill>
              </a:rPr>
              <a:t>et al.</a:t>
            </a:r>
            <a:r>
              <a:rPr sz="1000">
                <a:uFill>
                  <a:solidFill/>
                </a:uFill>
              </a:rPr>
              <a:t>, Phys. Rev. Lett. 110 161801 (2013)</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xfrm>
            <a:off x="76200" y="86263"/>
            <a:ext cx="8991600" cy="818517"/>
          </a:xfrm>
          <a:prstGeom prst="rect">
            <a:avLst/>
          </a:prstGeom>
        </p:spPr>
        <p:txBody>
          <a:bodyPr lIns="0" tIns="0" rIns="0" bIns="0"/>
          <a:lstStyle>
            <a:lvl1pPr defTabSz="438617">
              <a:defRPr sz="4608">
                <a:uFill>
                  <a:solidFill>
                    <a:srgbClr val="953735"/>
                  </a:solidFill>
                </a:uFill>
              </a:defRPr>
            </a:lvl1pPr>
          </a:lstStyle>
          <a:p>
            <a:pPr lvl="0">
              <a:defRPr sz="1800">
                <a:uFillTx/>
              </a:defRPr>
            </a:pPr>
            <a:r>
              <a:rPr sz="4608">
                <a:uFill>
                  <a:solidFill>
                    <a:srgbClr val="953735"/>
                  </a:solidFill>
                </a:uFill>
              </a:rPr>
              <a:t>The LAr1-ND Experiment</a:t>
            </a:r>
          </a:p>
        </p:txBody>
      </p:sp>
      <p:sp>
        <p:nvSpPr>
          <p:cNvPr id="91" name="Shape 91"/>
          <p:cNvSpPr/>
          <p:nvPr>
            <p:ph type="body" idx="1"/>
          </p:nvPr>
        </p:nvSpPr>
        <p:spPr>
          <a:xfrm>
            <a:off x="126448" y="942541"/>
            <a:ext cx="8891104" cy="5778589"/>
          </a:xfrm>
          <a:prstGeom prst="rect">
            <a:avLst/>
          </a:prstGeom>
        </p:spPr>
        <p:txBody>
          <a:bodyPr lIns="0" tIns="0" rIns="0" bIns="0"/>
          <a:lstStyle/>
          <a:p>
            <a:pPr lvl="0" marL="322114" indent="-322114" defTabSz="429479">
              <a:spcBef>
                <a:spcPts val="2100"/>
              </a:spcBef>
              <a:buChar char="❖"/>
              <a:defRPr sz="1800">
                <a:uFillTx/>
              </a:defRPr>
            </a:pPr>
            <a:r>
              <a:rPr sz="2256">
                <a:solidFill>
                  <a:srgbClr val="FF2600"/>
                </a:solidFill>
                <a:uFill>
                  <a:solidFill/>
                </a:uFill>
                <a:latin typeface="Arial Unicode MS"/>
                <a:ea typeface="Arial Unicode MS"/>
                <a:cs typeface="Arial Unicode MS"/>
                <a:sym typeface="Arial Unicode MS"/>
              </a:rPr>
              <a:t>The aim of the LAr1-ND experiment is to provide a high-statistics measurement of the intrinsic muon and electron neutrino content in the Booster Neutrino Beam.  This will allow for a near-to-far extrapolation between LAr1-ND and downstream detectors and thus a precision search for high mass-squared neutrino oscillations through both appearance and disappearance channels.  </a:t>
            </a:r>
            <a:endParaRPr sz="2256">
              <a:solidFill>
                <a:srgbClr val="FF2600"/>
              </a:solidFill>
              <a:uFill>
                <a:solidFill/>
              </a:uFill>
              <a:latin typeface="Arial Unicode MS"/>
              <a:ea typeface="Arial Unicode MS"/>
              <a:cs typeface="Arial Unicode MS"/>
              <a:sym typeface="Arial Unicode MS"/>
            </a:endParaRPr>
          </a:p>
          <a:p>
            <a:pPr lvl="0" marL="322114" indent="-322114" defTabSz="429479">
              <a:spcBef>
                <a:spcPts val="2100"/>
              </a:spcBef>
              <a:buChar char="❖"/>
              <a:defRPr sz="1800">
                <a:uFillTx/>
              </a:defRPr>
            </a:pPr>
            <a:r>
              <a:rPr sz="2256">
                <a:uFill>
                  <a:solidFill/>
                </a:uFill>
                <a:latin typeface="Arial Unicode MS"/>
                <a:ea typeface="Arial Unicode MS"/>
                <a:cs typeface="Arial Unicode MS"/>
                <a:sym typeface="Arial Unicode MS"/>
              </a:rPr>
              <a:t>A detector design that is time- and cost-effective would allow  LAr1-ND to run near the end of the already approved MicroBooNE neutrino-mode run of 6.6 x 10</a:t>
            </a:r>
            <a:r>
              <a:rPr baseline="31999" sz="2256">
                <a:uFill>
                  <a:solidFill/>
                </a:uFill>
                <a:latin typeface="Arial Unicode MS"/>
                <a:ea typeface="Arial Unicode MS"/>
                <a:cs typeface="Arial Unicode MS"/>
                <a:sym typeface="Arial Unicode MS"/>
              </a:rPr>
              <a:t>20</a:t>
            </a:r>
            <a:r>
              <a:rPr sz="2256">
                <a:uFill>
                  <a:solidFill/>
                </a:uFill>
                <a:latin typeface="Arial Unicode MS"/>
                <a:ea typeface="Arial Unicode MS"/>
                <a:cs typeface="Arial Unicode MS"/>
                <a:sym typeface="Arial Unicode MS"/>
              </a:rPr>
              <a:t> POT</a:t>
            </a:r>
            <a:endParaRPr sz="2256">
              <a:uFill>
                <a:solidFill/>
              </a:uFill>
              <a:latin typeface="Arial Unicode MS"/>
              <a:ea typeface="Arial Unicode MS"/>
              <a:cs typeface="Arial Unicode MS"/>
              <a:sym typeface="Arial Unicode MS"/>
            </a:endParaRPr>
          </a:p>
          <a:p>
            <a:pPr lvl="0" marL="322114" indent="-322114" defTabSz="429479">
              <a:spcBef>
                <a:spcPts val="2100"/>
              </a:spcBef>
              <a:buChar char="❖"/>
              <a:defRPr sz="1800">
                <a:uFillTx/>
              </a:defRPr>
            </a:pPr>
            <a:r>
              <a:rPr sz="2256">
                <a:solidFill>
                  <a:srgbClr val="FF2600"/>
                </a:solidFill>
                <a:uFill>
                  <a:solidFill/>
                </a:uFill>
                <a:latin typeface="Arial Unicode MS"/>
                <a:ea typeface="Arial Unicode MS"/>
                <a:cs typeface="Arial Unicode MS"/>
                <a:sym typeface="Arial Unicode MS"/>
              </a:rPr>
              <a:t>The LAr1-ND detector, an 82 ton active volume liquid argon TPC, provides an opportunity for combining timely physics measurements with additional experience in use of LArTPC technology for a neutrino experiment</a:t>
            </a:r>
          </a:p>
        </p:txBody>
      </p:sp>
      <p:sp>
        <p:nvSpPr>
          <p:cNvPr id="92" name="Shape 92"/>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eventRates_470_nu_ecalo1.png"/>
          <p:cNvPicPr/>
          <p:nvPr/>
        </p:nvPicPr>
        <p:blipFill>
          <a:blip r:embed="rId2">
            <a:extLst/>
          </a:blip>
          <a:srcRect l="4513" t="8009" r="0" b="0"/>
          <a:stretch>
            <a:fillRect/>
          </a:stretch>
        </p:blipFill>
        <p:spPr>
          <a:xfrm>
            <a:off x="4432125" y="3309942"/>
            <a:ext cx="4690933" cy="3060602"/>
          </a:xfrm>
          <a:prstGeom prst="rect">
            <a:avLst/>
          </a:prstGeom>
          <a:ln w="12700">
            <a:miter lim="400000"/>
          </a:ln>
        </p:spPr>
      </p:pic>
      <p:pic>
        <p:nvPicPr>
          <p:cNvPr id="330" name="eventRates_100_nu_ecalo1-1.png"/>
          <p:cNvPicPr/>
          <p:nvPr/>
        </p:nvPicPr>
        <p:blipFill>
          <a:blip r:embed="rId3">
            <a:extLst/>
          </a:blip>
          <a:srcRect l="5151" t="6903" r="2418" b="0"/>
          <a:stretch>
            <a:fillRect/>
          </a:stretch>
        </p:blipFill>
        <p:spPr>
          <a:xfrm>
            <a:off x="1777" y="3268791"/>
            <a:ext cx="4487067" cy="3060786"/>
          </a:xfrm>
          <a:prstGeom prst="rect">
            <a:avLst/>
          </a:prstGeom>
          <a:ln w="12700">
            <a:miter lim="400000"/>
          </a:ln>
        </p:spPr>
      </p:pic>
      <p:sp>
        <p:nvSpPr>
          <p:cNvPr id="331" name="Shape 331"/>
          <p:cNvSpPr/>
          <p:nvPr>
            <p:ph type="title"/>
          </p:nvPr>
        </p:nvSpPr>
        <p:spPr>
          <a:xfrm>
            <a:off x="76200" y="354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 ν</a:t>
            </a:r>
            <a:r>
              <a:rPr baseline="-5999" sz="4608">
                <a:solidFill>
                  <a:srgbClr val="953735"/>
                </a:solidFill>
                <a:uFill>
                  <a:solidFill>
                    <a:srgbClr val="953735"/>
                  </a:solidFill>
                </a:uFill>
              </a:rPr>
              <a:t>e</a:t>
            </a:r>
            <a:r>
              <a:rPr sz="4608">
                <a:solidFill>
                  <a:srgbClr val="953735"/>
                </a:solidFill>
                <a:uFill>
                  <a:solidFill>
                    <a:srgbClr val="953735"/>
                  </a:solidFill>
                </a:uFill>
              </a:rPr>
              <a:t> Appearance</a:t>
            </a:r>
          </a:p>
        </p:txBody>
      </p:sp>
      <p:sp>
        <p:nvSpPr>
          <p:cNvPr id="332" name="Shape 332"/>
          <p:cNvSpPr/>
          <p:nvPr>
            <p:ph type="body" idx="1"/>
          </p:nvPr>
        </p:nvSpPr>
        <p:spPr>
          <a:xfrm>
            <a:off x="241574" y="952566"/>
            <a:ext cx="8891105" cy="2217639"/>
          </a:xfrm>
          <a:prstGeom prst="rect">
            <a:avLst/>
          </a:prstGeom>
        </p:spPr>
        <p:txBody>
          <a:bodyPr lIns="0" tIns="0" rIns="0" bIns="0"/>
          <a:lstStyle/>
          <a:p>
            <a:pPr lvl="0" marL="342675" indent="-342675" defTabSz="456892">
              <a:spcBef>
                <a:spcPts val="2300"/>
              </a:spcBef>
              <a:buChar char="❖"/>
              <a:defRPr sz="1800">
                <a:uFillTx/>
              </a:defRPr>
            </a:pPr>
            <a:r>
              <a:rPr>
                <a:uFill>
                  <a:solidFill/>
                </a:uFill>
                <a:latin typeface="Arial Unicode MS"/>
                <a:ea typeface="Arial Unicode MS"/>
                <a:cs typeface="Arial Unicode MS"/>
                <a:sym typeface="Arial Unicode MS"/>
              </a:rPr>
              <a:t>Testing ν</a:t>
            </a:r>
            <a:r>
              <a:rPr baseline="-5999">
                <a:uFill>
                  <a:solidFill/>
                </a:uFill>
                <a:latin typeface="Arial Unicode MS"/>
                <a:ea typeface="Arial Unicode MS"/>
                <a:cs typeface="Arial Unicode MS"/>
                <a:sym typeface="Arial Unicode MS"/>
              </a:rPr>
              <a:t>μ</a:t>
            </a:r>
            <a:r>
              <a:rPr>
                <a:uFill>
                  <a:solidFill/>
                </a:uFill>
                <a:latin typeface="Arial Unicode MS"/>
                <a:ea typeface="Arial Unicode MS"/>
                <a:cs typeface="Arial Unicode MS"/>
                <a:sym typeface="Arial Unicode MS"/>
              </a:rPr>
              <a:t> → ν</a:t>
            </a:r>
            <a:r>
              <a:rPr baseline="-5999">
                <a:uFill>
                  <a:solidFill/>
                </a:uFill>
                <a:latin typeface="Arial Unicode MS"/>
                <a:ea typeface="Arial Unicode MS"/>
                <a:cs typeface="Arial Unicode MS"/>
                <a:sym typeface="Arial Unicode MS"/>
              </a:rPr>
              <a:t>e</a:t>
            </a:r>
            <a:r>
              <a:rPr>
                <a:uFill>
                  <a:solidFill/>
                </a:uFill>
                <a:latin typeface="Arial Unicode MS"/>
                <a:ea typeface="Arial Unicode MS"/>
                <a:cs typeface="Arial Unicode MS"/>
                <a:sym typeface="Arial Unicode MS"/>
              </a:rPr>
              <a:t> appearance in the context of a 3 active + 1 sterile neutrino model (3+1)</a:t>
            </a:r>
            <a:endParaRPr>
              <a:uFill>
                <a:solidFill/>
              </a:uFill>
              <a:latin typeface="Arial Unicode MS"/>
              <a:ea typeface="Arial Unicode MS"/>
              <a:cs typeface="Arial Unicode MS"/>
              <a:sym typeface="Arial Unicode MS"/>
            </a:endParaRPr>
          </a:p>
          <a:p>
            <a:pPr lvl="0" marL="342675" indent="-342675" defTabSz="456892">
              <a:spcBef>
                <a:spcPts val="2300"/>
              </a:spcBef>
              <a:buChar char="❖"/>
              <a:defRPr sz="1800">
                <a:uFillTx/>
              </a:defRPr>
            </a:pPr>
            <a:r>
              <a:rPr>
                <a:uFill>
                  <a:solidFill/>
                </a:uFill>
                <a:latin typeface="Arial Unicode MS"/>
                <a:ea typeface="Arial Unicode MS"/>
                <a:cs typeface="Arial Unicode MS"/>
                <a:sym typeface="Arial Unicode MS"/>
              </a:rPr>
              <a:t>The observed electron candidate event rate in LAr1-ND at 100m is used to constrain the expected rate (in the absence of oscillations) in MicroBooNE at 470m</a:t>
            </a:r>
          </a:p>
        </p:txBody>
      </p:sp>
      <p:sp>
        <p:nvSpPr>
          <p:cNvPr id="333" name="Shape 333"/>
          <p:cNvSpPr/>
          <p:nvPr>
            <p:ph type="sldNum" sz="quarter" idx="2"/>
          </p:nvPr>
        </p:nvSpPr>
        <p:spPr>
          <a:xfrm>
            <a:off x="7013256" y="6442216"/>
            <a:ext cx="2133601"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334" name="Shape 334"/>
          <p:cNvSpPr/>
          <p:nvPr/>
        </p:nvSpPr>
        <p:spPr>
          <a:xfrm>
            <a:off x="5042376" y="2934868"/>
            <a:ext cx="379277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solidFill>
                  <a:srgbClr val="0433FF"/>
                </a:solidFill>
                <a:uFill>
                  <a:solidFill>
                    <a:srgbClr val="558ED5"/>
                  </a:solidFill>
                </a:uFill>
              </a:rPr>
              <a:t>6.6x10</a:t>
            </a:r>
            <a:r>
              <a:rPr baseline="29999">
                <a:solidFill>
                  <a:srgbClr val="0433FF"/>
                </a:solidFill>
                <a:uFill>
                  <a:solidFill>
                    <a:srgbClr val="558ED5"/>
                  </a:solidFill>
                </a:uFill>
              </a:rPr>
              <a:t>20</a:t>
            </a:r>
            <a:r>
              <a:rPr>
                <a:solidFill>
                  <a:srgbClr val="0433FF"/>
                </a:solidFill>
                <a:uFill>
                  <a:solidFill>
                    <a:srgbClr val="558ED5"/>
                  </a:solidFill>
                </a:uFill>
              </a:rPr>
              <a:t> POT exposure for MicroBooNE</a:t>
            </a:r>
            <a:r>
              <a:rPr>
                <a:solidFill>
                  <a:srgbClr val="0433FF"/>
                </a:solidFill>
                <a:uFill>
                  <a:solidFill/>
                </a:uFill>
              </a:rPr>
              <a:t> </a:t>
            </a:r>
          </a:p>
        </p:txBody>
      </p:sp>
      <p:sp>
        <p:nvSpPr>
          <p:cNvPr id="335" name="Shape 335"/>
          <p:cNvSpPr/>
          <p:nvPr/>
        </p:nvSpPr>
        <p:spPr>
          <a:xfrm>
            <a:off x="568490" y="2934868"/>
            <a:ext cx="335744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a:solidFill>
                  <a:srgbClr val="FF0000"/>
                </a:solidFill>
                <a:uFill>
                  <a:solidFill>
                    <a:srgbClr val="FF0000"/>
                  </a:solidFill>
                </a:uFill>
              </a:rPr>
              <a:t>2.2x10</a:t>
            </a:r>
            <a:r>
              <a:rPr baseline="29999">
                <a:solidFill>
                  <a:srgbClr val="FF0000"/>
                </a:solidFill>
                <a:uFill>
                  <a:solidFill>
                    <a:srgbClr val="FF0000"/>
                  </a:solidFill>
                </a:uFill>
              </a:rPr>
              <a:t>20</a:t>
            </a:r>
            <a:r>
              <a:rPr>
                <a:solidFill>
                  <a:srgbClr val="FF0000"/>
                </a:solidFill>
                <a:uFill>
                  <a:solidFill>
                    <a:srgbClr val="FF0000"/>
                  </a:solidFill>
                </a:uFill>
              </a:rPr>
              <a:t> POT exposure for LAr1-ND</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7" name="nue_appearance_ecalo1_uB_nu_flatStats.png"/>
          <p:cNvPicPr/>
          <p:nvPr/>
        </p:nvPicPr>
        <p:blipFill>
          <a:blip r:embed="rId2">
            <a:extLst/>
          </a:blip>
          <a:stretch>
            <a:fillRect/>
          </a:stretch>
        </p:blipFill>
        <p:spPr>
          <a:xfrm>
            <a:off x="-50801" y="1845533"/>
            <a:ext cx="4760311" cy="4500047"/>
          </a:xfrm>
          <a:prstGeom prst="rect">
            <a:avLst/>
          </a:prstGeom>
          <a:ln w="12700">
            <a:miter lim="400000"/>
          </a:ln>
        </p:spPr>
      </p:pic>
      <p:pic>
        <p:nvPicPr>
          <p:cNvPr id="338" name="nue_appearance_ecalo1_ND_uB_nu_nearDetStats.png"/>
          <p:cNvPicPr/>
          <p:nvPr/>
        </p:nvPicPr>
        <p:blipFill>
          <a:blip r:embed="rId3">
            <a:extLst/>
          </a:blip>
          <a:stretch>
            <a:fillRect/>
          </a:stretch>
        </p:blipFill>
        <p:spPr>
          <a:xfrm>
            <a:off x="4502181" y="1851352"/>
            <a:ext cx="4760311" cy="4500047"/>
          </a:xfrm>
          <a:prstGeom prst="rect">
            <a:avLst/>
          </a:prstGeom>
          <a:ln w="12700">
            <a:miter lim="400000"/>
          </a:ln>
        </p:spPr>
      </p:pic>
      <p:sp>
        <p:nvSpPr>
          <p:cNvPr id="339" name="Shape 339"/>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 ν</a:t>
            </a:r>
            <a:r>
              <a:rPr baseline="-5999" sz="4608">
                <a:solidFill>
                  <a:srgbClr val="953735"/>
                </a:solidFill>
                <a:uFill>
                  <a:solidFill>
                    <a:srgbClr val="953735"/>
                  </a:solidFill>
                </a:uFill>
              </a:rPr>
              <a:t>e</a:t>
            </a:r>
            <a:r>
              <a:rPr sz="4608">
                <a:solidFill>
                  <a:srgbClr val="953735"/>
                </a:solidFill>
                <a:uFill>
                  <a:solidFill>
                    <a:srgbClr val="953735"/>
                  </a:solidFill>
                </a:uFill>
              </a:rPr>
              <a:t> Appearance</a:t>
            </a:r>
          </a:p>
        </p:txBody>
      </p:sp>
      <p:sp>
        <p:nvSpPr>
          <p:cNvPr id="340" name="Shape 340"/>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341" name="Shape 341"/>
          <p:cNvSpPr/>
          <p:nvPr/>
        </p:nvSpPr>
        <p:spPr>
          <a:xfrm>
            <a:off x="370564" y="1188402"/>
            <a:ext cx="4019182" cy="8539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solidFill>
                  <a:srgbClr val="0433FF"/>
                </a:solidFill>
                <a:uFill>
                  <a:solidFill>
                    <a:srgbClr val="3366FF"/>
                  </a:solidFill>
                </a:uFill>
              </a:rPr>
              <a:t>6.6x10</a:t>
            </a:r>
            <a:r>
              <a:rPr baseline="29999" sz="1600">
                <a:solidFill>
                  <a:srgbClr val="0433FF"/>
                </a:solidFill>
                <a:uFill>
                  <a:solidFill>
                    <a:srgbClr val="3366FF"/>
                  </a:solidFill>
                </a:uFill>
              </a:rPr>
              <a:t>20</a:t>
            </a:r>
            <a:r>
              <a:rPr sz="1600">
                <a:solidFill>
                  <a:srgbClr val="0433FF"/>
                </a:solidFill>
                <a:uFill>
                  <a:solidFill>
                    <a:srgbClr val="3366FF"/>
                  </a:solidFill>
                </a:uFill>
              </a:rPr>
              <a:t> POT exposure for MicroBooNE</a:t>
            </a:r>
            <a:r>
              <a:rPr sz="1600">
                <a:solidFill>
                  <a:srgbClr val="3366FF"/>
                </a:solidFill>
                <a:uFill>
                  <a:solidFill>
                    <a:srgbClr val="3366FF"/>
                  </a:solidFill>
                </a:uFill>
              </a:rPr>
              <a:t> </a:t>
            </a:r>
            <a:r>
              <a:rPr sz="1600">
                <a:uFill>
                  <a:solidFill/>
                </a:uFill>
              </a:rPr>
              <a:t>alone, assuming 20% systematic uncertainties </a:t>
            </a:r>
            <a:endParaRPr sz="1600">
              <a:uFill>
                <a:solidFill/>
              </a:uFill>
            </a:endParaRPr>
          </a:p>
          <a:p>
            <a:pPr lvl="0">
              <a:defRPr>
                <a:uFillTx/>
              </a:defRPr>
            </a:pPr>
            <a:r>
              <a:rPr sz="1600">
                <a:uFill>
                  <a:solidFill/>
                </a:uFill>
              </a:rPr>
              <a:t>on </a:t>
            </a:r>
            <a:r>
              <a:rPr sz="1600">
                <a:uFill>
                  <a:solidFill/>
                </a:uFill>
                <a:latin typeface="Symbol"/>
                <a:ea typeface="Symbol"/>
                <a:cs typeface="Symbol"/>
                <a:sym typeface="Symbol"/>
              </a:rPr>
              <a:t>ν</a:t>
            </a:r>
            <a:r>
              <a:rPr baseline="-25000" sz="1600">
                <a:uFill>
                  <a:solidFill/>
                </a:uFill>
              </a:rPr>
              <a:t>e </a:t>
            </a:r>
            <a:r>
              <a:rPr sz="1600">
                <a:uFill>
                  <a:solidFill/>
                </a:uFill>
              </a:rPr>
              <a:t>background prediction</a:t>
            </a:r>
          </a:p>
        </p:txBody>
      </p:sp>
      <p:sp>
        <p:nvSpPr>
          <p:cNvPr id="342" name="Shape 342"/>
          <p:cNvSpPr/>
          <p:nvPr/>
        </p:nvSpPr>
        <p:spPr>
          <a:xfrm>
            <a:off x="5408942" y="1207706"/>
            <a:ext cx="3575699"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uFill>
                  <a:solidFill>
                    <a:srgbClr val="3366FF"/>
                  </a:solidFill>
                </a:uFill>
              </a:rPr>
              <a:t>Same MicroBooNE exposure </a:t>
            </a:r>
            <a:r>
              <a:rPr sz="1600">
                <a:uFill>
                  <a:solidFill/>
                </a:uFill>
              </a:rPr>
              <a:t>+</a:t>
            </a:r>
            <a:endParaRPr sz="1600">
              <a:uFill>
                <a:solidFill/>
              </a:uFill>
            </a:endParaRPr>
          </a:p>
          <a:p>
            <a:pPr lvl="0">
              <a:defRPr>
                <a:uFillTx/>
              </a:defRPr>
            </a:pPr>
            <a:r>
              <a:rPr sz="1600">
                <a:uFill>
                  <a:solidFill/>
                </a:uFill>
              </a:rPr>
              <a:t> </a:t>
            </a:r>
            <a:r>
              <a:rPr sz="1600">
                <a:solidFill>
                  <a:srgbClr val="FF0000"/>
                </a:solidFill>
                <a:uFill>
                  <a:solidFill>
                    <a:srgbClr val="FF0000"/>
                  </a:solidFill>
                </a:uFill>
              </a:rPr>
              <a:t>2.2x10</a:t>
            </a:r>
            <a:r>
              <a:rPr baseline="29999" sz="1600">
                <a:solidFill>
                  <a:srgbClr val="FF0000"/>
                </a:solidFill>
                <a:uFill>
                  <a:solidFill>
                    <a:srgbClr val="FF0000"/>
                  </a:solidFill>
                </a:uFill>
              </a:rPr>
              <a:t>20</a:t>
            </a:r>
            <a:r>
              <a:rPr sz="1600">
                <a:solidFill>
                  <a:srgbClr val="FF0000"/>
                </a:solidFill>
                <a:uFill>
                  <a:solidFill>
                    <a:srgbClr val="FF0000"/>
                  </a:solidFill>
                </a:uFill>
              </a:rPr>
              <a:t> POT exposure for LAr1-ND</a:t>
            </a:r>
            <a:endParaRPr sz="1600">
              <a:solidFill>
                <a:srgbClr val="FF0000"/>
              </a:solidFill>
              <a:uFill>
                <a:solidFill>
                  <a:srgbClr val="FF0000"/>
                </a:solidFill>
              </a:uFill>
            </a:endParaRPr>
          </a:p>
          <a:p>
            <a:pPr lvl="0">
              <a:defRPr>
                <a:uFillTx/>
              </a:defRPr>
            </a:pPr>
            <a:r>
              <a:rPr sz="1600">
                <a:uFill>
                  <a:solidFill/>
                </a:uFill>
              </a:rPr>
              <a:t>to constrain background prediction</a:t>
            </a:r>
          </a:p>
        </p:txBody>
      </p:sp>
      <p:grpSp>
        <p:nvGrpSpPr>
          <p:cNvPr id="345" name="Group 345"/>
          <p:cNvGrpSpPr/>
          <p:nvPr/>
        </p:nvGrpSpPr>
        <p:grpSpPr>
          <a:xfrm>
            <a:off x="4486168" y="1240062"/>
            <a:ext cx="917436" cy="750630"/>
            <a:chOff x="0" y="0"/>
            <a:chExt cx="917435" cy="750629"/>
          </a:xfrm>
        </p:grpSpPr>
        <p:sp>
          <p:nvSpPr>
            <p:cNvPr id="343" name="Shape 343"/>
            <p:cNvSpPr/>
            <p:nvPr/>
          </p:nvSpPr>
          <p:spPr>
            <a:xfrm>
              <a:off x="0" y="0"/>
              <a:ext cx="917436" cy="750630"/>
            </a:xfrm>
            <a:prstGeom prst="rightArrow">
              <a:avLst>
                <a:gd name="adj1" fmla="val 50000"/>
                <a:gd name="adj2" fmla="val 50000"/>
              </a:avLst>
            </a:prstGeom>
            <a:gradFill flip="none" rotWithShape="1">
              <a:gsLst>
                <a:gs pos="0">
                  <a:srgbClr val="3F80CE"/>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lvl="0" defTabSz="456892">
                <a:defRPr>
                  <a:solidFill>
                    <a:srgbClr val="FFFFFF"/>
                  </a:solidFill>
                  <a:uFill>
                    <a:solidFill>
                      <a:srgbClr val="FFFFFF"/>
                    </a:solidFill>
                  </a:uFill>
                </a:defRPr>
              </a:pPr>
            </a:p>
          </p:txBody>
        </p:sp>
        <p:sp>
          <p:nvSpPr>
            <p:cNvPr id="344" name="Shape 344"/>
            <p:cNvSpPr/>
            <p:nvPr/>
          </p:nvSpPr>
          <p:spPr>
            <a:xfrm>
              <a:off x="-1" y="172366"/>
              <a:ext cx="729780" cy="4058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+ND</a:t>
              </a:r>
            </a:p>
          </p:txBody>
        </p:sp>
      </p:gr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pasted-image.tif"/>
          <p:cNvPicPr/>
          <p:nvPr/>
        </p:nvPicPr>
        <p:blipFill>
          <a:blip r:embed="rId2">
            <a:extLst/>
          </a:blip>
          <a:srcRect l="3118" t="0" r="3118" b="0"/>
          <a:stretch>
            <a:fillRect/>
          </a:stretch>
        </p:blipFill>
        <p:spPr>
          <a:xfrm>
            <a:off x="77885" y="2204820"/>
            <a:ext cx="8991669" cy="4434634"/>
          </a:xfrm>
          <a:prstGeom prst="rect">
            <a:avLst/>
          </a:prstGeom>
          <a:ln w="12700">
            <a:miter lim="400000"/>
          </a:ln>
        </p:spPr>
      </p:pic>
      <p:sp>
        <p:nvSpPr>
          <p:cNvPr id="348" name="Shape 348"/>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Disappearance</a:t>
            </a:r>
          </a:p>
        </p:txBody>
      </p:sp>
      <p:sp>
        <p:nvSpPr>
          <p:cNvPr id="349" name="Shape 349"/>
          <p:cNvSpPr/>
          <p:nvPr>
            <p:ph type="body" idx="1"/>
          </p:nvPr>
        </p:nvSpPr>
        <p:spPr>
          <a:xfrm>
            <a:off x="126448" y="906899"/>
            <a:ext cx="8891104" cy="1252013"/>
          </a:xfrm>
          <a:prstGeom prst="rect">
            <a:avLst/>
          </a:prstGeom>
        </p:spPr>
        <p:txBody>
          <a:bodyPr lIns="0" tIns="0" rIns="0" bIns="0"/>
          <a:lstStyle/>
          <a:p>
            <a:pPr lvl="0" marL="342675" indent="-342675" defTabSz="456892">
              <a:spcBef>
                <a:spcPts val="900"/>
              </a:spcBef>
              <a:buChar char="❖"/>
              <a:defRPr sz="1800">
                <a:uFillTx/>
              </a:defRPr>
            </a:pPr>
            <a:r>
              <a:rPr sz="2000">
                <a:uFill>
                  <a:solidFill/>
                </a:uFill>
                <a:latin typeface="Arial Unicode MS"/>
                <a:ea typeface="Arial Unicode MS"/>
                <a:cs typeface="Arial Unicode MS"/>
                <a:sym typeface="Arial Unicode MS"/>
              </a:rPr>
              <a:t>Testing ν</a:t>
            </a:r>
            <a:r>
              <a:rPr baseline="-5999" sz="2000">
                <a:uFill>
                  <a:solidFill/>
                </a:uFill>
                <a:latin typeface="Arial Unicode MS"/>
                <a:ea typeface="Arial Unicode MS"/>
                <a:cs typeface="Arial Unicode MS"/>
                <a:sym typeface="Arial Unicode MS"/>
              </a:rPr>
              <a:t>μ</a:t>
            </a:r>
            <a:r>
              <a:rPr sz="2000">
                <a:uFill>
                  <a:solidFill/>
                </a:uFill>
                <a:latin typeface="Arial Unicode MS"/>
                <a:ea typeface="Arial Unicode MS"/>
                <a:cs typeface="Arial Unicode MS"/>
                <a:sym typeface="Arial Unicode MS"/>
              </a:rPr>
              <a:t> disappearance only enabled with near detector constraint</a:t>
            </a:r>
            <a:endParaRPr sz="2000">
              <a:uFill>
                <a:solidFill/>
              </a:uFill>
              <a:latin typeface="Arial Unicode MS"/>
              <a:ea typeface="Arial Unicode MS"/>
              <a:cs typeface="Arial Unicode MS"/>
              <a:sym typeface="Arial Unicode MS"/>
            </a:endParaRPr>
          </a:p>
          <a:p>
            <a:pPr lvl="1" marL="792849" indent="-335954">
              <a:spcBef>
                <a:spcPts val="600"/>
              </a:spcBef>
              <a:buChar char="❖"/>
              <a:defRPr sz="1800">
                <a:uFillTx/>
              </a:defRPr>
            </a:pPr>
            <a:r>
              <a:rPr sz="1600">
                <a:uFill>
                  <a:solidFill/>
                </a:uFill>
              </a:rPr>
              <a:t>Flux and cross section errors of 15-20% conceal a disappearance signal in MicroBooNE alone, but using an observed LAr1-ND spectrum to normalize the expected rate at MicroBooNE makes it observable</a:t>
            </a:r>
          </a:p>
        </p:txBody>
      </p:sp>
      <p:sp>
        <p:nvSpPr>
          <p:cNvPr id="350" name="Shape 350"/>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351" name="Shape 351"/>
          <p:cNvSpPr/>
          <p:nvPr/>
        </p:nvSpPr>
        <p:spPr>
          <a:xfrm>
            <a:off x="2625632" y="3697437"/>
            <a:ext cx="1505358"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200">
                <a:uFill>
                  <a:solidFill/>
                </a:uFill>
              </a:rPr>
              <a:t>unoscillated spectrum</a:t>
            </a:r>
            <a:endParaRPr sz="1200">
              <a:uFill>
                <a:solidFill/>
              </a:uFill>
            </a:endParaRPr>
          </a:p>
          <a:p>
            <a:pPr lvl="0">
              <a:defRPr>
                <a:uFillTx/>
              </a:defRPr>
            </a:pPr>
            <a:r>
              <a:rPr sz="1200">
                <a:solidFill>
                  <a:srgbClr val="FF2600"/>
                </a:solidFill>
                <a:uFill>
                  <a:solidFill/>
                </a:uFill>
              </a:rPr>
              <a:t>oscillated spectrum</a:t>
            </a:r>
          </a:p>
        </p:txBody>
      </p:sp>
      <p:sp>
        <p:nvSpPr>
          <p:cNvPr id="352" name="Shape 352"/>
          <p:cNvSpPr/>
          <p:nvPr/>
        </p:nvSpPr>
        <p:spPr>
          <a:xfrm>
            <a:off x="7324521" y="3697437"/>
            <a:ext cx="1505358"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1200">
                <a:uFill>
                  <a:solidFill/>
                </a:uFill>
              </a:rPr>
              <a:t>unoscillated spectrum</a:t>
            </a:r>
            <a:endParaRPr sz="1200">
              <a:uFill>
                <a:solidFill/>
              </a:uFill>
            </a:endParaRPr>
          </a:p>
          <a:p>
            <a:pPr lvl="0">
              <a:defRPr>
                <a:uFillTx/>
              </a:defRPr>
            </a:pPr>
            <a:r>
              <a:rPr sz="1200">
                <a:solidFill>
                  <a:srgbClr val="FF2600"/>
                </a:solidFill>
                <a:uFill>
                  <a:solidFill/>
                </a:uFill>
              </a:rPr>
              <a:t>oscillated spectrum</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pasted-image.tif"/>
          <p:cNvPicPr/>
          <p:nvPr/>
        </p:nvPicPr>
        <p:blipFill>
          <a:blip r:embed="rId2">
            <a:extLst/>
          </a:blip>
          <a:srcRect l="0" t="0" r="1241" b="2460"/>
          <a:stretch>
            <a:fillRect/>
          </a:stretch>
        </p:blipFill>
        <p:spPr>
          <a:xfrm>
            <a:off x="-95096" y="1710744"/>
            <a:ext cx="9199930" cy="4429131"/>
          </a:xfrm>
          <a:prstGeom prst="rect">
            <a:avLst/>
          </a:prstGeom>
          <a:ln w="12700">
            <a:miter lim="400000"/>
          </a:ln>
        </p:spPr>
      </p:pic>
      <p:sp>
        <p:nvSpPr>
          <p:cNvPr id="355" name="Shape 355"/>
          <p:cNvSpPr/>
          <p:nvPr/>
        </p:nvSpPr>
        <p:spPr>
          <a:xfrm>
            <a:off x="109811" y="965388"/>
            <a:ext cx="4572001" cy="8601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solidFill>
                  <a:srgbClr val="0433FF"/>
                </a:solidFill>
                <a:uFill>
                  <a:solidFill>
                    <a:srgbClr val="3366FF"/>
                  </a:solidFill>
                </a:uFill>
              </a:rPr>
              <a:t>6.6x10</a:t>
            </a:r>
            <a:r>
              <a:rPr baseline="29999" sz="1600">
                <a:solidFill>
                  <a:srgbClr val="0433FF"/>
                </a:solidFill>
                <a:uFill>
                  <a:solidFill>
                    <a:srgbClr val="3366FF"/>
                  </a:solidFill>
                </a:uFill>
              </a:rPr>
              <a:t>20</a:t>
            </a:r>
            <a:r>
              <a:rPr sz="1600">
                <a:solidFill>
                  <a:srgbClr val="0433FF"/>
                </a:solidFill>
                <a:uFill>
                  <a:solidFill>
                    <a:srgbClr val="3366FF"/>
                  </a:solidFill>
                </a:uFill>
              </a:rPr>
              <a:t> POT exposure for MicroBooNE</a:t>
            </a:r>
            <a:r>
              <a:rPr sz="1600">
                <a:solidFill>
                  <a:srgbClr val="3366FF"/>
                </a:solidFill>
                <a:uFill>
                  <a:solidFill>
                    <a:srgbClr val="3366FF"/>
                  </a:solidFill>
                </a:uFill>
              </a:rPr>
              <a:t> </a:t>
            </a:r>
            <a:r>
              <a:rPr sz="1600">
                <a:uFill>
                  <a:solidFill/>
                </a:uFill>
              </a:rPr>
              <a:t>alone, assuming 15% systematic uncertainties </a:t>
            </a:r>
            <a:endParaRPr sz="1600">
              <a:uFill>
                <a:solidFill/>
              </a:uFill>
            </a:endParaRPr>
          </a:p>
          <a:p>
            <a:pPr lvl="0">
              <a:defRPr>
                <a:uFillTx/>
              </a:defRPr>
            </a:pPr>
            <a:r>
              <a:rPr sz="1600">
                <a:uFill>
                  <a:solidFill/>
                </a:uFill>
              </a:rPr>
              <a:t>on the absolute </a:t>
            </a:r>
            <a:r>
              <a:rPr sz="1600">
                <a:uFill>
                  <a:solidFill/>
                </a:uFill>
                <a:latin typeface="Symbol"/>
                <a:ea typeface="Symbol"/>
                <a:cs typeface="Symbol"/>
                <a:sym typeface="Symbol"/>
              </a:rPr>
              <a:t>ν</a:t>
            </a:r>
            <a:r>
              <a:rPr baseline="-25000" sz="1600">
                <a:uFill>
                  <a:solidFill/>
                </a:uFill>
                <a:latin typeface="Symbol"/>
                <a:ea typeface="Symbol"/>
                <a:cs typeface="Symbol"/>
                <a:sym typeface="Symbol"/>
              </a:rPr>
              <a:t>μ </a:t>
            </a:r>
            <a:r>
              <a:rPr sz="1600">
                <a:uFill>
                  <a:solidFill/>
                </a:uFill>
              </a:rPr>
              <a:t>event rate  </a:t>
            </a:r>
          </a:p>
        </p:txBody>
      </p:sp>
      <p:grpSp>
        <p:nvGrpSpPr>
          <p:cNvPr id="358" name="Group 358"/>
          <p:cNvGrpSpPr/>
          <p:nvPr/>
        </p:nvGrpSpPr>
        <p:grpSpPr>
          <a:xfrm>
            <a:off x="4546427" y="1029545"/>
            <a:ext cx="863359" cy="706386"/>
            <a:chOff x="0" y="0"/>
            <a:chExt cx="863358" cy="706384"/>
          </a:xfrm>
        </p:grpSpPr>
        <p:sp>
          <p:nvSpPr>
            <p:cNvPr id="356" name="Shape 356"/>
            <p:cNvSpPr/>
            <p:nvPr/>
          </p:nvSpPr>
          <p:spPr>
            <a:xfrm>
              <a:off x="0" y="0"/>
              <a:ext cx="863359" cy="706385"/>
            </a:xfrm>
            <a:prstGeom prst="rightArrow">
              <a:avLst>
                <a:gd name="adj1" fmla="val 50000"/>
                <a:gd name="adj2" fmla="val 50000"/>
              </a:avLst>
            </a:prstGeom>
            <a:gradFill flip="none" rotWithShape="1">
              <a:gsLst>
                <a:gs pos="0">
                  <a:srgbClr val="3F80CE"/>
                </a:gs>
                <a:gs pos="100000">
                  <a:srgbClr val="A2C3FF"/>
                </a:gs>
              </a:gsLst>
              <a:lin ang="16200000" scaled="0"/>
            </a:gradFill>
            <a:ln w="9525" cap="flat">
              <a:solidFill>
                <a:srgbClr val="4A7EBB"/>
              </a:solidFill>
              <a:prstDash val="solid"/>
              <a:round/>
            </a:ln>
            <a:effectLst>
              <a:outerShdw sx="100000" sy="100000" kx="0" ky="0" algn="b" rotWithShape="0" blurRad="38100" dist="23000" dir="5400000">
                <a:srgbClr val="000000">
                  <a:alpha val="35000"/>
                </a:srgbClr>
              </a:outerShdw>
            </a:effectLst>
          </p:spPr>
          <p:txBody>
            <a:bodyPr wrap="square" lIns="0" tIns="0" rIns="0" bIns="0" numCol="1" anchor="ctr">
              <a:noAutofit/>
            </a:bodyPr>
            <a:lstStyle/>
            <a:p>
              <a:pPr lvl="0" defTabSz="456892">
                <a:defRPr>
                  <a:solidFill>
                    <a:srgbClr val="FFFFFF"/>
                  </a:solidFill>
                  <a:uFill>
                    <a:solidFill>
                      <a:srgbClr val="FFFFFF"/>
                    </a:solidFill>
                  </a:uFill>
                </a:defRPr>
              </a:pPr>
            </a:p>
          </p:txBody>
        </p:sp>
        <p:sp>
          <p:nvSpPr>
            <p:cNvPr id="357" name="Shape 357"/>
            <p:cNvSpPr/>
            <p:nvPr/>
          </p:nvSpPr>
          <p:spPr>
            <a:xfrm>
              <a:off x="-1" y="162206"/>
              <a:ext cx="686764" cy="381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+ND</a:t>
              </a:r>
            </a:p>
          </p:txBody>
        </p:sp>
      </p:grpSp>
      <p:sp>
        <p:nvSpPr>
          <p:cNvPr id="359" name="Shape 359"/>
          <p:cNvSpPr/>
          <p:nvPr>
            <p:ph type="title"/>
          </p:nvPr>
        </p:nvSpPr>
        <p:spPr>
          <a:xfrm>
            <a:off x="76200" y="86263"/>
            <a:ext cx="8991600" cy="818517"/>
          </a:xfrm>
          <a:prstGeom prst="rect">
            <a:avLst/>
          </a:prstGeom>
        </p:spPr>
        <p:txBody>
          <a:bodyPr/>
          <a:lstStyle/>
          <a:p>
            <a:pPr lvl="0" defTabSz="438617">
              <a:defRPr sz="1800">
                <a:uFillTx/>
              </a:defRPr>
            </a:pPr>
            <a:r>
              <a:rPr sz="4608">
                <a:solidFill>
                  <a:srgbClr val="953735"/>
                </a:solidFill>
                <a:uFill>
                  <a:solidFill>
                    <a:srgbClr val="953735"/>
                  </a:solidFill>
                </a:uFill>
              </a:rPr>
              <a:t>ν</a:t>
            </a:r>
            <a:r>
              <a:rPr baseline="-5999" sz="4608">
                <a:solidFill>
                  <a:srgbClr val="953735"/>
                </a:solidFill>
                <a:uFill>
                  <a:solidFill>
                    <a:srgbClr val="953735"/>
                  </a:solidFill>
                </a:uFill>
              </a:rPr>
              <a:t>μ</a:t>
            </a:r>
            <a:r>
              <a:rPr sz="4608">
                <a:solidFill>
                  <a:srgbClr val="953735"/>
                </a:solidFill>
                <a:uFill>
                  <a:solidFill>
                    <a:srgbClr val="953735"/>
                  </a:solidFill>
                </a:uFill>
              </a:rPr>
              <a:t> Disappearance</a:t>
            </a:r>
          </a:p>
        </p:txBody>
      </p:sp>
      <p:sp>
        <p:nvSpPr>
          <p:cNvPr id="360" name="Shape 360"/>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361" name="Shape 361"/>
          <p:cNvSpPr/>
          <p:nvPr/>
        </p:nvSpPr>
        <p:spPr>
          <a:xfrm>
            <a:off x="-1" y="6208977"/>
            <a:ext cx="9144001"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600"/>
              </a:spcBef>
              <a:defRPr i="1" sz="1600"/>
            </a:lvl1pPr>
          </a:lstStyle>
          <a:p>
            <a:pPr lvl="0">
              <a:defRPr i="0" sz="1800">
                <a:uFillTx/>
              </a:defRPr>
            </a:pPr>
            <a:r>
              <a:rPr i="1" sz="1600">
                <a:uFill>
                  <a:solidFill/>
                </a:uFill>
              </a:rPr>
              <a:t>Previous result from MiniBooNE+SciBooNE (red dashed contour) - unlike here, detectors were different technologies, and detector related uncertainties did NOT cancel</a:t>
            </a:r>
          </a:p>
        </p:txBody>
      </p:sp>
      <p:sp>
        <p:nvSpPr>
          <p:cNvPr id="362" name="Shape 362"/>
          <p:cNvSpPr/>
          <p:nvPr/>
        </p:nvSpPr>
        <p:spPr>
          <a:xfrm>
            <a:off x="5034349" y="987768"/>
            <a:ext cx="4094184"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a:uFillTx/>
              </a:defRPr>
            </a:pPr>
            <a:r>
              <a:rPr sz="1600">
                <a:uFill>
                  <a:solidFill>
                    <a:srgbClr val="3366FF"/>
                  </a:solidFill>
                </a:uFill>
              </a:rPr>
              <a:t>Same MicroBooNE exposure </a:t>
            </a:r>
            <a:r>
              <a:rPr sz="1600">
                <a:uFill>
                  <a:solidFill/>
                </a:uFill>
              </a:rPr>
              <a:t>+</a:t>
            </a:r>
            <a:endParaRPr sz="1600">
              <a:uFill>
                <a:solidFill/>
              </a:uFill>
            </a:endParaRPr>
          </a:p>
          <a:p>
            <a:pPr lvl="0">
              <a:defRPr>
                <a:uFillTx/>
              </a:defRPr>
            </a:pPr>
            <a:r>
              <a:rPr sz="1600">
                <a:uFill>
                  <a:solidFill/>
                </a:uFill>
              </a:rPr>
              <a:t> </a:t>
            </a:r>
            <a:r>
              <a:rPr sz="1600">
                <a:solidFill>
                  <a:srgbClr val="FF0000"/>
                </a:solidFill>
                <a:uFill>
                  <a:solidFill>
                    <a:srgbClr val="FF0000"/>
                  </a:solidFill>
                </a:uFill>
              </a:rPr>
              <a:t>2.2x10</a:t>
            </a:r>
            <a:r>
              <a:rPr baseline="29999" sz="1600">
                <a:solidFill>
                  <a:srgbClr val="FF0000"/>
                </a:solidFill>
                <a:uFill>
                  <a:solidFill>
                    <a:srgbClr val="FF0000"/>
                  </a:solidFill>
                </a:uFill>
              </a:rPr>
              <a:t>20</a:t>
            </a:r>
            <a:r>
              <a:rPr sz="1600">
                <a:solidFill>
                  <a:srgbClr val="FF0000"/>
                </a:solidFill>
                <a:uFill>
                  <a:solidFill>
                    <a:srgbClr val="FF0000"/>
                  </a:solidFill>
                </a:uFill>
              </a:rPr>
              <a:t> POT exposure for LAr1-ND</a:t>
            </a:r>
            <a:endParaRPr sz="1600">
              <a:solidFill>
                <a:srgbClr val="FF0000"/>
              </a:solidFill>
              <a:uFill>
                <a:solidFill>
                  <a:srgbClr val="FF0000"/>
                </a:solidFill>
              </a:uFill>
            </a:endParaRPr>
          </a:p>
          <a:p>
            <a:pPr lvl="0">
              <a:defRPr>
                <a:uFillTx/>
              </a:defRPr>
            </a:pPr>
            <a:r>
              <a:rPr sz="1600">
                <a:uFill>
                  <a:solidFill/>
                </a:uFill>
              </a:rPr>
              <a:t>to measure unoscillated ν</a:t>
            </a:r>
            <a:r>
              <a:rPr baseline="-5999" sz="1600">
                <a:uFill>
                  <a:solidFill/>
                </a:uFill>
              </a:rPr>
              <a:t>μ</a:t>
            </a:r>
            <a:r>
              <a:rPr sz="1600">
                <a:uFill>
                  <a:solidFill/>
                </a:uFill>
              </a:rPr>
              <a:t> </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nvSpPr>
        <p:spPr>
          <a:xfrm>
            <a:off x="161014" y="924146"/>
            <a:ext cx="8821972" cy="52482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85750" indent="-285750" algn="l">
              <a:spcBef>
                <a:spcPts val="2400"/>
              </a:spcBef>
              <a:buClr>
                <a:srgbClr val="000000"/>
              </a:buClr>
              <a:buSzPct val="100000"/>
              <a:buFont typeface="Wingdings"/>
              <a:buChar char="❖"/>
              <a:defRPr>
                <a:uFillTx/>
              </a:defRPr>
            </a:pPr>
            <a:r>
              <a:rPr>
                <a:uFill>
                  <a:solidFill/>
                </a:uFill>
              </a:rPr>
              <a:t>LAr1-ND + MicroBooNE already presents a significant extension of the physics program, but LAr1-ND can also be thought of as the next step in the development of a program of short-baseline accelerator-based neutrino physics at Fermilab</a:t>
            </a:r>
            <a:endParaRPr>
              <a:uFill>
                <a:solidFill/>
              </a:uFill>
            </a:endParaRPr>
          </a:p>
          <a:p>
            <a:pPr lvl="0" marL="285750" indent="-285750" algn="l">
              <a:spcBef>
                <a:spcPts val="2400"/>
              </a:spcBef>
              <a:buClr>
                <a:srgbClr val="000000"/>
              </a:buClr>
              <a:buSzPct val="100000"/>
              <a:buFont typeface="Wingdings"/>
              <a:buChar char="❖"/>
              <a:defRPr>
                <a:uFillTx/>
              </a:defRPr>
            </a:pPr>
            <a:r>
              <a:rPr>
                <a:uFill>
                  <a:solidFill/>
                </a:uFill>
              </a:rPr>
              <a:t>The addition of a large (kiloton-scale) detector at longer baseline (∼700 m) could address oscillations in anti-neutrino mode and make precision measurements of sterile neutrino oscillations if they are discovered</a:t>
            </a:r>
            <a:endParaRPr sz="2800">
              <a:uFill>
                <a:solidFill>
                  <a:srgbClr val="FF0000"/>
                </a:solidFill>
              </a:uFill>
            </a:endParaRPr>
          </a:p>
          <a:p>
            <a:pPr lvl="0" marL="285750" indent="-285750" algn="l">
              <a:spcBef>
                <a:spcPts val="2400"/>
              </a:spcBef>
              <a:buClr>
                <a:srgbClr val="000000"/>
              </a:buClr>
              <a:buSzPct val="100000"/>
              <a:buFont typeface="Wingdings"/>
              <a:buChar char="❖"/>
              <a:defRPr>
                <a:uFillTx/>
              </a:defRPr>
            </a:pPr>
            <a:r>
              <a:rPr>
                <a:uFill>
                  <a:solidFill>
                    <a:srgbClr val="FF0000"/>
                  </a:solidFill>
                </a:uFill>
                <a:latin typeface="Symbol"/>
                <a:ea typeface="Symbol"/>
                <a:cs typeface="Symbol"/>
                <a:sym typeface="Symbol"/>
              </a:rPr>
              <a:t>5σ </a:t>
            </a:r>
            <a:r>
              <a:rPr>
                <a:uFill>
                  <a:solidFill>
                    <a:srgbClr val="FF0000"/>
                  </a:solidFill>
                </a:uFill>
              </a:rPr>
              <a:t>level coverage of the null hypothesis for                                                                                                 the oscillation parameter space indicated                                                                                                   by existing experimental anomalies</a:t>
            </a:r>
            <a:endParaRPr>
              <a:uFill>
                <a:solidFill>
                  <a:srgbClr val="FF0000"/>
                </a:solidFill>
              </a:uFill>
            </a:endParaRPr>
          </a:p>
          <a:p>
            <a:pPr lvl="0" marL="285750" indent="-285750" algn="l">
              <a:spcBef>
                <a:spcPts val="2400"/>
              </a:spcBef>
              <a:buClr>
                <a:srgbClr val="000000"/>
              </a:buClr>
              <a:buSzPct val="100000"/>
              <a:buFont typeface="Wingdings"/>
              <a:buChar char="❖"/>
              <a:defRPr>
                <a:uFillTx/>
              </a:defRPr>
            </a:pPr>
            <a:r>
              <a:rPr>
                <a:uFill>
                  <a:solidFill>
                    <a:srgbClr val="FF0000"/>
                  </a:solidFill>
                </a:uFill>
              </a:rPr>
              <a:t>T</a:t>
            </a:r>
            <a:r>
              <a:rPr>
                <a:uFill>
                  <a:solidFill/>
                </a:uFill>
              </a:rPr>
              <a:t>hree detector configuration provides a                                                                                                           powerful confirmation of the interpretation                                                                                                              of any results as an oscillation signal</a:t>
            </a:r>
            <a:endParaRPr>
              <a:uFill>
                <a:solidFill/>
              </a:uFill>
            </a:endParaRPr>
          </a:p>
          <a:p>
            <a:pPr lvl="0" marL="285750" indent="-285750" algn="l">
              <a:spcBef>
                <a:spcPts val="2400"/>
              </a:spcBef>
              <a:buClr>
                <a:srgbClr val="000000"/>
              </a:buClr>
              <a:buSzPct val="100000"/>
              <a:buFont typeface="Wingdings"/>
              <a:buChar char="❖"/>
              <a:defRPr>
                <a:uFillTx/>
              </a:defRPr>
            </a:pPr>
            <a:r>
              <a:rPr>
                <a:uFill>
                  <a:solidFill/>
                </a:uFill>
              </a:rPr>
              <a:t>Have calculated sensitivities, more available                                                                                             in backup slides</a:t>
            </a:r>
          </a:p>
        </p:txBody>
      </p:sp>
      <p:pic>
        <p:nvPicPr>
          <p:cNvPr id="365" name="nue_appearance_ecalo1_ND_uB_FD_nu_nearDetStats.png"/>
          <p:cNvPicPr/>
          <p:nvPr/>
        </p:nvPicPr>
        <p:blipFill>
          <a:blip r:embed="rId2">
            <a:extLst/>
          </a:blip>
          <a:stretch>
            <a:fillRect/>
          </a:stretch>
        </p:blipFill>
        <p:spPr>
          <a:xfrm>
            <a:off x="4553971" y="2808804"/>
            <a:ext cx="4271624" cy="4038078"/>
          </a:xfrm>
          <a:prstGeom prst="rect">
            <a:avLst/>
          </a:prstGeom>
          <a:ln w="12700">
            <a:miter lim="400000"/>
          </a:ln>
        </p:spPr>
      </p:pic>
      <p:sp>
        <p:nvSpPr>
          <p:cNvPr id="366" name="Shape 366"/>
          <p:cNvSpPr/>
          <p:nvPr>
            <p:ph type="sldNum" sz="quarter" idx="2"/>
          </p:nvPr>
        </p:nvSpPr>
        <p:spPr>
          <a:xfrm>
            <a:off x="7010400" y="6497984"/>
            <a:ext cx="2133600" cy="37078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367" name="Shape 367"/>
          <p:cNvSpPr/>
          <p:nvPr/>
        </p:nvSpPr>
        <p:spPr>
          <a:xfrm>
            <a:off x="76200" y="86263"/>
            <a:ext cx="8991600" cy="818517"/>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328962">
              <a:defRPr sz="3456">
                <a:solidFill>
                  <a:srgbClr val="953735"/>
                </a:solidFill>
                <a:uFill>
                  <a:solidFill>
                    <a:srgbClr val="953735"/>
                  </a:solidFill>
                </a:uFill>
              </a:defRPr>
            </a:lvl1pPr>
          </a:lstStyle>
          <a:p>
            <a:pPr lvl="0">
              <a:defRPr sz="1800">
                <a:solidFill>
                  <a:srgbClr val="000000"/>
                </a:solidFill>
                <a:uFillTx/>
              </a:defRPr>
            </a:pPr>
            <a:r>
              <a:rPr sz="3456">
                <a:solidFill>
                  <a:srgbClr val="953735"/>
                </a:solidFill>
                <a:uFill>
                  <a:solidFill>
                    <a:srgbClr val="953735"/>
                  </a:solidFill>
                </a:uFill>
              </a:rPr>
              <a:t>Phase-2 Short-Baseline Neutrino Program at FNAL</a:t>
            </a:r>
          </a:p>
        </p:txBody>
      </p:sp>
      <p:sp>
        <p:nvSpPr>
          <p:cNvPr id="368" name="Shape 368"/>
          <p:cNvSpPr/>
          <p:nvPr/>
        </p:nvSpPr>
        <p:spPr>
          <a:xfrm>
            <a:off x="6659016" y="2866715"/>
            <a:ext cx="1939148" cy="269241"/>
          </a:xfrm>
          <a:prstGeom prst="rect">
            <a:avLst/>
          </a:prstGeom>
          <a:ln w="12700">
            <a:solidFill>
              <a:srgbClr val="941100"/>
            </a:solidFill>
            <a:miter lim="400000"/>
          </a:ln>
          <a:extLst>
            <a:ext uri="{C572A759-6A51-4108-AA02-DFA0A04FC94B}">
              <ma14:wrappingTextBoxFlag xmlns:ma14="http://schemas.microsoft.com/office/mac/drawingml/2011/main" val="1"/>
            </a:ext>
          </a:extLst>
        </p:spPr>
        <p:txBody>
          <a:bodyPr wrap="none" lIns="0" tIns="0" rIns="0" bIns="0">
            <a:spAutoFit/>
          </a:bodyPr>
          <a:lstStyle>
            <a:lvl1pPr>
              <a:defRPr sz="1100"/>
            </a:lvl1pPr>
          </a:lstStyle>
          <a:p>
            <a:pPr lvl="0">
              <a:defRPr sz="1800">
                <a:uFillTx/>
              </a:defRPr>
            </a:pPr>
            <a:r>
              <a:rPr sz="1100">
                <a:uFill>
                  <a:solidFill/>
                </a:uFill>
              </a:rPr>
              <a:t>About 3 yrs neutrino-mode data</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sldNum" sz="quarter" idx="4294967295"/>
          </p:nvPr>
        </p:nvSpPr>
        <p:spPr>
          <a:xfrm>
            <a:off x="7010400" y="6489819"/>
            <a:ext cx="2133600" cy="371264"/>
          </a:xfrm>
          <a:prstGeom prst="rect">
            <a:avLst/>
          </a:prstGeom>
          <a:extLst>
            <a:ext uri="{C572A759-6A51-4108-AA02-DFA0A04FC94B}">
              <ma14:wrappingTextBoxFlag xmlns:ma14="http://schemas.microsoft.com/office/mac/drawingml/2011/main" val="1"/>
            </a:ext>
          </a:extLst>
        </p:spPr>
        <p:txBody>
          <a:bodyPr lIns="64981" tIns="64981" rIns="64981" bIns="64981"/>
          <a:lstStyle>
            <a:lvl1pPr defTabSz="321252">
              <a:defRPr sz="1600"/>
            </a:lvl1pPr>
          </a:lstStyle>
          <a:p>
            <a:pPr lvl="0">
              <a:defRPr sz="1800">
                <a:uFillTx/>
              </a:defRPr>
            </a:pPr>
            <a:fld id="{86CB4B4D-7CA3-9044-876B-883B54F8677D}" type="slidenum">
              <a:rPr sz="1600">
                <a:uFill>
                  <a:solidFill/>
                </a:uFill>
              </a:rPr>
            </a:fld>
          </a:p>
        </p:txBody>
      </p:sp>
      <p:sp>
        <p:nvSpPr>
          <p:cNvPr id="371" name="Shape 371"/>
          <p:cNvSpPr/>
          <p:nvPr/>
        </p:nvSpPr>
        <p:spPr>
          <a:xfrm>
            <a:off x="2185241" y="-50850"/>
            <a:ext cx="5197786" cy="761430"/>
          </a:xfrm>
          <a:prstGeom prst="rect">
            <a:avLst/>
          </a:prstGeom>
          <a:ln w="12700">
            <a:miter lim="400000"/>
          </a:ln>
          <a:extLst>
            <a:ext uri="{C572A759-6A51-4108-AA02-DFA0A04FC94B}">
              <ma14:wrappingTextBoxFlag xmlns:ma14="http://schemas.microsoft.com/office/mac/drawingml/2011/main" val="1"/>
            </a:ext>
          </a:extLst>
        </p:spPr>
        <p:txBody>
          <a:bodyPr wrap="none" lIns="25114" tIns="25114" rIns="25114" bIns="25114" anchor="ctr">
            <a:spAutoFit/>
          </a:bodyPr>
          <a:lstStyle>
            <a:lvl1pPr defTabSz="456892">
              <a:buFont typeface="Arial"/>
              <a:defRPr sz="4600">
                <a:solidFill>
                  <a:srgbClr val="9A403E"/>
                </a:solidFill>
                <a:uFill>
                  <a:solidFill>
                    <a:srgbClr val="953735"/>
                  </a:solidFill>
                </a:uFill>
              </a:defRPr>
            </a:lvl1pPr>
          </a:lstStyle>
          <a:p>
            <a:pPr lvl="0">
              <a:defRPr sz="1800">
                <a:solidFill>
                  <a:srgbClr val="000000"/>
                </a:solidFill>
                <a:uFillTx/>
              </a:defRPr>
            </a:pPr>
            <a:r>
              <a:rPr sz="4600">
                <a:solidFill>
                  <a:srgbClr val="9A403E"/>
                </a:solidFill>
                <a:uFill>
                  <a:solidFill>
                    <a:srgbClr val="953735"/>
                  </a:solidFill>
                </a:uFill>
              </a:rPr>
              <a:t>NuMI beam events (I)</a:t>
            </a:r>
          </a:p>
        </p:txBody>
      </p:sp>
      <p:sp>
        <p:nvSpPr>
          <p:cNvPr id="372" name="Shape 372"/>
          <p:cNvSpPr/>
          <p:nvPr/>
        </p:nvSpPr>
        <p:spPr>
          <a:xfrm>
            <a:off x="162807" y="694342"/>
            <a:ext cx="5479858"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a:defRPr>
                <a:uFillTx/>
              </a:defRPr>
            </a:pPr>
            <a:r>
              <a:rPr sz="1400">
                <a:latin typeface="+mj-lt"/>
                <a:ea typeface="+mj-ea"/>
                <a:cs typeface="+mj-cs"/>
                <a:sym typeface="Helvetica"/>
              </a:rPr>
              <a:t>Neutrino events from NuMI beam in neutrino mode 9x10</a:t>
            </a:r>
            <a:r>
              <a:rPr baseline="31999" sz="1400">
                <a:latin typeface="+mj-lt"/>
                <a:ea typeface="+mj-ea"/>
                <a:cs typeface="+mj-cs"/>
                <a:sym typeface="Helvetica"/>
              </a:rPr>
              <a:t>20</a:t>
            </a:r>
            <a:r>
              <a:rPr sz="1400">
                <a:latin typeface="+mj-lt"/>
                <a:ea typeface="+mj-ea"/>
                <a:cs typeface="+mj-cs"/>
                <a:sym typeface="Helvetica"/>
              </a:rPr>
              <a:t>POT*</a:t>
            </a:r>
          </a:p>
        </p:txBody>
      </p:sp>
      <p:pic>
        <p:nvPicPr>
          <p:cNvPr id="373" name="rates_numi_100m_nu.png"/>
          <p:cNvPicPr/>
          <p:nvPr/>
        </p:nvPicPr>
        <p:blipFill>
          <a:blip r:embed="rId2">
            <a:extLst/>
          </a:blip>
          <a:stretch>
            <a:fillRect/>
          </a:stretch>
        </p:blipFill>
        <p:spPr>
          <a:xfrm>
            <a:off x="427579" y="1064763"/>
            <a:ext cx="3619652" cy="1730028"/>
          </a:xfrm>
          <a:prstGeom prst="rect">
            <a:avLst/>
          </a:prstGeom>
          <a:ln w="12700">
            <a:miter lim="400000"/>
          </a:ln>
        </p:spPr>
      </p:pic>
      <p:sp>
        <p:nvSpPr>
          <p:cNvPr id="374" name="Shape 374"/>
          <p:cNvSpPr/>
          <p:nvPr/>
        </p:nvSpPr>
        <p:spPr>
          <a:xfrm>
            <a:off x="6329598" y="2782028"/>
            <a:ext cx="1178989"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MicroBooNE</a:t>
            </a:r>
          </a:p>
        </p:txBody>
      </p:sp>
      <p:pic>
        <p:nvPicPr>
          <p:cNvPr id="375" name="tt1.tiff"/>
          <p:cNvPicPr/>
          <p:nvPr/>
        </p:nvPicPr>
        <p:blipFill>
          <a:blip r:embed="rId3">
            <a:extLst/>
          </a:blip>
          <a:stretch>
            <a:fillRect/>
          </a:stretch>
        </p:blipFill>
        <p:spPr>
          <a:xfrm>
            <a:off x="5026792" y="1103366"/>
            <a:ext cx="3911601" cy="1524001"/>
          </a:xfrm>
          <a:prstGeom prst="rect">
            <a:avLst/>
          </a:prstGeom>
          <a:ln w="12700">
            <a:miter lim="400000"/>
          </a:ln>
        </p:spPr>
      </p:pic>
      <p:pic>
        <p:nvPicPr>
          <p:cNvPr id="376" name="rates_numi_470m_nu.png"/>
          <p:cNvPicPr/>
          <p:nvPr/>
        </p:nvPicPr>
        <p:blipFill>
          <a:blip r:embed="rId4">
            <a:extLst/>
          </a:blip>
          <a:stretch>
            <a:fillRect/>
          </a:stretch>
        </p:blipFill>
        <p:spPr>
          <a:xfrm>
            <a:off x="427579" y="2859458"/>
            <a:ext cx="3619652" cy="1730028"/>
          </a:xfrm>
          <a:prstGeom prst="rect">
            <a:avLst/>
          </a:prstGeom>
          <a:ln w="12700">
            <a:miter lim="400000"/>
          </a:ln>
        </p:spPr>
      </p:pic>
      <p:sp>
        <p:nvSpPr>
          <p:cNvPr id="377" name="Shape 377"/>
          <p:cNvSpPr/>
          <p:nvPr/>
        </p:nvSpPr>
        <p:spPr>
          <a:xfrm>
            <a:off x="6500105" y="897326"/>
            <a:ext cx="837975"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LAr1-ND</a:t>
            </a:r>
          </a:p>
        </p:txBody>
      </p:sp>
      <p:sp>
        <p:nvSpPr>
          <p:cNvPr id="378" name="Shape 378"/>
          <p:cNvSpPr/>
          <p:nvPr/>
        </p:nvSpPr>
        <p:spPr>
          <a:xfrm>
            <a:off x="991491" y="6408653"/>
            <a:ext cx="7585286"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defRPr>
                <a:uFillTx/>
              </a:defRPr>
            </a:pPr>
            <a:r>
              <a:rPr sz="1400">
                <a:uFill>
                  <a:solidFill/>
                </a:uFill>
              </a:rPr>
              <a:t>* it is expected that during the NOvA era the NuMI beam could generate up to 6x10</a:t>
            </a:r>
            <a:r>
              <a:rPr baseline="31999" sz="1400">
                <a:uFill>
                  <a:solidFill/>
                </a:uFill>
              </a:rPr>
              <a:t>20</a:t>
            </a:r>
            <a:r>
              <a:rPr sz="1400">
                <a:uFill>
                  <a:solidFill/>
                </a:uFill>
              </a:rPr>
              <a:t> POT/year</a:t>
            </a:r>
          </a:p>
        </p:txBody>
      </p:sp>
      <p:pic>
        <p:nvPicPr>
          <p:cNvPr id="379" name="tt1.tiff"/>
          <p:cNvPicPr/>
          <p:nvPr/>
        </p:nvPicPr>
        <p:blipFill>
          <a:blip r:embed="rId5">
            <a:extLst/>
          </a:blip>
          <a:stretch>
            <a:fillRect/>
          </a:stretch>
        </p:blipFill>
        <p:spPr>
          <a:xfrm>
            <a:off x="5039491" y="3054919"/>
            <a:ext cx="3886201" cy="1524001"/>
          </a:xfrm>
          <a:prstGeom prst="rect">
            <a:avLst/>
          </a:prstGeom>
          <a:ln w="12700">
            <a:miter lim="400000"/>
          </a:ln>
        </p:spPr>
      </p:pic>
      <p:pic>
        <p:nvPicPr>
          <p:cNvPr id="380" name="rates_numi_700m_nu.png"/>
          <p:cNvPicPr/>
          <p:nvPr/>
        </p:nvPicPr>
        <p:blipFill>
          <a:blip r:embed="rId6">
            <a:extLst/>
          </a:blip>
          <a:stretch>
            <a:fillRect/>
          </a:stretch>
        </p:blipFill>
        <p:spPr>
          <a:xfrm>
            <a:off x="520153" y="4632395"/>
            <a:ext cx="3434504" cy="1641536"/>
          </a:xfrm>
          <a:prstGeom prst="rect">
            <a:avLst/>
          </a:prstGeom>
          <a:ln w="3175">
            <a:miter lim="400000"/>
          </a:ln>
        </p:spPr>
      </p:pic>
      <p:sp>
        <p:nvSpPr>
          <p:cNvPr id="381" name="Shape 381"/>
          <p:cNvSpPr/>
          <p:nvPr/>
        </p:nvSpPr>
        <p:spPr>
          <a:xfrm>
            <a:off x="6582506" y="4690267"/>
            <a:ext cx="800173"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321468">
              <a:defRPr sz="1600"/>
            </a:lvl1pPr>
          </a:lstStyle>
          <a:p>
            <a:pPr lvl="0">
              <a:defRPr sz="1800">
                <a:uFillTx/>
              </a:defRPr>
            </a:pPr>
            <a:r>
              <a:rPr sz="1600">
                <a:uFill>
                  <a:solidFill/>
                </a:uFill>
              </a:rPr>
              <a:t>LAr1-FD</a:t>
            </a:r>
          </a:p>
        </p:txBody>
      </p:sp>
      <p:pic>
        <p:nvPicPr>
          <p:cNvPr id="382" name="tt.tiff"/>
          <p:cNvPicPr/>
          <p:nvPr/>
        </p:nvPicPr>
        <p:blipFill>
          <a:blip r:embed="rId7">
            <a:extLst/>
          </a:blip>
          <a:stretch>
            <a:fillRect/>
          </a:stretch>
        </p:blipFill>
        <p:spPr>
          <a:xfrm>
            <a:off x="5214937" y="4946120"/>
            <a:ext cx="3894667" cy="1524001"/>
          </a:xfrm>
          <a:prstGeom prst="rect">
            <a:avLst/>
          </a:prstGeom>
          <a:ln w="3175">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 name="Fermilab_Aerial_View.pdf"/>
          <p:cNvPicPr/>
          <p:nvPr/>
        </p:nvPicPr>
        <p:blipFill>
          <a:blip r:embed="rId2">
            <a:extLst/>
          </a:blip>
          <a:srcRect l="0" t="21564" r="0" b="0"/>
          <a:stretch>
            <a:fillRect/>
          </a:stretch>
        </p:blipFill>
        <p:spPr>
          <a:xfrm>
            <a:off x="10160" y="912189"/>
            <a:ext cx="7274918" cy="4279571"/>
          </a:xfrm>
          <a:prstGeom prst="rect">
            <a:avLst/>
          </a:prstGeom>
          <a:ln w="12700">
            <a:miter lim="400000"/>
          </a:ln>
        </p:spPr>
      </p:pic>
      <p:sp>
        <p:nvSpPr>
          <p:cNvPr id="95" name="Shape 95"/>
          <p:cNvSpPr/>
          <p:nvPr>
            <p:ph type="title"/>
          </p:nvPr>
        </p:nvSpPr>
        <p:spPr>
          <a:xfrm>
            <a:off x="122240" y="-126467"/>
            <a:ext cx="8899520" cy="1252979"/>
          </a:xfrm>
          <a:prstGeom prst="rect">
            <a:avLst/>
          </a:prstGeom>
        </p:spPr>
        <p:txBody>
          <a:bodyPr lIns="0" tIns="0" rIns="0" bIns="0"/>
          <a:lstStyle>
            <a:lvl1pPr defTabSz="383790">
              <a:defRPr sz="4032">
                <a:uFill>
                  <a:solidFill>
                    <a:srgbClr val="953735"/>
                  </a:solidFill>
                </a:uFill>
              </a:defRPr>
            </a:lvl1pPr>
          </a:lstStyle>
          <a:p>
            <a:pPr lvl="0">
              <a:defRPr sz="1800">
                <a:uFillTx/>
              </a:defRPr>
            </a:pPr>
            <a:r>
              <a:rPr sz="4032">
                <a:uFill>
                  <a:solidFill>
                    <a:srgbClr val="953735"/>
                  </a:solidFill>
                </a:uFill>
              </a:rPr>
              <a:t>Fermilab Short-Baseline Neutrino Program</a:t>
            </a:r>
          </a:p>
        </p:txBody>
      </p:sp>
      <p:sp>
        <p:nvSpPr>
          <p:cNvPr id="96" name="Shape 96"/>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sp>
        <p:nvSpPr>
          <p:cNvPr id="97" name="Shape 97"/>
          <p:cNvSpPr/>
          <p:nvPr/>
        </p:nvSpPr>
        <p:spPr>
          <a:xfrm>
            <a:off x="1293869" y="4868154"/>
            <a:ext cx="824395" cy="269241"/>
          </a:xfrm>
          <a:prstGeom prst="rect">
            <a:avLst/>
          </a:prstGeom>
          <a:solidFill>
            <a:srgbClr val="FFFFFF">
              <a:alpha val="69935"/>
            </a:srgbClr>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lvl="0">
              <a:defRPr sz="1800">
                <a:uFillTx/>
              </a:defRPr>
            </a:pPr>
            <a:r>
              <a:rPr sz="1200">
                <a:uFill>
                  <a:solidFill/>
                </a:uFill>
              </a:rPr>
              <a:t>BNB Source</a:t>
            </a:r>
          </a:p>
        </p:txBody>
      </p:sp>
      <p:sp>
        <p:nvSpPr>
          <p:cNvPr id="98" name="Shape 98"/>
          <p:cNvSpPr/>
          <p:nvPr/>
        </p:nvSpPr>
        <p:spPr>
          <a:xfrm>
            <a:off x="430688" y="1233649"/>
            <a:ext cx="1214771" cy="447041"/>
          </a:xfrm>
          <a:prstGeom prst="rect">
            <a:avLst/>
          </a:prstGeom>
          <a:solidFill>
            <a:srgbClr val="FFFFFF">
              <a:alpha val="69908"/>
            </a:srgbClr>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200">
                <a:uFill>
                  <a:solidFill/>
                </a:uFill>
              </a:rPr>
              <a:t>MINOS/MINERvA</a:t>
            </a:r>
            <a:endParaRPr sz="1200">
              <a:uFill>
                <a:solidFill/>
              </a:uFill>
            </a:endParaRPr>
          </a:p>
          <a:p>
            <a:pPr lvl="0">
              <a:defRPr>
                <a:uFillTx/>
              </a:defRPr>
            </a:pPr>
            <a:r>
              <a:rPr sz="1200">
                <a:uFill>
                  <a:solidFill/>
                </a:uFill>
              </a:rPr>
              <a:t>surface building</a:t>
            </a:r>
          </a:p>
        </p:txBody>
      </p:sp>
      <p:pic>
        <p:nvPicPr>
          <p:cNvPr id="99" name="Fermilab_logo_blue.jpg"/>
          <p:cNvPicPr/>
          <p:nvPr/>
        </p:nvPicPr>
        <p:blipFill>
          <a:blip r:embed="rId3">
            <a:extLst/>
          </a:blip>
          <a:stretch>
            <a:fillRect/>
          </a:stretch>
        </p:blipFill>
        <p:spPr>
          <a:xfrm>
            <a:off x="5632551" y="946490"/>
            <a:ext cx="1617417" cy="447041"/>
          </a:xfrm>
          <a:prstGeom prst="rect">
            <a:avLst/>
          </a:prstGeom>
          <a:ln w="12700">
            <a:miter lim="400000"/>
          </a:ln>
        </p:spPr>
      </p:pic>
      <p:pic>
        <p:nvPicPr>
          <p:cNvPr id="100" name="pasted-image.tif"/>
          <p:cNvPicPr/>
          <p:nvPr/>
        </p:nvPicPr>
        <p:blipFill>
          <a:blip r:embed="rId4">
            <a:extLst/>
          </a:blip>
          <a:srcRect l="0" t="0" r="0" b="0"/>
          <a:stretch>
            <a:fillRect/>
          </a:stretch>
        </p:blipFill>
        <p:spPr>
          <a:xfrm>
            <a:off x="6798798" y="1859874"/>
            <a:ext cx="2219325" cy="4254171"/>
          </a:xfrm>
          <a:prstGeom prst="rect">
            <a:avLst/>
          </a:prstGeom>
          <a:ln w="25400">
            <a:solidFill>
              <a:srgbClr val="DDDDDD"/>
            </a:solidFill>
            <a:miter lim="400000"/>
          </a:ln>
        </p:spPr>
      </p:pic>
      <p:sp>
        <p:nvSpPr>
          <p:cNvPr id="101" name="Shape 101"/>
          <p:cNvSpPr/>
          <p:nvPr/>
        </p:nvSpPr>
        <p:spPr>
          <a:xfrm flipH="1" flipV="1">
            <a:off x="8171802" y="3304016"/>
            <a:ext cx="81432" cy="1481513"/>
          </a:xfrm>
          <a:prstGeom prst="line">
            <a:avLst/>
          </a:prstGeom>
          <a:ln w="25400">
            <a:solidFill>
              <a:srgbClr val="F79646"/>
            </a:solidFill>
            <a:round/>
            <a:headEnd type="triangle"/>
            <a:tailEnd type="triangle"/>
          </a:ln>
          <a:effectLst>
            <a:outerShdw sx="100000" sy="100000" kx="0" ky="0" algn="b" rotWithShape="0" blurRad="38100" dist="20000" dir="5400000">
              <a:srgbClr val="000000">
                <a:alpha val="38000"/>
              </a:srgbClr>
            </a:outerShdw>
          </a:effectLst>
        </p:spPr>
        <p:txBody>
          <a:bodyPr lIns="45719" rIns="45719"/>
          <a:lstStyle/>
          <a:p>
            <a:pPr lvl="0" algn="l">
              <a:defRPr sz="1200">
                <a:uFillTx/>
                <a:latin typeface="+mj-lt"/>
                <a:ea typeface="+mj-ea"/>
                <a:cs typeface="+mj-cs"/>
                <a:sym typeface="Helvetica"/>
              </a:defRPr>
            </a:pPr>
          </a:p>
        </p:txBody>
      </p:sp>
      <p:sp>
        <p:nvSpPr>
          <p:cNvPr id="102" name="Shape 102"/>
          <p:cNvSpPr/>
          <p:nvPr/>
        </p:nvSpPr>
        <p:spPr>
          <a:xfrm>
            <a:off x="8285253" y="3801505"/>
            <a:ext cx="634341" cy="3708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FF9300"/>
                </a:solidFill>
              </a:defRPr>
            </a:lvl1pPr>
          </a:lstStyle>
          <a:p>
            <a:pPr lvl="0">
              <a:defRPr>
                <a:solidFill>
                  <a:srgbClr val="000000"/>
                </a:solidFill>
                <a:uFillTx/>
              </a:defRPr>
            </a:pPr>
            <a:r>
              <a:rPr>
                <a:solidFill>
                  <a:srgbClr val="FF9300"/>
                </a:solidFill>
                <a:uFill>
                  <a:solidFill/>
                </a:uFill>
              </a:rPr>
              <a:t>100m</a:t>
            </a:r>
          </a:p>
        </p:txBody>
      </p:sp>
      <p:grpSp>
        <p:nvGrpSpPr>
          <p:cNvPr id="105" name="Group 105"/>
          <p:cNvGrpSpPr/>
          <p:nvPr/>
        </p:nvGrpSpPr>
        <p:grpSpPr>
          <a:xfrm>
            <a:off x="4013597" y="5344730"/>
            <a:ext cx="2640806" cy="1361441"/>
            <a:chOff x="-38099" y="-38100"/>
            <a:chExt cx="2640805" cy="1361439"/>
          </a:xfrm>
        </p:grpSpPr>
        <p:sp>
          <p:nvSpPr>
            <p:cNvPr id="104" name="Shape 104"/>
            <p:cNvSpPr/>
            <p:nvPr/>
          </p:nvSpPr>
          <p:spPr>
            <a:xfrm>
              <a:off x="0" y="0"/>
              <a:ext cx="2564606" cy="128524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a:uFill>
                    <a:solidFill/>
                  </a:uFill>
                </a:rPr>
                <a:t>LAr1-ND</a:t>
              </a:r>
              <a:endParaRPr>
                <a:uFill>
                  <a:solidFill/>
                </a:uFill>
              </a:endParaRPr>
            </a:p>
            <a:p>
              <a:pPr lvl="0">
                <a:defRPr>
                  <a:uFillTx/>
                </a:defRPr>
              </a:pPr>
              <a:r>
                <a:rPr>
                  <a:uFill>
                    <a:solidFill/>
                  </a:uFill>
                </a:rPr>
                <a:t>82 t active volume TPC</a:t>
              </a:r>
              <a:endParaRPr>
                <a:uFill>
                  <a:solidFill/>
                </a:uFill>
              </a:endParaRPr>
            </a:p>
            <a:p>
              <a:pPr lvl="0">
                <a:defRPr>
                  <a:uFillTx/>
                </a:defRPr>
              </a:pPr>
              <a:r>
                <a:rPr>
                  <a:uFill>
                    <a:solidFill/>
                  </a:uFill>
                </a:rPr>
                <a:t>L = 100 m</a:t>
              </a:r>
              <a:endParaRPr>
                <a:uFill>
                  <a:solidFill/>
                </a:uFill>
              </a:endParaRPr>
            </a:p>
            <a:p>
              <a:pPr lvl="0">
                <a:defRPr>
                  <a:uFillTx/>
                </a:defRPr>
              </a:pPr>
              <a:r>
                <a:rPr>
                  <a:uFill>
                    <a:solidFill/>
                  </a:uFill>
                </a:rPr>
                <a:t>2017-2018</a:t>
              </a:r>
            </a:p>
          </p:txBody>
        </p:sp>
        <p:pic>
          <p:nvPicPr>
            <p:cNvPr id="103" name=""/>
            <p:cNvPicPr/>
            <p:nvPr/>
          </p:nvPicPr>
          <p:blipFill>
            <a:blip r:embed="rId5">
              <a:extLst/>
            </a:blip>
            <a:stretch>
              <a:fillRect/>
            </a:stretch>
          </p:blipFill>
          <p:spPr>
            <a:xfrm>
              <a:off x="-38100" y="-38100"/>
              <a:ext cx="2640806" cy="1361440"/>
            </a:xfrm>
            <a:prstGeom prst="rect">
              <a:avLst/>
            </a:prstGeom>
            <a:effectLst/>
          </p:spPr>
        </p:pic>
      </p:gr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 name="pasted-image.tif"/>
          <p:cNvPicPr/>
          <p:nvPr/>
        </p:nvPicPr>
        <p:blipFill>
          <a:blip r:embed="rId2">
            <a:extLst/>
          </a:blip>
          <a:srcRect l="10888" t="11845" r="4166" b="6567"/>
          <a:stretch>
            <a:fillRect/>
          </a:stretch>
        </p:blipFill>
        <p:spPr>
          <a:xfrm>
            <a:off x="2910845" y="2008485"/>
            <a:ext cx="6152873" cy="4115851"/>
          </a:xfrm>
          <a:prstGeom prst="rect">
            <a:avLst/>
          </a:prstGeom>
          <a:ln w="12700">
            <a:miter lim="400000"/>
          </a:ln>
        </p:spPr>
      </p:pic>
      <p:sp>
        <p:nvSpPr>
          <p:cNvPr id="108" name="Shape 108"/>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a:uFillTx/>
              </a:defRPr>
            </a:pPr>
            <a:fld id="{86CB4B4D-7CA3-9044-876B-883B54F8677D}" type="slidenum">
              <a:rPr>
                <a:uFill>
                  <a:solidFill/>
                </a:uFill>
              </a:rPr>
            </a:fld>
          </a:p>
        </p:txBody>
      </p:sp>
      <p:grpSp>
        <p:nvGrpSpPr>
          <p:cNvPr id="111" name="Group 111"/>
          <p:cNvGrpSpPr/>
          <p:nvPr/>
        </p:nvGrpSpPr>
        <p:grpSpPr>
          <a:xfrm>
            <a:off x="3866105" y="274607"/>
            <a:ext cx="4524508" cy="1236157"/>
            <a:chOff x="-53881" y="-53881"/>
            <a:chExt cx="4524507" cy="1236156"/>
          </a:xfrm>
        </p:grpSpPr>
        <p:sp>
          <p:nvSpPr>
            <p:cNvPr id="110" name="Shape 110"/>
            <p:cNvSpPr/>
            <p:nvPr/>
          </p:nvSpPr>
          <p:spPr>
            <a:xfrm>
              <a:off x="0" y="0"/>
              <a:ext cx="4416744" cy="1128394"/>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defRPr>
                  <a:uFillTx/>
                </a:defRPr>
              </a:pPr>
              <a:r>
                <a:rPr>
                  <a:solidFill>
                    <a:srgbClr val="9A403E"/>
                  </a:solidFill>
                  <a:uFill>
                    <a:solidFill>
                      <a:srgbClr val="FF0000"/>
                    </a:solidFill>
                  </a:uFill>
                  <a:latin typeface="Symbol"/>
                  <a:ea typeface="Symbol"/>
                  <a:cs typeface="Symbol"/>
                  <a:sym typeface="Symbol"/>
                </a:rPr>
                <a:t>ν</a:t>
              </a:r>
              <a:r>
                <a:rPr baseline="-31333">
                  <a:solidFill>
                    <a:srgbClr val="9A403E"/>
                  </a:solidFill>
                  <a:uFill>
                    <a:solidFill>
                      <a:srgbClr val="FF0000"/>
                    </a:solidFill>
                  </a:uFill>
                  <a:latin typeface="Symbol"/>
                  <a:ea typeface="Symbol"/>
                  <a:cs typeface="Symbol"/>
                  <a:sym typeface="Symbol"/>
                </a:rPr>
                <a:t>μ</a:t>
              </a:r>
              <a:r>
                <a:rPr>
                  <a:solidFill>
                    <a:srgbClr val="9A403E"/>
                  </a:solidFill>
                  <a:uFill>
                    <a:solidFill>
                      <a:srgbClr val="FF0000"/>
                    </a:solidFill>
                  </a:uFill>
                </a:rPr>
                <a:t> disappearance</a:t>
              </a:r>
              <a:r>
                <a:rPr>
                  <a:solidFill>
                    <a:srgbClr val="FF0000"/>
                  </a:solidFill>
                  <a:uFill>
                    <a:solidFill>
                      <a:srgbClr val="FF0000"/>
                    </a:solidFill>
                  </a:uFill>
                </a:rPr>
                <a:t> </a:t>
              </a:r>
              <a:r>
                <a:rPr>
                  <a:uFill>
                    <a:solidFill/>
                  </a:uFill>
                </a:rPr>
                <a:t>probability at </a:t>
              </a:r>
              <a:r>
                <a:rPr b="1">
                  <a:uFill>
                    <a:solidFill/>
                  </a:uFill>
                </a:rPr>
                <a:t>E</a:t>
              </a:r>
              <a:r>
                <a:rPr baseline="-31333">
                  <a:uFill>
                    <a:solidFill/>
                  </a:uFill>
                  <a:latin typeface="Symbol"/>
                  <a:ea typeface="Symbol"/>
                  <a:cs typeface="Symbol"/>
                  <a:sym typeface="Symbol"/>
                </a:rPr>
                <a:t>ν</a:t>
              </a:r>
              <a:r>
                <a:rPr>
                  <a:uFill>
                    <a:solidFill/>
                  </a:uFill>
                </a:rPr>
                <a:t> = 700 MeV </a:t>
              </a:r>
              <a:endParaRPr>
                <a:uFill>
                  <a:solidFill/>
                </a:uFill>
              </a:endParaRPr>
            </a:p>
            <a:p>
              <a:pPr lvl="0">
                <a:spcBef>
                  <a:spcPts val="400"/>
                </a:spcBef>
                <a:defRPr>
                  <a:uFillTx/>
                </a:defRPr>
              </a:pPr>
              <a:r>
                <a:rPr>
                  <a:uFill>
                    <a:solidFill/>
                  </a:uFill>
                </a:rPr>
                <a:t>as a function of distance in a sterile neutrino</a:t>
              </a:r>
              <a:endParaRPr>
                <a:uFill>
                  <a:solidFill/>
                </a:uFill>
              </a:endParaRPr>
            </a:p>
            <a:p>
              <a:pPr lvl="0">
                <a:defRPr>
                  <a:uFillTx/>
                </a:defRPr>
              </a:pPr>
              <a:r>
                <a:rPr>
                  <a:uFill>
                    <a:solidFill/>
                  </a:uFill>
                </a:rPr>
                <a:t> model with  </a:t>
              </a:r>
              <a:r>
                <a:rPr>
                  <a:uFill>
                    <a:solidFill/>
                  </a:uFill>
                  <a:latin typeface="Symbol"/>
                  <a:ea typeface="Symbol"/>
                  <a:cs typeface="Symbol"/>
                  <a:sym typeface="Symbol"/>
                </a:rPr>
                <a:t>Δ</a:t>
              </a:r>
              <a:r>
                <a:rPr b="1">
                  <a:uFill>
                    <a:solidFill/>
                  </a:uFill>
                </a:rPr>
                <a:t>m</a:t>
              </a:r>
              <a:r>
                <a:rPr b="1" baseline="28888">
                  <a:uFill>
                    <a:solidFill/>
                  </a:uFill>
                </a:rPr>
                <a:t>2</a:t>
              </a:r>
              <a:r>
                <a:rPr b="1">
                  <a:uFill>
                    <a:solidFill/>
                  </a:uFill>
                </a:rPr>
                <a:t> = 1.0 eV</a:t>
              </a:r>
              <a:r>
                <a:rPr b="1" baseline="28888">
                  <a:uFill>
                    <a:solidFill/>
                  </a:uFill>
                </a:rPr>
                <a:t>2</a:t>
              </a:r>
            </a:p>
          </p:txBody>
        </p:sp>
        <p:pic>
          <p:nvPicPr>
            <p:cNvPr id="109" name=""/>
            <p:cNvPicPr/>
            <p:nvPr/>
          </p:nvPicPr>
          <p:blipFill>
            <a:blip r:embed="rId3">
              <a:extLst/>
            </a:blip>
            <a:stretch>
              <a:fillRect/>
            </a:stretch>
          </p:blipFill>
          <p:spPr>
            <a:xfrm>
              <a:off x="-53882" y="-53882"/>
              <a:ext cx="4524508" cy="1236157"/>
            </a:xfrm>
            <a:prstGeom prst="rect">
              <a:avLst/>
            </a:prstGeom>
            <a:effectLst/>
          </p:spPr>
        </p:pic>
      </p:grpSp>
      <p:sp>
        <p:nvSpPr>
          <p:cNvPr id="112" name="Shape 112"/>
          <p:cNvSpPr/>
          <p:nvPr/>
        </p:nvSpPr>
        <p:spPr>
          <a:xfrm>
            <a:off x="7082787" y="6126897"/>
            <a:ext cx="191262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Britannic Bold"/>
                <a:ea typeface="Britannic Bold"/>
                <a:cs typeface="Britannic Bold"/>
                <a:sym typeface="Britannic Bold"/>
              </a:defRPr>
            </a:lvl1pPr>
          </a:lstStyle>
          <a:p>
            <a:pPr lvl="0">
              <a:defRPr>
                <a:uFillTx/>
              </a:defRPr>
            </a:pPr>
            <a:r>
              <a:rPr>
                <a:uFill>
                  <a:solidFill/>
                </a:uFill>
              </a:rPr>
              <a:t>Distance (meters)</a:t>
            </a:r>
          </a:p>
        </p:txBody>
      </p:sp>
      <p:sp>
        <p:nvSpPr>
          <p:cNvPr id="113" name="Shape 113"/>
          <p:cNvSpPr/>
          <p:nvPr/>
        </p:nvSpPr>
        <p:spPr>
          <a:xfrm>
            <a:off x="2353858" y="6139597"/>
            <a:ext cx="1196473"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a:uFillTx/>
              </a:defRPr>
            </a:pPr>
            <a:r>
              <a:rPr sz="2300">
                <a:uFill>
                  <a:solidFill/>
                </a:uFill>
              </a:rPr>
              <a:t>ν</a:t>
            </a:r>
            <a:r>
              <a:rPr baseline="-5999" sz="2300">
                <a:uFill>
                  <a:solidFill/>
                </a:uFill>
              </a:rPr>
              <a:t>μ</a:t>
            </a:r>
            <a:r>
              <a:rPr sz="2300">
                <a:uFill>
                  <a:solidFill/>
                </a:uFill>
              </a:rPr>
              <a:t> source</a:t>
            </a:r>
          </a:p>
        </p:txBody>
      </p:sp>
      <p:sp>
        <p:nvSpPr>
          <p:cNvPr id="114" name="Shape 114"/>
          <p:cNvSpPr/>
          <p:nvPr/>
        </p:nvSpPr>
        <p:spPr>
          <a:xfrm rot="16173376">
            <a:off x="1424535" y="3044532"/>
            <a:ext cx="2599047"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Britannic Bold"/>
                <a:ea typeface="Britannic Bold"/>
                <a:cs typeface="Britannic Bold"/>
                <a:sym typeface="Britannic Bold"/>
              </a:defRPr>
            </a:lvl1pPr>
          </a:lstStyle>
          <a:p>
            <a:pPr lvl="0">
              <a:defRPr>
                <a:uFillTx/>
              </a:defRPr>
            </a:pPr>
            <a:r>
              <a:rPr>
                <a:uFill>
                  <a:solidFill/>
                </a:uFill>
              </a:rPr>
              <a:t>oscillation probability</a:t>
            </a:r>
          </a:p>
        </p:txBody>
      </p:sp>
      <p:sp>
        <p:nvSpPr>
          <p:cNvPr id="115" name="Shape 115"/>
          <p:cNvSpPr/>
          <p:nvPr/>
        </p:nvSpPr>
        <p:spPr>
          <a:xfrm>
            <a:off x="100546" y="2255460"/>
            <a:ext cx="2256678" cy="3825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85750" indent="-285750" algn="l">
              <a:spcBef>
                <a:spcPts val="2500"/>
              </a:spcBef>
              <a:buClr>
                <a:srgbClr val="000000"/>
              </a:buClr>
              <a:buSzPct val="100000"/>
              <a:buFont typeface="Wingdings"/>
              <a:buChar char="❖"/>
              <a:defRPr>
                <a:uFillTx/>
              </a:defRPr>
            </a:pPr>
            <a:r>
              <a:rPr sz="1900">
                <a:uFill>
                  <a:solidFill/>
                </a:uFill>
              </a:rPr>
              <a:t>A </a:t>
            </a:r>
            <a:r>
              <a:rPr sz="1900">
                <a:uFill>
                  <a:solidFill>
                    <a:srgbClr val="FF0000"/>
                  </a:solidFill>
                </a:uFill>
              </a:rPr>
              <a:t>Near Detector close to the BNB source is a key element</a:t>
            </a:r>
            <a:endParaRPr sz="1900">
              <a:uFill>
                <a:solidFill>
                  <a:srgbClr val="FF0000"/>
                </a:solidFill>
              </a:uFill>
            </a:endParaRPr>
          </a:p>
          <a:p>
            <a:pPr lvl="1" marL="469900" indent="-342900" algn="l">
              <a:spcBef>
                <a:spcPts val="2500"/>
              </a:spcBef>
              <a:buSzPct val="100000"/>
              <a:buFont typeface="Wingdings"/>
              <a:buChar char="➡"/>
              <a:defRPr>
                <a:uFillTx/>
              </a:defRPr>
            </a:pPr>
            <a:r>
              <a:rPr sz="1600">
                <a:uFill>
                  <a:solidFill/>
                </a:uFill>
              </a:rPr>
              <a:t>Samples the beam before the onset of L/E dependent physics</a:t>
            </a:r>
            <a:endParaRPr sz="1600">
              <a:uFill>
                <a:solidFill/>
              </a:uFill>
            </a:endParaRPr>
          </a:p>
          <a:p>
            <a:pPr lvl="1" marL="469900" indent="-342900" algn="l">
              <a:spcBef>
                <a:spcPts val="2500"/>
              </a:spcBef>
              <a:buSzPct val="100000"/>
              <a:buFont typeface="Wingdings"/>
              <a:buChar char="➡"/>
              <a:defRPr>
                <a:uFillTx/>
              </a:defRPr>
            </a:pPr>
            <a:r>
              <a:rPr sz="1600">
                <a:uFill>
                  <a:solidFill/>
                </a:uFill>
              </a:rPr>
              <a:t>Provide a high statistics constraint on intrinsic event rates</a:t>
            </a:r>
          </a:p>
        </p:txBody>
      </p:sp>
      <p:sp>
        <p:nvSpPr>
          <p:cNvPr id="116" name="Shape 116"/>
          <p:cNvSpPr/>
          <p:nvPr/>
        </p:nvSpPr>
        <p:spPr>
          <a:xfrm>
            <a:off x="3141693" y="1816031"/>
            <a:ext cx="778059" cy="548641"/>
          </a:xfrm>
          <a:prstGeom prst="rect">
            <a:avLst/>
          </a:prstGeom>
          <a:solidFill>
            <a:srgbClr val="FFFFFF"/>
          </a:solidFill>
          <a:ln w="25400">
            <a:solidFill>
              <a:srgbClr val="C0504D"/>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400">
                <a:solidFill>
                  <a:srgbClr val="FF0000"/>
                </a:solidFill>
                <a:uFill>
                  <a:solidFill>
                    <a:srgbClr val="FF0000"/>
                  </a:solidFill>
                </a:uFill>
              </a:rPr>
              <a:t>LAr1-ND</a:t>
            </a:r>
            <a:endParaRPr sz="1400">
              <a:solidFill>
                <a:srgbClr val="FF0000"/>
              </a:solidFill>
              <a:uFill>
                <a:solidFill>
                  <a:srgbClr val="FF0000"/>
                </a:solidFill>
              </a:uFill>
            </a:endParaRPr>
          </a:p>
          <a:p>
            <a:pPr lvl="0">
              <a:defRPr>
                <a:uFillTx/>
              </a:defRPr>
            </a:pPr>
            <a:r>
              <a:rPr sz="1400">
                <a:solidFill>
                  <a:srgbClr val="FF0000"/>
                </a:solidFill>
                <a:uFill>
                  <a:solidFill>
                    <a:srgbClr val="FF0000"/>
                  </a:solidFill>
                </a:uFill>
              </a:rPr>
              <a:t>location</a:t>
            </a:r>
          </a:p>
        </p:txBody>
      </p:sp>
      <p:sp>
        <p:nvSpPr>
          <p:cNvPr id="117" name="Shape 117"/>
          <p:cNvSpPr/>
          <p:nvPr/>
        </p:nvSpPr>
        <p:spPr>
          <a:xfrm>
            <a:off x="5216043" y="1816031"/>
            <a:ext cx="748976" cy="548641"/>
          </a:xfrm>
          <a:prstGeom prst="rect">
            <a:avLst/>
          </a:prstGeom>
          <a:solidFill>
            <a:srgbClr val="FFFFFF"/>
          </a:solidFill>
          <a:ln w="25400">
            <a:solidFill>
              <a:srgbClr val="9BBB59"/>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400">
                <a:solidFill>
                  <a:srgbClr val="008000"/>
                </a:solidFill>
                <a:uFill>
                  <a:solidFill>
                    <a:srgbClr val="008000"/>
                  </a:solidFill>
                </a:uFill>
              </a:rPr>
              <a:t>uBooNE</a:t>
            </a:r>
            <a:endParaRPr sz="1400">
              <a:solidFill>
                <a:srgbClr val="008000"/>
              </a:solidFill>
              <a:uFill>
                <a:solidFill>
                  <a:srgbClr val="008000"/>
                </a:solidFill>
              </a:uFill>
            </a:endParaRPr>
          </a:p>
          <a:p>
            <a:pPr lvl="0">
              <a:defRPr>
                <a:uFillTx/>
              </a:defRPr>
            </a:pPr>
            <a:r>
              <a:rPr sz="1400">
                <a:solidFill>
                  <a:srgbClr val="008000"/>
                </a:solidFill>
                <a:uFill>
                  <a:solidFill>
                    <a:srgbClr val="008000"/>
                  </a:solidFill>
                </a:uFill>
              </a:rPr>
              <a:t>location</a:t>
            </a:r>
          </a:p>
        </p:txBody>
      </p:sp>
      <p:sp>
        <p:nvSpPr>
          <p:cNvPr id="118" name="Shape 118"/>
          <p:cNvSpPr/>
          <p:nvPr/>
        </p:nvSpPr>
        <p:spPr>
          <a:xfrm>
            <a:off x="6507474" y="1816031"/>
            <a:ext cx="744983" cy="548641"/>
          </a:xfrm>
          <a:prstGeom prst="rect">
            <a:avLst/>
          </a:prstGeom>
          <a:solidFill>
            <a:srgbClr val="FFFFFF"/>
          </a:solidFill>
          <a:ln w="25400">
            <a:solidFill>
              <a:srgbClr val="8064A2"/>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400">
                <a:solidFill>
                  <a:srgbClr val="000090"/>
                </a:solidFill>
                <a:uFill>
                  <a:solidFill>
                    <a:srgbClr val="000090"/>
                  </a:solidFill>
                </a:uFill>
              </a:rPr>
              <a:t>LAr1-FD</a:t>
            </a:r>
            <a:endParaRPr sz="1400">
              <a:solidFill>
                <a:srgbClr val="000090"/>
              </a:solidFill>
              <a:uFill>
                <a:solidFill>
                  <a:srgbClr val="000090"/>
                </a:solidFill>
              </a:uFill>
            </a:endParaRPr>
          </a:p>
          <a:p>
            <a:pPr lvl="0">
              <a:defRPr>
                <a:uFillTx/>
              </a:defRPr>
            </a:pPr>
            <a:r>
              <a:rPr sz="1400">
                <a:solidFill>
                  <a:srgbClr val="000090"/>
                </a:solidFill>
                <a:uFill>
                  <a:solidFill>
                    <a:srgbClr val="000090"/>
                  </a:solidFill>
                </a:uFill>
              </a:rPr>
              <a:t>location</a:t>
            </a:r>
          </a:p>
        </p:txBody>
      </p:sp>
      <p:pic>
        <p:nvPicPr>
          <p:cNvPr id="119" name="Fermilab_Aerial_View.pdf"/>
          <p:cNvPicPr/>
          <p:nvPr/>
        </p:nvPicPr>
        <p:blipFill>
          <a:blip r:embed="rId4">
            <a:extLst/>
          </a:blip>
          <a:srcRect l="0" t="21564" r="0" b="0"/>
          <a:stretch>
            <a:fillRect/>
          </a:stretch>
        </p:blipFill>
        <p:spPr>
          <a:xfrm>
            <a:off x="40640" y="45339"/>
            <a:ext cx="3013248" cy="1772586"/>
          </a:xfrm>
          <a:prstGeom prst="rect">
            <a:avLst/>
          </a:prstGeom>
          <a:ln>
            <a:solidFill/>
            <a:round/>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sldNum" sz="quarter" idx="2"/>
          </p:nvPr>
        </p:nvSpPr>
        <p:spPr>
          <a:xfrm>
            <a:off x="8938109" y="6504590"/>
            <a:ext cx="219944" cy="370781"/>
          </a:xfrm>
          <a:prstGeom prst="rect">
            <a:avLst/>
          </a:prstGeom>
          <a:ln>
            <a:round/>
          </a:ln>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122" name="Shape 122"/>
          <p:cNvSpPr/>
          <p:nvPr/>
        </p:nvSpPr>
        <p:spPr>
          <a:xfrm>
            <a:off x="76200" y="40297"/>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200">
                <a:uFill>
                  <a:solidFill>
                    <a:srgbClr val="953735"/>
                  </a:solidFill>
                </a:uFill>
              </a:defRPr>
            </a:lvl1pPr>
          </a:lstStyle>
          <a:p>
            <a:pPr lvl="0">
              <a:defRPr sz="1800">
                <a:uFillTx/>
              </a:defRPr>
            </a:pPr>
            <a:r>
              <a:rPr sz="4200">
                <a:uFill>
                  <a:solidFill>
                    <a:srgbClr val="953735"/>
                  </a:solidFill>
                </a:uFill>
              </a:rPr>
              <a:t>LAr1-ND Detector Overview</a:t>
            </a:r>
          </a:p>
        </p:txBody>
      </p:sp>
      <p:sp>
        <p:nvSpPr>
          <p:cNvPr id="123" name="Shape 123"/>
          <p:cNvSpPr/>
          <p:nvPr/>
        </p:nvSpPr>
        <p:spPr>
          <a:xfrm>
            <a:off x="76200" y="1050253"/>
            <a:ext cx="8854996"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165100" indent="-165100" algn="l" defTabSz="455414">
              <a:spcBef>
                <a:spcPts val="1200"/>
              </a:spcBef>
              <a:buSzPct val="100000"/>
              <a:buFont typeface="Wingdings"/>
              <a:buChar char=""/>
              <a:defRPr>
                <a:uFillTx/>
              </a:defRPr>
            </a:pPr>
            <a:r>
              <a:rPr sz="2600">
                <a:uFill>
                  <a:solidFill/>
                </a:uFill>
              </a:rPr>
              <a:t>The LAr1-ND detector design is based on: </a:t>
            </a:r>
            <a:endParaRPr sz="2600">
              <a:uFill>
                <a:solidFill/>
              </a:uFill>
            </a:endParaRPr>
          </a:p>
          <a:p>
            <a:pPr lvl="1" marL="508000" indent="-165100" algn="l" defTabSz="455414">
              <a:spcBef>
                <a:spcPts val="1200"/>
              </a:spcBef>
              <a:buSzPct val="100000"/>
              <a:buFont typeface="Wingdings"/>
              <a:buChar char="‣"/>
              <a:defRPr>
                <a:uFillTx/>
              </a:defRPr>
            </a:pPr>
            <a:r>
              <a:rPr>
                <a:uFill>
                  <a:solidFill/>
                </a:uFill>
              </a:rPr>
              <a:t>Implementing technology that builds upon the current experience from the T600, MicroBooNE and the 35 ton prototype</a:t>
            </a:r>
            <a:endParaRPr>
              <a:uFill>
                <a:solidFill/>
              </a:uFill>
            </a:endParaRPr>
          </a:p>
          <a:p>
            <a:pPr lvl="1" marL="508000" indent="-165100" algn="l" defTabSz="455414">
              <a:spcBef>
                <a:spcPts val="1800"/>
              </a:spcBef>
              <a:buSzPct val="100000"/>
              <a:buFont typeface="Wingdings"/>
              <a:buChar char="‣"/>
              <a:defRPr>
                <a:uFillTx/>
              </a:defRPr>
            </a:pPr>
            <a:r>
              <a:rPr>
                <a:uFill>
                  <a:solidFill/>
                </a:uFill>
              </a:rPr>
              <a:t>Utilizing as many of the design elements developed for the LBNE Far Detector as feasible</a:t>
            </a:r>
            <a:endParaRPr>
              <a:uFill>
                <a:solidFill/>
              </a:uFill>
            </a:endParaRPr>
          </a:p>
          <a:p>
            <a:pPr lvl="0" marL="165100" indent="-165100" algn="l" defTabSz="455414">
              <a:spcBef>
                <a:spcPts val="1200"/>
              </a:spcBef>
              <a:buSzPct val="100000"/>
              <a:buFont typeface="Wingdings"/>
              <a:buChar char=""/>
              <a:defRPr>
                <a:uFillTx/>
              </a:defRPr>
            </a:pPr>
            <a:r>
              <a:rPr sz="2600">
                <a:uFill>
                  <a:solidFill/>
                </a:uFill>
              </a:rPr>
              <a:t>Brief overview of the design:</a:t>
            </a:r>
            <a:endParaRPr sz="2600">
              <a:uFill>
                <a:solidFill/>
              </a:uFill>
            </a:endParaRPr>
          </a:p>
          <a:p>
            <a:pPr lvl="1" marL="508000" indent="-165100" algn="l">
              <a:spcBef>
                <a:spcPts val="1200"/>
              </a:spcBef>
              <a:buClr>
                <a:srgbClr val="050000"/>
              </a:buClr>
              <a:buSzPct val="100000"/>
              <a:buFont typeface="Wingdings"/>
              <a:buChar char="‣"/>
              <a:defRPr>
                <a:uFillTx/>
              </a:defRPr>
            </a:pPr>
            <a:r>
              <a:rPr>
                <a:uFill>
                  <a:solidFill/>
                </a:uFill>
              </a:rPr>
              <a:t>A foam insulated, corrugated stainless steel </a:t>
            </a:r>
            <a:r>
              <a:rPr>
                <a:solidFill>
                  <a:srgbClr val="0433FF"/>
                </a:solidFill>
                <a:uFill>
                  <a:solidFill/>
                </a:uFill>
              </a:rPr>
              <a:t>membrane cryostat</a:t>
            </a:r>
            <a:r>
              <a:rPr>
                <a:uFill>
                  <a:solidFill/>
                </a:uFill>
              </a:rPr>
              <a:t> supported by outer concrete walls of the existing SciBooNE enclosure.</a:t>
            </a:r>
            <a:endParaRPr>
              <a:uFill>
                <a:solidFill/>
              </a:uFill>
            </a:endParaRPr>
          </a:p>
          <a:p>
            <a:pPr lvl="1" marL="508000" indent="-165100" algn="l">
              <a:spcBef>
                <a:spcPts val="1200"/>
              </a:spcBef>
              <a:buClr>
                <a:srgbClr val="050000"/>
              </a:buClr>
              <a:buSzPct val="100000"/>
              <a:buFont typeface="Wingdings"/>
              <a:buChar char="‣"/>
              <a:defRPr>
                <a:uFillTx/>
              </a:defRPr>
            </a:pPr>
            <a:r>
              <a:rPr>
                <a:uFill>
                  <a:solidFill/>
                </a:uFill>
              </a:rPr>
              <a:t>The </a:t>
            </a:r>
            <a:r>
              <a:rPr u="sng">
                <a:uFill>
                  <a:solidFill/>
                </a:uFill>
              </a:rPr>
              <a:t>interior</a:t>
            </a:r>
            <a:r>
              <a:rPr>
                <a:uFill>
                  <a:solidFill/>
                </a:uFill>
              </a:rPr>
              <a:t> dimensions of the cryostat (slide 13) are 4.4 m long in the neutrino beam direction, 6.1 m wide and 4.8 m tall, amounting to </a:t>
            </a:r>
            <a:r>
              <a:rPr>
                <a:solidFill>
                  <a:srgbClr val="0433FF"/>
                </a:solidFill>
                <a:uFill>
                  <a:solidFill/>
                </a:uFill>
              </a:rPr>
              <a:t>180 tons total</a:t>
            </a:r>
            <a:r>
              <a:rPr>
                <a:uFill>
                  <a:solidFill/>
                </a:uFill>
              </a:rPr>
              <a:t> of liquid argon</a:t>
            </a:r>
            <a:endParaRPr>
              <a:uFill>
                <a:solidFill/>
              </a:uFill>
            </a:endParaRPr>
          </a:p>
          <a:p>
            <a:pPr lvl="1" marL="508000" indent="-165100" algn="l">
              <a:spcBef>
                <a:spcPts val="1200"/>
              </a:spcBef>
              <a:buClr>
                <a:srgbClr val="050000"/>
              </a:buClr>
              <a:buSzPct val="100000"/>
              <a:buFont typeface="Wingdings"/>
              <a:buChar char="‣"/>
              <a:defRPr>
                <a:uFillTx/>
              </a:defRPr>
            </a:pPr>
            <a:r>
              <a:rPr>
                <a:uFill>
                  <a:solidFill/>
                </a:uFill>
              </a:rPr>
              <a:t>The </a:t>
            </a:r>
            <a:r>
              <a:rPr>
                <a:solidFill>
                  <a:srgbClr val="0433FF"/>
                </a:solidFill>
                <a:uFill>
                  <a:solidFill/>
                </a:uFill>
              </a:rPr>
              <a:t>TPC</a:t>
            </a:r>
            <a:r>
              <a:rPr>
                <a:uFill>
                  <a:solidFill/>
                </a:uFill>
              </a:rPr>
              <a:t> consists of </a:t>
            </a:r>
            <a:r>
              <a:rPr>
                <a:solidFill>
                  <a:srgbClr val="0433FF"/>
                </a:solidFill>
                <a:uFill>
                  <a:solidFill/>
                </a:uFill>
              </a:rPr>
              <a:t>two APAs</a:t>
            </a:r>
            <a:r>
              <a:rPr>
                <a:uFill>
                  <a:solidFill/>
                </a:uFill>
              </a:rPr>
              <a:t> (Anode Plane Assemblies) near the walls of the cryostat (beam left and beam right), and </a:t>
            </a:r>
            <a:r>
              <a:rPr>
                <a:solidFill>
                  <a:srgbClr val="0433FF"/>
                </a:solidFill>
                <a:uFill>
                  <a:solidFill/>
                </a:uFill>
              </a:rPr>
              <a:t>one CPA</a:t>
            </a:r>
            <a:r>
              <a:rPr>
                <a:uFill>
                  <a:solidFill/>
                </a:uFill>
              </a:rPr>
              <a:t> (Cathode Plane Assembly) centered between the two APAs</a:t>
            </a:r>
            <a:endParaRPr>
              <a:uFill>
                <a:solidFill/>
              </a:uFill>
            </a:endParaRPr>
          </a:p>
          <a:p>
            <a:pPr lvl="1" marL="508000" indent="-165100" algn="l">
              <a:spcBef>
                <a:spcPts val="300"/>
              </a:spcBef>
              <a:buClr>
                <a:srgbClr val="050000"/>
              </a:buClr>
              <a:buSzPct val="100000"/>
              <a:buFont typeface="Wingdings"/>
              <a:buChar char="‣"/>
              <a:defRPr>
                <a:uFillTx/>
              </a:defRPr>
            </a:pPr>
            <a:r>
              <a:rPr>
                <a:uFill>
                  <a:solidFill/>
                </a:uFill>
              </a:rPr>
              <a:t>Analog front-end, analog-to-digital conversion, and FPGA for multiplexing performed with </a:t>
            </a:r>
            <a:r>
              <a:rPr>
                <a:solidFill>
                  <a:srgbClr val="0433FF"/>
                </a:solidFill>
                <a:uFill>
                  <a:solidFill/>
                </a:uFill>
              </a:rPr>
              <a:t>cold electronics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 name="image18.png"/>
          <p:cNvPicPr/>
          <p:nvPr/>
        </p:nvPicPr>
        <p:blipFill>
          <a:blip r:embed="rId2">
            <a:extLst/>
          </a:blip>
          <a:srcRect l="0" t="0" r="4641" b="0"/>
          <a:stretch>
            <a:fillRect/>
          </a:stretch>
        </p:blipFill>
        <p:spPr>
          <a:xfrm>
            <a:off x="533131" y="1514646"/>
            <a:ext cx="7874402" cy="5453953"/>
          </a:xfrm>
          <a:prstGeom prst="rect">
            <a:avLst/>
          </a:prstGeom>
          <a:ln w="12700">
            <a:miter lim="400000"/>
          </a:ln>
        </p:spPr>
      </p:pic>
      <p:sp>
        <p:nvSpPr>
          <p:cNvPr id="126" name="Shape 126"/>
          <p:cNvSpPr/>
          <p:nvPr>
            <p:ph type="sldNum" sz="quarter" idx="2"/>
          </p:nvPr>
        </p:nvSpPr>
        <p:spPr>
          <a:xfrm>
            <a:off x="8938109" y="6504590"/>
            <a:ext cx="219944" cy="370781"/>
          </a:xfrm>
          <a:prstGeom prst="rect">
            <a:avLst/>
          </a:prstGeom>
          <a:ln>
            <a:round/>
          </a:ln>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127" name="Shape 127"/>
          <p:cNvSpPr/>
          <p:nvPr/>
        </p:nvSpPr>
        <p:spPr>
          <a:xfrm>
            <a:off x="256208" y="-68690"/>
            <a:ext cx="8991601"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200">
                <a:uFill>
                  <a:solidFill>
                    <a:srgbClr val="953735"/>
                  </a:solidFill>
                </a:uFill>
              </a:defRPr>
            </a:lvl1pPr>
          </a:lstStyle>
          <a:p>
            <a:pPr lvl="0">
              <a:defRPr sz="1800">
                <a:uFillTx/>
              </a:defRPr>
            </a:pPr>
            <a:r>
              <a:rPr sz="4200">
                <a:uFill>
                  <a:solidFill>
                    <a:srgbClr val="953735"/>
                  </a:solidFill>
                </a:uFill>
              </a:rPr>
              <a:t>The SciBooNE Experimental Hall</a:t>
            </a:r>
          </a:p>
        </p:txBody>
      </p:sp>
      <p:sp>
        <p:nvSpPr>
          <p:cNvPr id="128" name="Shape 128"/>
          <p:cNvSpPr/>
          <p:nvPr/>
        </p:nvSpPr>
        <p:spPr>
          <a:xfrm>
            <a:off x="550636" y="1408231"/>
            <a:ext cx="7874425"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5414">
              <a:defRPr>
                <a:uFillTx/>
              </a:defRPr>
            </a:pPr>
            <a:r>
              <a:rPr b="1" i="1" sz="1500">
                <a:uFill>
                  <a:solidFill/>
                </a:uFill>
              </a:rPr>
              <a:t>Length</a:t>
            </a:r>
            <a:r>
              <a:rPr i="1" sz="1500">
                <a:uFill>
                  <a:solidFill/>
                </a:uFill>
              </a:rPr>
              <a:t> (beam direction) = 4.9 m;  </a:t>
            </a:r>
            <a:r>
              <a:rPr b="1" sz="1500">
                <a:uFill>
                  <a:solidFill/>
                </a:uFill>
              </a:rPr>
              <a:t>Width</a:t>
            </a:r>
            <a:r>
              <a:rPr sz="1500">
                <a:uFill>
                  <a:solidFill/>
                </a:uFill>
              </a:rPr>
              <a:t> = 7.0 m;  </a:t>
            </a:r>
            <a:r>
              <a:rPr b="1" sz="1500">
                <a:uFill>
                  <a:solidFill/>
                </a:uFill>
              </a:rPr>
              <a:t>Depth</a:t>
            </a:r>
            <a:r>
              <a:rPr sz="1500">
                <a:uFill>
                  <a:solidFill/>
                </a:uFill>
              </a:rPr>
              <a:t>: floor-grade = 8.5 m, floor-ceiling = 11.6 m</a:t>
            </a:r>
          </a:p>
        </p:txBody>
      </p:sp>
      <p:sp>
        <p:nvSpPr>
          <p:cNvPr id="129" name="Shape 129"/>
          <p:cNvSpPr/>
          <p:nvPr/>
        </p:nvSpPr>
        <p:spPr>
          <a:xfrm>
            <a:off x="76200" y="692288"/>
            <a:ext cx="89916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165100" indent="-165100" algn="l" defTabSz="455414">
              <a:buSzPct val="100000"/>
              <a:buFont typeface="Wingdings"/>
              <a:buChar char=""/>
              <a:defRPr>
                <a:uFillTx/>
              </a:defRPr>
            </a:pPr>
            <a:r>
              <a:rPr sz="2000">
                <a:uFill>
                  <a:solidFill/>
                </a:uFill>
              </a:rPr>
              <a:t>The SciBooNE enclosure is a below grade rectangular concrete structure 100m from the Booster Neutrino Beam target, 50m from the end of the decay region:</a:t>
            </a:r>
            <a:r>
              <a:rPr sz="2000">
                <a:uFill>
                  <a:solidFill/>
                </a:uFill>
              </a:rPr>
              <a:t> </a:t>
            </a:r>
            <a:r>
              <a:rPr sz="2000">
                <a:uFill>
                  <a:solidFill/>
                </a:uFill>
              </a:rPr>
              <a:t> </a:t>
            </a:r>
          </a:p>
        </p:txBody>
      </p:sp>
      <p:sp>
        <p:nvSpPr>
          <p:cNvPr id="130" name="Shape 130"/>
          <p:cNvSpPr/>
          <p:nvPr/>
        </p:nvSpPr>
        <p:spPr>
          <a:xfrm rot="10800000">
            <a:off x="8189321" y="5222427"/>
            <a:ext cx="476865" cy="187524"/>
          </a:xfrm>
          <a:prstGeom prst="rightArrow">
            <a:avLst>
              <a:gd name="adj1" fmla="val 50000"/>
              <a:gd name="adj2" fmla="val 50789"/>
            </a:avLst>
          </a:prstGeom>
          <a:solidFill>
            <a:srgbClr val="0433FF"/>
          </a:solidFill>
          <a:ln w="3175">
            <a:solidFill>
              <a:srgbClr val="0433FF"/>
            </a:solidFill>
            <a:round/>
          </a:ln>
          <a:effectLst>
            <a:outerShdw sx="100000" sy="100000" kx="0" ky="0" algn="b" rotWithShape="0" blurRad="25400" dist="12700" dir="5400000">
              <a:srgbClr val="000000">
                <a:alpha val="35000"/>
              </a:srgbClr>
            </a:outerShdw>
          </a:effectLst>
        </p:spPr>
        <p:txBody>
          <a:bodyPr lIns="0" tIns="0" rIns="0" bIns="0"/>
          <a:lstStyle/>
          <a:p>
            <a:pPr lvl="0" algn="l" defTabSz="455414">
              <a:defRPr sz="1100">
                <a:uFillTx/>
                <a:latin typeface="+mj-lt"/>
                <a:ea typeface="+mj-ea"/>
                <a:cs typeface="+mj-cs"/>
                <a:sym typeface="Helvetica"/>
              </a:defRPr>
            </a:pPr>
          </a:p>
        </p:txBody>
      </p:sp>
      <p:pic>
        <p:nvPicPr>
          <p:cNvPr id="131" name=""/>
          <p:cNvPicPr/>
          <p:nvPr/>
        </p:nvPicPr>
        <p:blipFill>
          <a:blip r:embed="rId3">
            <a:extLst/>
          </a:blip>
          <a:stretch>
            <a:fillRect/>
          </a:stretch>
        </p:blipFill>
        <p:spPr>
          <a:xfrm>
            <a:off x="8129800" y="5001179"/>
            <a:ext cx="697981" cy="297099"/>
          </a:xfrm>
          <a:prstGeom prst="rect">
            <a:avLst/>
          </a:prstGeom>
        </p:spPr>
      </p:pic>
      <p:sp>
        <p:nvSpPr>
          <p:cNvPr id="132" name="Shape 132"/>
          <p:cNvSpPr/>
          <p:nvPr/>
        </p:nvSpPr>
        <p:spPr>
          <a:xfrm>
            <a:off x="8410249" y="2761811"/>
            <a:ext cx="616036" cy="447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1200">
                <a:solidFill>
                  <a:srgbClr val="0433FF"/>
                </a:solidFill>
                <a:uFill>
                  <a:solidFill/>
                </a:uFill>
              </a:rPr>
              <a:t>ground </a:t>
            </a:r>
            <a:endParaRPr sz="1200">
              <a:solidFill>
                <a:srgbClr val="0433FF"/>
              </a:solidFill>
              <a:uFill>
                <a:solidFill/>
              </a:uFill>
            </a:endParaRPr>
          </a:p>
          <a:p>
            <a:pPr lvl="0">
              <a:defRPr>
                <a:uFillTx/>
              </a:defRPr>
            </a:pPr>
            <a:r>
              <a:rPr sz="1200">
                <a:solidFill>
                  <a:srgbClr val="0433FF"/>
                </a:solidFill>
                <a:uFill>
                  <a:solidFill/>
                </a:uFill>
              </a:rPr>
              <a:t>level</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Num" sz="quarter" idx="2"/>
          </p:nvPr>
        </p:nvSpPr>
        <p:spPr>
          <a:xfrm>
            <a:off x="8938109" y="6504590"/>
            <a:ext cx="219944" cy="370781"/>
          </a:xfrm>
          <a:prstGeom prst="rect">
            <a:avLst/>
          </a:prstGeom>
          <a:ln>
            <a:round/>
          </a:ln>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sp>
        <p:nvSpPr>
          <p:cNvPr id="135" name="Shape 135"/>
          <p:cNvSpPr/>
          <p:nvPr/>
        </p:nvSpPr>
        <p:spPr>
          <a:xfrm>
            <a:off x="256208" y="-68690"/>
            <a:ext cx="8991601"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200">
                <a:uFill>
                  <a:solidFill>
                    <a:srgbClr val="953735"/>
                  </a:solidFill>
                </a:uFill>
              </a:defRPr>
            </a:lvl1pPr>
          </a:lstStyle>
          <a:p>
            <a:pPr lvl="0">
              <a:defRPr sz="1800">
                <a:uFillTx/>
              </a:defRPr>
            </a:pPr>
            <a:r>
              <a:rPr sz="4200">
                <a:uFill>
                  <a:solidFill>
                    <a:srgbClr val="953735"/>
                  </a:solidFill>
                </a:uFill>
              </a:rPr>
              <a:t>The SciBooNE Experimental Hall</a:t>
            </a:r>
          </a:p>
        </p:txBody>
      </p:sp>
      <p:pic>
        <p:nvPicPr>
          <p:cNvPr id="136" name="pasted-image.tif"/>
          <p:cNvPicPr/>
          <p:nvPr/>
        </p:nvPicPr>
        <p:blipFill>
          <a:blip r:embed="rId2">
            <a:extLst/>
          </a:blip>
          <a:stretch>
            <a:fillRect/>
          </a:stretch>
        </p:blipFill>
        <p:spPr>
          <a:xfrm>
            <a:off x="119749" y="634065"/>
            <a:ext cx="8802619" cy="6093635"/>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Num" sz="quarter" idx="2"/>
          </p:nvPr>
        </p:nvSpPr>
        <p:spPr>
          <a:xfrm>
            <a:off x="8926597" y="6515531"/>
            <a:ext cx="219944" cy="370781"/>
          </a:xfrm>
          <a:prstGeom prst="rect">
            <a:avLst/>
          </a:prstGeom>
          <a:extLst>
            <a:ext uri="{C572A759-6A51-4108-AA02-DFA0A04FC94B}">
              <ma14:wrappingTextBoxFlag xmlns:ma14="http://schemas.microsoft.com/office/mac/drawingml/2011/main" val="1"/>
            </a:ext>
          </a:extLst>
        </p:spPr>
        <p:txBody>
          <a:bodyPr wrap="none"/>
          <a:lstStyle>
            <a:lvl1pPr defTabSz="456893"/>
          </a:lstStyle>
          <a:p>
            <a:pPr lvl="0">
              <a:defRPr>
                <a:uFillTx/>
              </a:defRPr>
            </a:pPr>
            <a:fld id="{86CB4B4D-7CA3-9044-876B-883B54F8677D}" type="slidenum">
              <a:rPr>
                <a:uFill>
                  <a:solidFill/>
                </a:uFill>
              </a:rPr>
            </a:fld>
          </a:p>
        </p:txBody>
      </p:sp>
      <p:pic>
        <p:nvPicPr>
          <p:cNvPr id="139" name="LAr1ND_Overall.png"/>
          <p:cNvPicPr/>
          <p:nvPr/>
        </p:nvPicPr>
        <p:blipFill>
          <a:blip r:embed="rId2">
            <a:extLst/>
          </a:blip>
          <a:stretch>
            <a:fillRect/>
          </a:stretch>
        </p:blipFill>
        <p:spPr>
          <a:xfrm>
            <a:off x="2634135" y="656933"/>
            <a:ext cx="4796615" cy="4704106"/>
          </a:xfrm>
          <a:prstGeom prst="rect">
            <a:avLst/>
          </a:prstGeom>
          <a:ln w="12700">
            <a:miter lim="400000"/>
          </a:ln>
        </p:spPr>
      </p:pic>
      <p:sp>
        <p:nvSpPr>
          <p:cNvPr id="140" name="Shape 140"/>
          <p:cNvSpPr/>
          <p:nvPr/>
        </p:nvSpPr>
        <p:spPr>
          <a:xfrm>
            <a:off x="5833319" y="5417281"/>
            <a:ext cx="3269061" cy="1209041"/>
          </a:xfrm>
          <a:prstGeom prst="rect">
            <a:avLst/>
          </a:prstGeom>
          <a:ln w="25400">
            <a:solidFill>
              <a:srgbClr val="C4C4C4"/>
            </a:solidFill>
            <a:round/>
          </a:ln>
          <a:extLst>
            <a:ext uri="{C572A759-6A51-4108-AA02-DFA0A04FC94B}">
              <ma14:wrappingTextBoxFlag xmlns:ma14="http://schemas.microsoft.com/office/mac/drawingml/2011/main" val="1"/>
            </a:ext>
          </a:extLst>
        </p:spPr>
        <p:txBody>
          <a:bodyPr lIns="0" tIns="0" rIns="0" bIns="0">
            <a:spAutoFit/>
          </a:bodyPr>
          <a:lstStyle/>
          <a:p>
            <a:pPr lvl="0">
              <a:defRPr>
                <a:uFillTx/>
              </a:defRPr>
            </a:pPr>
            <a:r>
              <a:rPr sz="2400">
                <a:solidFill>
                  <a:srgbClr val="326DFF"/>
                </a:solidFill>
                <a:latin typeface="Helvetica Light"/>
                <a:ea typeface="Helvetica Light"/>
                <a:cs typeface="Helvetica Light"/>
                <a:sym typeface="Helvetica Light"/>
              </a:rPr>
              <a:t>CPA</a:t>
            </a:r>
            <a:r>
              <a:rPr sz="1600"/>
              <a:t>  made of a stainless-steel framework, with an array of stainless-steel sheets mounted over the frame openings</a:t>
            </a:r>
          </a:p>
        </p:txBody>
      </p:sp>
      <p:sp>
        <p:nvSpPr>
          <p:cNvPr id="141" name="Shape 141"/>
          <p:cNvSpPr/>
          <p:nvPr/>
        </p:nvSpPr>
        <p:spPr>
          <a:xfrm>
            <a:off x="7785534" y="1157363"/>
            <a:ext cx="712848" cy="4597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6893">
              <a:defRPr sz="2400">
                <a:solidFill>
                  <a:srgbClr val="1A6FFF"/>
                </a:solidFill>
                <a:latin typeface="Helvetica Light"/>
                <a:ea typeface="Helvetica Light"/>
                <a:cs typeface="Helvetica Light"/>
                <a:sym typeface="Helvetica Light"/>
              </a:defRPr>
            </a:lvl1pPr>
          </a:lstStyle>
          <a:p>
            <a:pPr lvl="0">
              <a:defRPr sz="1800">
                <a:solidFill>
                  <a:srgbClr val="000000"/>
                </a:solidFill>
                <a:uFillTx/>
              </a:defRPr>
            </a:pPr>
            <a:r>
              <a:rPr sz="2400">
                <a:solidFill>
                  <a:srgbClr val="1A6FFF"/>
                </a:solidFill>
                <a:uFill>
                  <a:solidFill/>
                </a:uFill>
              </a:rPr>
              <a:t>APA</a:t>
            </a:r>
          </a:p>
        </p:txBody>
      </p:sp>
      <p:sp>
        <p:nvSpPr>
          <p:cNvPr id="142" name="Shape 142"/>
          <p:cNvSpPr/>
          <p:nvPr/>
        </p:nvSpPr>
        <p:spPr>
          <a:xfrm>
            <a:off x="1462152" y="2371208"/>
            <a:ext cx="1675806" cy="653723"/>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143" name="Shape 143"/>
          <p:cNvSpPr/>
          <p:nvPr/>
        </p:nvSpPr>
        <p:spPr>
          <a:xfrm flipH="1">
            <a:off x="6977345" y="1420108"/>
            <a:ext cx="784844" cy="525647"/>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144" name="Shape 144"/>
          <p:cNvSpPr/>
          <p:nvPr/>
        </p:nvSpPr>
        <p:spPr>
          <a:xfrm flipV="1">
            <a:off x="4325858" y="4934738"/>
            <a:ext cx="1376681" cy="435480"/>
          </a:xfrm>
          <a:prstGeom prst="line">
            <a:avLst/>
          </a:prstGeom>
          <a:ln w="25400">
            <a:solidFill>
              <a:srgbClr val="04070F"/>
            </a:solidFill>
            <a:miter lim="400000"/>
            <a:headEnd type="triangle"/>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145" name="Shape 145"/>
          <p:cNvSpPr/>
          <p:nvPr/>
        </p:nvSpPr>
        <p:spPr>
          <a:xfrm>
            <a:off x="196983" y="1417533"/>
            <a:ext cx="2130628" cy="942341"/>
          </a:xfrm>
          <a:prstGeom prst="rect">
            <a:avLst/>
          </a:prstGeom>
          <a:ln w="25400">
            <a:solidFill>
              <a:srgbClr val="BEBEBE"/>
            </a:solidFill>
            <a:round/>
          </a:ln>
          <a:extLst>
            <a:ext uri="{C572A759-6A51-4108-AA02-DFA0A04FC94B}">
              <ma14:wrappingTextBoxFlag xmlns:ma14="http://schemas.microsoft.com/office/mac/drawingml/2011/main" val="1"/>
            </a:ext>
          </a:extLst>
        </p:spPr>
        <p:txBody>
          <a:bodyPr wrap="none" lIns="0" tIns="0" rIns="0" bIns="0">
            <a:spAutoFit/>
          </a:bodyPr>
          <a:lstStyle/>
          <a:p>
            <a:pPr lvl="0">
              <a:defRPr>
                <a:uFillTx/>
              </a:defRPr>
            </a:pPr>
            <a:r>
              <a:rPr sz="2400">
                <a:solidFill>
                  <a:srgbClr val="166FFF"/>
                </a:solidFill>
                <a:latin typeface="Helvetica Light"/>
                <a:ea typeface="Helvetica Light"/>
                <a:cs typeface="Helvetica Light"/>
                <a:sym typeface="Helvetica Light"/>
              </a:rPr>
              <a:t>APA</a:t>
            </a:r>
            <a:br>
              <a:rPr sz="1500">
                <a:latin typeface="+mj-lt"/>
                <a:ea typeface="+mj-ea"/>
                <a:cs typeface="+mj-cs"/>
                <a:sym typeface="Helvetica"/>
              </a:rPr>
            </a:br>
            <a:r>
              <a:rPr sz="1500">
                <a:latin typeface="+mj-lt"/>
                <a:ea typeface="+mj-ea"/>
                <a:cs typeface="+mj-cs"/>
                <a:sym typeface="Helvetica"/>
              </a:rPr>
              <a:t>active area:</a:t>
            </a:r>
            <a:endParaRPr sz="1500">
              <a:latin typeface="+mj-lt"/>
              <a:ea typeface="+mj-ea"/>
              <a:cs typeface="+mj-cs"/>
              <a:sym typeface="Helvetica"/>
            </a:endParaRPr>
          </a:p>
          <a:p>
            <a:pPr lvl="0" algn="l">
              <a:defRPr>
                <a:uFillTx/>
              </a:defRPr>
            </a:pPr>
            <a:r>
              <a:rPr sz="1500">
                <a:latin typeface="+mj-lt"/>
                <a:ea typeface="+mj-ea"/>
                <a:cs typeface="+mj-cs"/>
                <a:sym typeface="Helvetica"/>
              </a:rPr>
              <a:t>3.65 m wide x 4.0 m tall</a:t>
            </a:r>
          </a:p>
        </p:txBody>
      </p:sp>
      <p:sp>
        <p:nvSpPr>
          <p:cNvPr id="146" name="Shape 146"/>
          <p:cNvSpPr/>
          <p:nvPr/>
        </p:nvSpPr>
        <p:spPr>
          <a:xfrm>
            <a:off x="162818" y="3144420"/>
            <a:ext cx="2182073" cy="840741"/>
          </a:xfrm>
          <a:prstGeom prst="rect">
            <a:avLst/>
          </a:prstGeom>
          <a:ln w="25400">
            <a:solidFill>
              <a:srgbClr val="C4C4C4"/>
            </a:solidFill>
            <a:round/>
          </a:ln>
          <a:extLst>
            <a:ext uri="{C572A759-6A51-4108-AA02-DFA0A04FC94B}">
              <ma14:wrappingTextBoxFlag xmlns:ma14="http://schemas.microsoft.com/office/mac/drawingml/2011/main" val="1"/>
            </a:ext>
          </a:extLst>
        </p:spPr>
        <p:txBody>
          <a:bodyPr lIns="0" tIns="0" rIns="0" bIns="0">
            <a:spAutoFit/>
          </a:bodyPr>
          <a:lstStyle>
            <a:lvl1pPr>
              <a:defRPr sz="1600">
                <a:uFillTx/>
              </a:defRPr>
            </a:lvl1pPr>
          </a:lstStyle>
          <a:p>
            <a:pPr lvl="0">
              <a:defRPr sz="1800"/>
            </a:pPr>
            <a:r>
              <a:rPr sz="1600"/>
              <a:t>Each pair of facing CPA and APA forms a 2.0 m electron-drift region</a:t>
            </a:r>
          </a:p>
        </p:txBody>
      </p:sp>
      <p:sp>
        <p:nvSpPr>
          <p:cNvPr id="147" name="Shape 147"/>
          <p:cNvSpPr/>
          <p:nvPr/>
        </p:nvSpPr>
        <p:spPr>
          <a:xfrm>
            <a:off x="76200" y="-35190"/>
            <a:ext cx="8991600" cy="8185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456892">
              <a:buFont typeface="Arial"/>
              <a:defRPr sz="4000">
                <a:uFill>
                  <a:solidFill>
                    <a:srgbClr val="953735"/>
                  </a:solidFill>
                </a:uFill>
              </a:defRPr>
            </a:lvl1pPr>
          </a:lstStyle>
          <a:p>
            <a:pPr lvl="0">
              <a:defRPr sz="1800">
                <a:uFillTx/>
              </a:defRPr>
            </a:pPr>
            <a:r>
              <a:rPr sz="4000">
                <a:uFill>
                  <a:solidFill>
                    <a:srgbClr val="953735"/>
                  </a:solidFill>
                </a:uFill>
              </a:rPr>
              <a:t>LAr1-ND: Time Projection Chamber Layout </a:t>
            </a:r>
          </a:p>
        </p:txBody>
      </p:sp>
      <p:sp>
        <p:nvSpPr>
          <p:cNvPr id="148" name="Shape 148"/>
          <p:cNvSpPr/>
          <p:nvPr/>
        </p:nvSpPr>
        <p:spPr>
          <a:xfrm rot="20520000">
            <a:off x="4248577" y="5203009"/>
            <a:ext cx="1657014" cy="3327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456893">
              <a:defRPr sz="1600"/>
            </a:lvl1pPr>
          </a:lstStyle>
          <a:p>
            <a:pPr lvl="0">
              <a:defRPr sz="1800">
                <a:uFillTx/>
              </a:defRPr>
            </a:pPr>
            <a:r>
              <a:rPr sz="1600">
                <a:uFill>
                  <a:solidFill/>
                </a:uFill>
              </a:rPr>
              <a:t>drift distance - 2 m</a:t>
            </a:r>
          </a:p>
        </p:txBody>
      </p:sp>
      <p:sp>
        <p:nvSpPr>
          <p:cNvPr id="149" name="Shape 149"/>
          <p:cNvSpPr/>
          <p:nvPr/>
        </p:nvSpPr>
        <p:spPr>
          <a:xfrm>
            <a:off x="114824" y="5128850"/>
            <a:ext cx="3187512" cy="1498601"/>
          </a:xfrm>
          <a:prstGeom prst="rect">
            <a:avLst/>
          </a:prstGeom>
          <a:ln w="25400">
            <a:solidFill>
              <a:srgbClr val="C4C4C4"/>
            </a:solidFill>
            <a:prstDash val="sysDot"/>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a:uFillTx/>
              </a:defRPr>
            </a:pPr>
            <a:r>
              <a:rPr sz="1600"/>
              <a:t>Open sides between each </a:t>
            </a:r>
            <a:r>
              <a:rPr sz="1600">
                <a:solidFill>
                  <a:srgbClr val="287EFF"/>
                </a:solidFill>
              </a:rPr>
              <a:t>APA</a:t>
            </a:r>
            <a:r>
              <a:rPr sz="1600"/>
              <a:t> and the </a:t>
            </a:r>
            <a:r>
              <a:rPr sz="1600">
                <a:solidFill>
                  <a:srgbClr val="1C71FF"/>
                </a:solidFill>
              </a:rPr>
              <a:t>CPA</a:t>
            </a:r>
            <a:r>
              <a:rPr sz="1600"/>
              <a:t> are surrounded by 4 </a:t>
            </a:r>
            <a:r>
              <a:rPr sz="1600">
                <a:solidFill>
                  <a:srgbClr val="2038FF"/>
                </a:solidFill>
              </a:rPr>
              <a:t>FCA</a:t>
            </a:r>
            <a:r>
              <a:rPr sz="1600"/>
              <a:t> (Field Cage Assemblies) modules, </a:t>
            </a:r>
            <a:r>
              <a:rPr sz="1400"/>
              <a:t>constructed from FR4 printed circuit panels with parallel copper strips to create a uniform drift field</a:t>
            </a:r>
          </a:p>
        </p:txBody>
      </p:sp>
      <p:sp>
        <p:nvSpPr>
          <p:cNvPr id="150" name="Shape 150"/>
          <p:cNvSpPr/>
          <p:nvPr/>
        </p:nvSpPr>
        <p:spPr>
          <a:xfrm>
            <a:off x="307839" y="4114902"/>
            <a:ext cx="2437237" cy="508001"/>
          </a:xfrm>
          <a:prstGeom prst="rect">
            <a:avLst/>
          </a:prstGeom>
          <a:ln w="25400">
            <a:solidFill>
              <a:srgbClr val="C4C4C4"/>
            </a:solidFill>
            <a:prstDash val="sysDot"/>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300">
                <a:uFillTx/>
              </a:defRPr>
            </a:lvl1pPr>
          </a:lstStyle>
          <a:p>
            <a:pPr lvl="0">
              <a:defRPr sz="1800"/>
            </a:pPr>
            <a:r>
              <a:rPr sz="1300"/>
              <a:t>For 500 V/cm drift field, cathode plane biased at -100 kV</a:t>
            </a:r>
          </a:p>
        </p:txBody>
      </p:sp>
      <p:sp>
        <p:nvSpPr>
          <p:cNvPr id="151" name="Shape 151"/>
          <p:cNvSpPr/>
          <p:nvPr/>
        </p:nvSpPr>
        <p:spPr>
          <a:xfrm flipH="1" flipV="1">
            <a:off x="5755314" y="4431817"/>
            <a:ext cx="621299" cy="1044022"/>
          </a:xfrm>
          <a:prstGeom prst="line">
            <a:avLst/>
          </a:prstGeom>
          <a:ln w="25400">
            <a:solidFill/>
            <a:round/>
            <a:tailEnd type="triangle"/>
          </a:ln>
          <a:effectLst>
            <a:outerShdw sx="100000" sy="100000" kx="0" ky="0" algn="b" rotWithShape="0" blurRad="38100" dist="19999" dir="5400000">
              <a:srgbClr val="000000">
                <a:alpha val="38000"/>
              </a:srgbClr>
            </a:outerShdw>
          </a:effectLst>
        </p:spPr>
        <p:txBody>
          <a:bodyPr lIns="0" tIns="0" rIns="0" bIns="0"/>
          <a:lstStyle/>
          <a:p>
            <a:pPr lvl="0" algn="l">
              <a:defRPr sz="1200">
                <a:uFillTx/>
                <a:latin typeface="+mj-lt"/>
                <a:ea typeface="+mj-ea"/>
                <a:cs typeface="+mj-cs"/>
                <a:sym typeface="Helvetica"/>
              </a:defRPr>
            </a:pPr>
          </a:p>
        </p:txBody>
      </p:sp>
      <p:sp>
        <p:nvSpPr>
          <p:cNvPr id="152" name="Shape 152"/>
          <p:cNvSpPr/>
          <p:nvPr/>
        </p:nvSpPr>
        <p:spPr>
          <a:xfrm>
            <a:off x="5993032" y="3393909"/>
            <a:ext cx="3730234" cy="1501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a:spcBef>
                <a:spcPts val="300"/>
              </a:spcBef>
              <a:buClr>
                <a:srgbClr val="050000"/>
              </a:buClr>
              <a:buFont typeface="Wingdings"/>
              <a:defRPr>
                <a:uFillTx/>
              </a:defRPr>
            </a:pPr>
            <a:r>
              <a:rPr sz="1300">
                <a:solidFill>
                  <a:srgbClr val="F43419"/>
                </a:solidFill>
                <a:uFill>
                  <a:solidFill/>
                </a:uFill>
              </a:rPr>
              <a:t>3.65 m </a:t>
            </a:r>
            <a:r>
              <a:rPr i="1" sz="1300">
                <a:solidFill>
                  <a:srgbClr val="F43419"/>
                </a:solidFill>
                <a:uFill>
                  <a:solidFill/>
                </a:uFill>
              </a:rPr>
              <a:t>(beam)</a:t>
            </a:r>
            <a:r>
              <a:rPr sz="1300">
                <a:solidFill>
                  <a:srgbClr val="F43419"/>
                </a:solidFill>
                <a:uFill>
                  <a:solidFill/>
                </a:uFill>
              </a:rPr>
              <a:t> x </a:t>
            </a:r>
            <a:endParaRPr sz="1300">
              <a:solidFill>
                <a:srgbClr val="F43419"/>
              </a:solidFill>
              <a:uFill>
                <a:solidFill/>
              </a:uFill>
            </a:endParaRPr>
          </a:p>
          <a:p>
            <a:pPr lvl="1">
              <a:spcBef>
                <a:spcPts val="300"/>
              </a:spcBef>
              <a:buClr>
                <a:srgbClr val="050000"/>
              </a:buClr>
              <a:buFont typeface="Wingdings"/>
              <a:defRPr>
                <a:uFillTx/>
              </a:defRPr>
            </a:pPr>
            <a:r>
              <a:rPr sz="1300">
                <a:solidFill>
                  <a:srgbClr val="F43419"/>
                </a:solidFill>
                <a:uFill>
                  <a:solidFill/>
                </a:uFill>
              </a:rPr>
              <a:t>4.0 m </a:t>
            </a:r>
            <a:r>
              <a:rPr i="1" sz="1300">
                <a:solidFill>
                  <a:srgbClr val="F43419"/>
                </a:solidFill>
                <a:uFill>
                  <a:solidFill/>
                </a:uFill>
              </a:rPr>
              <a:t>(wide)</a:t>
            </a:r>
            <a:r>
              <a:rPr sz="1300">
                <a:solidFill>
                  <a:srgbClr val="F43419"/>
                </a:solidFill>
                <a:uFill>
                  <a:solidFill/>
                </a:uFill>
              </a:rPr>
              <a:t> x </a:t>
            </a:r>
            <a:endParaRPr sz="1300">
              <a:solidFill>
                <a:srgbClr val="F43419"/>
              </a:solidFill>
              <a:uFill>
                <a:solidFill/>
              </a:uFill>
            </a:endParaRPr>
          </a:p>
          <a:p>
            <a:pPr lvl="1">
              <a:spcBef>
                <a:spcPts val="300"/>
              </a:spcBef>
              <a:buClr>
                <a:srgbClr val="050000"/>
              </a:buClr>
              <a:buFont typeface="Wingdings"/>
              <a:defRPr>
                <a:uFillTx/>
              </a:defRPr>
            </a:pPr>
            <a:r>
              <a:rPr sz="1300">
                <a:solidFill>
                  <a:srgbClr val="F43419"/>
                </a:solidFill>
                <a:uFill>
                  <a:solidFill/>
                </a:uFill>
              </a:rPr>
              <a:t>4.0 m </a:t>
            </a:r>
            <a:r>
              <a:rPr i="1" sz="1300">
                <a:solidFill>
                  <a:srgbClr val="F43419"/>
                </a:solidFill>
                <a:uFill>
                  <a:solidFill/>
                </a:uFill>
              </a:rPr>
              <a:t>(tall) =</a:t>
            </a:r>
            <a:endParaRPr i="1" sz="1300">
              <a:solidFill>
                <a:srgbClr val="F43419"/>
              </a:solidFill>
              <a:uFill>
                <a:solidFill/>
              </a:uFill>
            </a:endParaRPr>
          </a:p>
          <a:p>
            <a:pPr lvl="1">
              <a:spcBef>
                <a:spcPts val="300"/>
              </a:spcBef>
              <a:buClr>
                <a:srgbClr val="050000"/>
              </a:buClr>
              <a:buFont typeface="Wingdings"/>
              <a:defRPr>
                <a:uFillTx/>
              </a:defRPr>
            </a:pPr>
            <a:r>
              <a:rPr sz="1300">
                <a:solidFill>
                  <a:srgbClr val="F43419"/>
                </a:solidFill>
                <a:uFill>
                  <a:solidFill/>
                </a:uFill>
              </a:rPr>
              <a:t>58.4 m</a:t>
            </a:r>
            <a:r>
              <a:rPr baseline="31999" sz="1300">
                <a:solidFill>
                  <a:srgbClr val="F43419"/>
                </a:solidFill>
                <a:uFill>
                  <a:solidFill/>
                </a:uFill>
              </a:rPr>
              <a:t>3 </a:t>
            </a:r>
            <a:r>
              <a:rPr sz="1300">
                <a:solidFill>
                  <a:srgbClr val="F43419"/>
                </a:solidFill>
                <a:uFill>
                  <a:solidFill/>
                </a:uFill>
              </a:rPr>
              <a:t> </a:t>
            </a:r>
            <a:endParaRPr sz="1300">
              <a:solidFill>
                <a:srgbClr val="F43419"/>
              </a:solidFill>
              <a:uFill>
                <a:solidFill/>
              </a:uFill>
            </a:endParaRPr>
          </a:p>
          <a:p>
            <a:pPr lvl="1">
              <a:spcBef>
                <a:spcPts val="300"/>
              </a:spcBef>
              <a:buClr>
                <a:srgbClr val="050000"/>
              </a:buClr>
              <a:buFont typeface="Wingdings"/>
              <a:defRPr>
                <a:uFillTx/>
              </a:defRPr>
            </a:pPr>
            <a:r>
              <a:rPr sz="1500">
                <a:solidFill>
                  <a:srgbClr val="F43419"/>
                </a:solidFill>
                <a:uFill>
                  <a:solidFill/>
                </a:uFill>
              </a:rPr>
              <a:t>(</a:t>
            </a:r>
            <a:r>
              <a:rPr sz="1500" u="sng">
                <a:solidFill>
                  <a:srgbClr val="F43419"/>
                </a:solidFill>
                <a:uFill>
                  <a:solidFill/>
                </a:uFill>
              </a:rPr>
              <a:t>82 tons</a:t>
            </a:r>
            <a:r>
              <a:rPr sz="1500">
                <a:solidFill>
                  <a:srgbClr val="F43419"/>
                </a:solidFill>
                <a:uFill>
                  <a:solidFill/>
                </a:uFill>
              </a:rPr>
              <a:t> of argon </a:t>
            </a:r>
            <a:endParaRPr sz="1500">
              <a:solidFill>
                <a:srgbClr val="F43419"/>
              </a:solidFill>
              <a:uFill>
                <a:solidFill/>
              </a:uFill>
            </a:endParaRPr>
          </a:p>
          <a:p>
            <a:pPr lvl="1">
              <a:spcBef>
                <a:spcPts val="300"/>
              </a:spcBef>
              <a:buClr>
                <a:srgbClr val="050000"/>
              </a:buClr>
              <a:buFont typeface="Wingdings"/>
              <a:defRPr>
                <a:uFillTx/>
              </a:defRPr>
            </a:pPr>
            <a:r>
              <a:rPr sz="1500">
                <a:solidFill>
                  <a:srgbClr val="F43419"/>
                </a:solidFill>
                <a:uFill>
                  <a:solidFill/>
                </a:uFill>
              </a:rPr>
              <a:t>in active volume)</a:t>
            </a:r>
          </a:p>
        </p:txBody>
      </p:sp>
      <p:sp>
        <p:nvSpPr>
          <p:cNvPr id="153" name="Shape 153"/>
          <p:cNvSpPr/>
          <p:nvPr/>
        </p:nvSpPr>
        <p:spPr>
          <a:xfrm>
            <a:off x="7475501" y="3379473"/>
            <a:ext cx="1505659" cy="1526740"/>
          </a:xfrm>
          <a:prstGeom prst="roundRect">
            <a:avLst>
              <a:gd name="adj" fmla="val 8150"/>
            </a:avLst>
          </a:prstGeom>
          <a:ln w="12700">
            <a:solidFill>
              <a:srgbClr val="1365FF"/>
            </a:solidFill>
            <a:round/>
          </a:ln>
          <a:effectLst>
            <a:outerShdw sx="100000" sy="100000" kx="0" ky="0" algn="b" rotWithShape="0" blurRad="38100" dist="23000" dir="5400000">
              <a:srgbClr val="000000">
                <a:alpha val="35000"/>
              </a:srgbClr>
            </a:outerShdw>
          </a:effectLst>
        </p:spPr>
        <p:txBody>
          <a:bodyPr lIns="0" tIns="0" rIns="0" bIns="0" anchor="ctr"/>
          <a:lstStyle/>
          <a:p>
            <a:pPr lvl="0" algn="l" defTabSz="456893">
              <a:defRPr>
                <a:solidFill>
                  <a:srgbClr val="1455FF"/>
                </a:solidFill>
              </a:defRPr>
            </a:pP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Courier"/>
        <a:ea typeface="Courier"/>
        <a:cs typeface="Courie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456892"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round/>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Courier"/>
        <a:ea typeface="Courier"/>
        <a:cs typeface="Courier"/>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round/>
        </a:ln>
        <a:effectLst>
          <a:outerShdw sx="100000" sy="100000" kx="0" ky="0" algn="b" rotWithShape="0" blurRad="38100" dist="23000" dir="5400000">
            <a:srgbClr val="000000">
              <a:alpha val="35000"/>
            </a:srgbClr>
          </a:outerShdw>
        </a:effectLst>
      </a:spPr>
      <a:bodyPr rot="0" spcFirstLastPara="1" vertOverflow="overflow" horzOverflow="overflow" vert="horz" wrap="square" lIns="45719" tIns="45719" rIns="45719" bIns="45719" numCol="1" spcCol="38100" rtlCol="0" anchor="ctr" upright="0">
        <a:spAutoFit/>
      </a:bodyPr>
      <a:lstStyle>
        <a:defPPr marL="0" marR="0" indent="0" algn="l" defTabSz="456892"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round/>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ctr" defTabSz="4572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