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e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5.wmf" ContentType="image/x-wmf"/>
  <Override PartName="/ppt/media/image116.wmf" ContentType="image/x-wmf"/>
  <Override PartName="/ppt/media/image117.wmf" ContentType="image/x-wmf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8" r:id="rId3"/>
    <p:sldId id="1013" r:id="rId4"/>
    <p:sldId id="260" r:id="rId5"/>
    <p:sldId id="1003" r:id="rId6"/>
    <p:sldId id="1017" r:id="rId7"/>
    <p:sldId id="1461" r:id="rId8"/>
    <p:sldId id="417" r:id="rId9"/>
    <p:sldId id="1045" r:id="rId10"/>
    <p:sldId id="1465" r:id="rId11"/>
    <p:sldId id="1467" r:id="rId12"/>
    <p:sldId id="1468" r:id="rId13"/>
    <p:sldId id="1469" r:id="rId14"/>
    <p:sldId id="1470" r:id="rId15"/>
    <p:sldId id="1471" r:id="rId16"/>
    <p:sldId id="1472" r:id="rId17"/>
    <p:sldId id="310" r:id="rId18"/>
    <p:sldId id="1483" r:id="rId19"/>
    <p:sldId id="289" r:id="rId20"/>
    <p:sldId id="795" r:id="rId21"/>
    <p:sldId id="1462" r:id="rId22"/>
    <p:sldId id="1478" r:id="rId23"/>
    <p:sldId id="308" r:id="rId24"/>
    <p:sldId id="1006" r:id="rId25"/>
    <p:sldId id="1011" r:id="rId26"/>
    <p:sldId id="397" r:id="rId27"/>
    <p:sldId id="1474" r:id="rId28"/>
    <p:sldId id="1475" r:id="rId29"/>
    <p:sldId id="311" r:id="rId30"/>
    <p:sldId id="1056" r:id="rId31"/>
    <p:sldId id="1060" r:id="rId32"/>
    <p:sldId id="1065" r:id="rId33"/>
    <p:sldId id="1057" r:id="rId34"/>
    <p:sldId id="340" r:id="rId35"/>
    <p:sldId id="1058" r:id="rId36"/>
    <p:sldId id="274" r:id="rId37"/>
    <p:sldId id="395" r:id="rId38"/>
    <p:sldId id="269" r:id="rId39"/>
    <p:sldId id="384" r:id="rId40"/>
    <p:sldId id="1066" r:id="rId41"/>
    <p:sldId id="1484" r:id="rId42"/>
    <p:sldId id="327" r:id="rId43"/>
    <p:sldId id="319" r:id="rId44"/>
    <p:sldId id="398" r:id="rId45"/>
    <p:sldId id="1463" r:id="rId46"/>
    <p:sldId id="275" r:id="rId47"/>
    <p:sldId id="1007" r:id="rId48"/>
    <p:sldId id="1010" r:id="rId49"/>
    <p:sldId id="286" r:id="rId50"/>
    <p:sldId id="422" r:id="rId51"/>
    <p:sldId id="339" r:id="rId52"/>
    <p:sldId id="427" r:id="rId53"/>
    <p:sldId id="1458" r:id="rId54"/>
    <p:sldId id="1033" r:id="rId55"/>
    <p:sldId id="277" r:id="rId56"/>
    <p:sldId id="425" r:id="rId57"/>
    <p:sldId id="851" r:id="rId58"/>
    <p:sldId id="1032" r:id="rId59"/>
    <p:sldId id="1002" r:id="rId60"/>
    <p:sldId id="261" r:id="rId61"/>
    <p:sldId id="1027" r:id="rId62"/>
    <p:sldId id="1004" r:id="rId63"/>
    <p:sldId id="1482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Y RYBKA" initials="G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83" d="100"/>
          <a:sy n="83" d="100"/>
        </p:scale>
        <p:origin x="6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19DFF-CC67-412F-9AFE-B5A19EB13AD9}" type="datetimeFigureOut">
              <a:rPr lang="en-US" smtClean="0"/>
              <a:t>2/7/2019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F0A8F-44B3-4933-A67F-316E8076D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5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sources</a:t>
            </a:r>
            <a:r>
              <a:rPr lang="en-US" baseline="0" dirty="0"/>
              <a:t> of asymmetry in the signal.</a:t>
            </a:r>
          </a:p>
          <a:p>
            <a:pPr marL="228600" indent="-228600">
              <a:buAutoNum type="arabicPeriod"/>
            </a:pPr>
            <a:r>
              <a:rPr lang="en-US" baseline="0" dirty="0"/>
              <a:t>Interference off reflected power of the cavity (off resonance)</a:t>
            </a:r>
          </a:p>
          <a:p>
            <a:pPr marL="228600" indent="-228600">
              <a:buAutoNum type="arabicPeriod"/>
            </a:pPr>
            <a:r>
              <a:rPr lang="en-US" baseline="0" dirty="0"/>
              <a:t>Standing wave effects from reflection off the unknown MSA input impedance</a:t>
            </a:r>
          </a:p>
          <a:p>
            <a:pPr marL="0" indent="0">
              <a:buNone/>
            </a:pPr>
            <a:r>
              <a:rPr lang="en-US" baseline="0" dirty="0"/>
              <a:t>Asymmetric because it relies on the complex impedance of the resonator/antenna.</a:t>
            </a:r>
          </a:p>
          <a:p>
            <a:pPr marL="0" indent="0">
              <a:buNone/>
            </a:pPr>
            <a:r>
              <a:rPr lang="en-US" baseline="0" dirty="0"/>
              <a:t>Near resonance it has a positive imaginary part on one side and a negative imaginary part of the other so the interference effects are different on each side.</a:t>
            </a:r>
          </a:p>
          <a:p>
            <a:pPr marL="0" indent="0">
              <a:buNone/>
            </a:pPr>
            <a:r>
              <a:rPr lang="en-US" baseline="0" dirty="0"/>
              <a:t>Different colors are different MSA gain bias (red is </a:t>
            </a:r>
            <a:r>
              <a:rPr lang="en-US" baseline="0"/>
              <a:t>highest gain)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DF800-FE0E-A944-8AC1-D57C07B352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44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87588" y="514350"/>
            <a:ext cx="4562475" cy="2566988"/>
          </a:xfrm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871" indent="-285719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2879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030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182" indent="-228576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333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485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8637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5788" indent="-228576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57D6D3D4-2E7D-6448-90CC-2A6E3C944E07}" type="slidenum">
              <a:rPr lang="en-US" sz="1200" b="0">
                <a:latin typeface="Arial" charset="0"/>
              </a:rPr>
              <a:pPr/>
              <a:t>42</a:t>
            </a:fld>
            <a:endParaRPr lang="en-US" sz="1200" b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Sonnenschein INFIERI 2016</a:t>
            </a:r>
          </a:p>
        </p:txBody>
      </p:sp>
    </p:spTree>
    <p:extLst>
      <p:ext uri="{BB962C8B-B14F-4D97-AF65-F5344CB8AC3E}">
        <p14:creationId xmlns:p14="http://schemas.microsoft.com/office/powerpoint/2010/main" val="158248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A05F91-9BD4-2E4F-BC15-A4F213D4CC0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Sonnenschein INFIERI 2016</a:t>
            </a:r>
          </a:p>
        </p:txBody>
      </p:sp>
    </p:spTree>
    <p:extLst>
      <p:ext uri="{BB962C8B-B14F-4D97-AF65-F5344CB8AC3E}">
        <p14:creationId xmlns:p14="http://schemas.microsoft.com/office/powerpoint/2010/main" val="377081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 at</a:t>
            </a:r>
            <a:r>
              <a:rPr lang="en-US" baseline="0" dirty="0"/>
              <a:t> the # of institutions (10) and # of scientist, students (look at the latest MOUs). Count engineers/technicians?</a:t>
            </a:r>
          </a:p>
          <a:p>
            <a:r>
              <a:rPr lang="en-US" baseline="0" dirty="0"/>
              <a:t>LLNL: 2 scientists / 1 student / 1 technician</a:t>
            </a:r>
          </a:p>
          <a:p>
            <a:r>
              <a:rPr lang="en-US" baseline="0" dirty="0"/>
              <a:t>LANL: 1: 1 scientist</a:t>
            </a:r>
          </a:p>
          <a:p>
            <a:r>
              <a:rPr lang="en-US" baseline="0" dirty="0"/>
              <a:t>WU: 3 scientists / 1 student</a:t>
            </a:r>
          </a:p>
          <a:p>
            <a:r>
              <a:rPr lang="en-US" baseline="0" dirty="0"/>
              <a:t>UFL: 3 scientists / 3 students / 1 engineer</a:t>
            </a:r>
          </a:p>
          <a:p>
            <a:r>
              <a:rPr lang="en-US" baseline="0" dirty="0"/>
              <a:t>UW: 4 scientists / 3 students</a:t>
            </a:r>
          </a:p>
          <a:p>
            <a:r>
              <a:rPr lang="en-US" baseline="0" dirty="0"/>
              <a:t>NRAO: 1 scientist</a:t>
            </a:r>
          </a:p>
          <a:p>
            <a:r>
              <a:rPr lang="en-US" baseline="0" dirty="0"/>
              <a:t>FNAL: 5 scientists, 1 student, </a:t>
            </a:r>
          </a:p>
          <a:p>
            <a:r>
              <a:rPr lang="en-US" baseline="0" dirty="0"/>
              <a:t>Sheffield:1 scientist</a:t>
            </a:r>
          </a:p>
          <a:p>
            <a:r>
              <a:rPr lang="en-US" baseline="0" dirty="0"/>
              <a:t>UCB: 4: 2 scientists &amp; 2 students</a:t>
            </a:r>
          </a:p>
          <a:p>
            <a:r>
              <a:rPr lang="en-US" baseline="0" dirty="0"/>
              <a:t>PNNL: 3 scientists &amp; 2 engineers</a:t>
            </a:r>
          </a:p>
          <a:p>
            <a:r>
              <a:rPr lang="en-US" baseline="0" dirty="0"/>
              <a:t>Total of ~ 40 people (scientists, postdocs, students and engineers)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5C54E-DD17-47FD-800A-74C924DE4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24208-683D-4C82-8180-1FC4812BA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B0CE8-8E72-4B21-85B1-07DF934B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B76B2-FFA0-4EE0-AF22-640FA82A9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A4739-6006-4250-A72F-04578F81E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86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7B708-2549-4608-AF85-708A4A34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DCFBF7-DF0F-4EA1-80AA-FF3E5C08C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35BB3-DF75-44E7-86DD-6309274F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31257-D5BF-4F5F-B091-32E8CB5CE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9F2F2-89AA-4022-8B76-01A62D143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9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51788E-60F4-4620-A017-AA5C3A370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22AE8C-07E1-4125-BC12-77218B488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801F0-D81E-46AD-A24E-7FFFB87A5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59B09-05D7-4642-ACE5-20C0749E7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FCB1B-FAC7-46A1-8E1D-162FF2A50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22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0"/>
            <a:ext cx="7112000" cy="304800"/>
          </a:xfrm>
        </p:spPr>
        <p:txBody>
          <a:bodyPr>
            <a:normAutofit/>
          </a:bodyPr>
          <a:lstStyle>
            <a:lvl1pPr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31095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1" y="971551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3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10/31/17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4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Sonnenschein- IDM2018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16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1175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D1A5F-3FB9-4032-9DB0-A1D236A6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07779-3CEF-4C4B-9764-55574316D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673FE-7BC5-4E75-BF83-406888B85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6F75A-8BB8-4D57-9496-8A7EFF2A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DCE60-5F89-413B-BD34-4E8457AF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2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994C-56C3-425F-8F0D-D3EEA1321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5E6BE-FBE6-43EB-807C-3217E7A77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EFC63-4178-4359-AD38-E558DA91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82425-F383-412A-90C1-0521D970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DC6B2-B974-46E7-87D2-F90EE3D2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29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72EE6-EFF0-4DE1-B1A3-F16D5B97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9517B-20DB-4B02-A89C-94D064CED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4C0DE1-5D47-49FE-BF28-4901F1ADC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C8198-9894-4F84-A810-B6E36F64F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39595-7F16-4811-AD1C-CAFC3C53A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E5E9A-FA8B-405E-99A8-3C2B7112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7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9DE11-9579-4BF8-83EA-667D823B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86B67-72FA-4DD0-A3F2-6B44AAC31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956CF7-4305-4B25-9B01-4FF0A52754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028B93-CB00-482D-A100-C87FFC7D31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37A01-4674-48E4-B818-2CE7CA3D13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CB82A-D90F-44EE-B54D-F54A2538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86707C-4922-4DFD-9A05-974B3CE1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FA27E1-62E8-4FEC-9732-5B638FA9F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45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1999E-EE23-4CE3-9F4F-287C2FA6B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2E3F8E-FB5D-45B6-8DF6-6B4B4025F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1BE41-1F0C-4038-A6EF-C597176C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1D260-641D-40B1-969E-FAA2AD746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03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EE5403-1E18-4D82-AD08-D85CEE35D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2118CF-179C-4741-A36A-284941FFD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3DCE8-8DA2-461C-BD36-DDA9A4D3F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0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DC0A-3CEB-4259-AA71-21BD9D46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733FF-0977-4F36-8C6D-E72F0EA82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89290-70EF-4E37-B0E4-01027BDBC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DACCA-7F87-4A44-B819-2DBFEFCC9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E1BD3-3022-4225-99ED-37D2B5C79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B0ABE-A0C4-46B3-B4BD-ECDE6F1F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615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BA78-1AF4-4761-9312-4F3AFF5DD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07740-992E-4482-A60F-B574D7EAB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AFA92-DBFE-4684-9C17-CA64718B8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208B63-DB05-45CD-B8AB-C38D4134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10/31/17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C169B-7846-45AE-B4A2-618EC6F5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Sonnenschein- IDM2018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2079AA-A9BF-4FD6-8366-9A64804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9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D4E944-F3DF-467B-815A-2541C6FB7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97D57-55AF-4526-BE37-F5D3C8EB6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65FAA-7944-4CB3-B4CE-28F64E723A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10/31/17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7BABD-AE4E-4097-A41E-77049F9DD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Sonnenschein- IDM2018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097E8-A43F-4465-831A-7543E4D62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12D50-9105-4346-916A-DA06B1F8FD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3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  <p:sldLayoutId id="214748366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emf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emf"/><Relationship Id="rId4" Type="http://schemas.openxmlformats.org/officeDocument/2006/relationships/image" Target="../media/image9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6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18.png"/><Relationship Id="rId4" Type="http://schemas.openxmlformats.org/officeDocument/2006/relationships/image" Target="../media/image115.wmf"/><Relationship Id="rId9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0.png"/><Relationship Id="rId5" Type="http://schemas.openxmlformats.org/officeDocument/2006/relationships/image" Target="../media/image119.emf"/><Relationship Id="rId4" Type="http://schemas.openxmlformats.org/officeDocument/2006/relationships/oleObject" Target="../embeddings/oleObject5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jpeg"/><Relationship Id="rId3" Type="http://schemas.openxmlformats.org/officeDocument/2006/relationships/image" Target="../media/image131.jpeg"/><Relationship Id="rId7" Type="http://schemas.openxmlformats.org/officeDocument/2006/relationships/image" Target="../media/image135.png"/><Relationship Id="rId12" Type="http://schemas.openxmlformats.org/officeDocument/2006/relationships/image" Target="../media/image140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4.png"/><Relationship Id="rId11" Type="http://schemas.openxmlformats.org/officeDocument/2006/relationships/image" Target="../media/image139.jpeg"/><Relationship Id="rId5" Type="http://schemas.openxmlformats.org/officeDocument/2006/relationships/image" Target="../media/image133.png"/><Relationship Id="rId15" Type="http://schemas.openxmlformats.org/officeDocument/2006/relationships/image" Target="../media/image143.png"/><Relationship Id="rId10" Type="http://schemas.openxmlformats.org/officeDocument/2006/relationships/image" Target="../media/image138.jpeg"/><Relationship Id="rId4" Type="http://schemas.openxmlformats.org/officeDocument/2006/relationships/image" Target="../media/image132.png"/><Relationship Id="rId9" Type="http://schemas.openxmlformats.org/officeDocument/2006/relationships/image" Target="../media/image137.png"/><Relationship Id="rId14" Type="http://schemas.openxmlformats.org/officeDocument/2006/relationships/image" Target="../media/image14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1.png"/><Relationship Id="rId4" Type="http://schemas.openxmlformats.org/officeDocument/2006/relationships/image" Target="../media/image14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50.emf"/><Relationship Id="rId4" Type="http://schemas.openxmlformats.org/officeDocument/2006/relationships/image" Target="NUL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E4BA-90A4-4962-9E88-CD0F76898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5999" y="1423170"/>
            <a:ext cx="4966283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Results From ADMX-G2 Axion Dark Matter 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8E6C1-4D8D-4454-899C-F4E8784F0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395369" y="4332113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HEP Seminar at U. Chicago</a:t>
            </a:r>
          </a:p>
          <a:p>
            <a:r>
              <a:rPr lang="en-US" dirty="0"/>
              <a:t>February 11, 2019</a:t>
            </a:r>
          </a:p>
          <a:p>
            <a:endParaRPr lang="en-US" dirty="0"/>
          </a:p>
          <a:p>
            <a:r>
              <a:rPr lang="en-US" dirty="0"/>
              <a:t>Andrew </a:t>
            </a:r>
            <a:r>
              <a:rPr lang="en-US" dirty="0" err="1"/>
              <a:t>Sonnenschein</a:t>
            </a:r>
            <a:endParaRPr lang="en-US" dirty="0"/>
          </a:p>
          <a:p>
            <a:r>
              <a:rPr lang="en-US" dirty="0" err="1"/>
              <a:t>Fermilab</a:t>
            </a:r>
            <a:endParaRPr lang="en-US" dirty="0"/>
          </a:p>
        </p:txBody>
      </p:sp>
      <p:pic>
        <p:nvPicPr>
          <p:cNvPr id="6" name="Picture 2" descr="r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609" y="0"/>
            <a:ext cx="1902056" cy="73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60" y="0"/>
            <a:ext cx="603504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7540EA-2116-426A-840E-6C921FD8E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9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F224-084F-4A87-A5EC-7DDB11F0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10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53980D-A474-4F4D-8CCD-B6219CD12E68}"/>
              </a:ext>
            </a:extLst>
          </p:cNvPr>
          <p:cNvCxnSpPr/>
          <p:nvPr/>
        </p:nvCxnSpPr>
        <p:spPr>
          <a:xfrm flipV="1">
            <a:off x="4246685" y="2303585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8F0332-4621-42B1-AA63-551DEF61F9C8}"/>
              </a:ext>
            </a:extLst>
          </p:cNvPr>
          <p:cNvCxnSpPr/>
          <p:nvPr/>
        </p:nvCxnSpPr>
        <p:spPr>
          <a:xfrm flipV="1">
            <a:off x="4774956" y="2303585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C8C84D-919F-4B96-A225-F3A0BC7B5821}"/>
              </a:ext>
            </a:extLst>
          </p:cNvPr>
          <p:cNvCxnSpPr/>
          <p:nvPr/>
        </p:nvCxnSpPr>
        <p:spPr>
          <a:xfrm flipV="1">
            <a:off x="5303227" y="2303585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1CCCB0-12F7-4D77-8AF0-5778B7A83F04}"/>
              </a:ext>
            </a:extLst>
          </p:cNvPr>
          <p:cNvCxnSpPr/>
          <p:nvPr/>
        </p:nvCxnSpPr>
        <p:spPr>
          <a:xfrm flipV="1">
            <a:off x="5831498" y="2303585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2DE8C-F523-418E-95BB-EE3C38914D37}"/>
              </a:ext>
            </a:extLst>
          </p:cNvPr>
          <p:cNvCxnSpPr/>
          <p:nvPr/>
        </p:nvCxnSpPr>
        <p:spPr>
          <a:xfrm flipV="1">
            <a:off x="6359770" y="2303585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D08740-0417-4C37-9400-59C4D72B1E45}"/>
              </a:ext>
            </a:extLst>
          </p:cNvPr>
          <p:cNvSpPr txBox="1"/>
          <p:nvPr/>
        </p:nvSpPr>
        <p:spPr>
          <a:xfrm>
            <a:off x="2758381" y="527539"/>
            <a:ext cx="5603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Magnetic Field  (e.g. from a solenoid)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D80D7-702F-4A2E-8A30-13C442CDD7A9}"/>
              </a:ext>
            </a:extLst>
          </p:cNvPr>
          <p:cNvSpPr/>
          <p:nvPr/>
        </p:nvSpPr>
        <p:spPr>
          <a:xfrm>
            <a:off x="6888042" y="2263261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198B0-2051-4ED3-BBBC-C5ED1A4568D0}"/>
              </a:ext>
            </a:extLst>
          </p:cNvPr>
          <p:cNvSpPr/>
          <p:nvPr/>
        </p:nvSpPr>
        <p:spPr>
          <a:xfrm>
            <a:off x="2939282" y="2263261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6DF8A-AA5D-4273-854F-93D96E564555}"/>
              </a:ext>
            </a:extLst>
          </p:cNvPr>
          <p:cNvSpPr txBox="1"/>
          <p:nvPr/>
        </p:nvSpPr>
        <p:spPr>
          <a:xfrm rot="5400000">
            <a:off x="2812403" y="3445799"/>
            <a:ext cx="914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Magnet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99B7C9-763F-4A4B-9736-854A81B866A5}"/>
                  </a:ext>
                </a:extLst>
              </p:cNvPr>
              <p:cNvSpPr txBox="1"/>
              <p:nvPr/>
            </p:nvSpPr>
            <p:spPr>
              <a:xfrm>
                <a:off x="3770715" y="3392956"/>
                <a:ext cx="33015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599B7C9-763F-4A4B-9736-854A81B86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715" y="3392956"/>
                <a:ext cx="330154" cy="310598"/>
              </a:xfrm>
              <a:prstGeom prst="rect">
                <a:avLst/>
              </a:prstGeom>
              <a:blipFill>
                <a:blip r:embed="rId2"/>
                <a:stretch>
                  <a:fillRect l="-18519" r="-9259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836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F224-084F-4A87-A5EC-7DDB11F0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11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53980D-A474-4F4D-8CCD-B6219CD12E68}"/>
              </a:ext>
            </a:extLst>
          </p:cNvPr>
          <p:cNvCxnSpPr/>
          <p:nvPr/>
        </p:nvCxnSpPr>
        <p:spPr>
          <a:xfrm flipV="1">
            <a:off x="4141910" y="2179760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8F0332-4621-42B1-AA63-551DEF61F9C8}"/>
              </a:ext>
            </a:extLst>
          </p:cNvPr>
          <p:cNvCxnSpPr/>
          <p:nvPr/>
        </p:nvCxnSpPr>
        <p:spPr>
          <a:xfrm flipV="1">
            <a:off x="4670181" y="2179760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C8C84D-919F-4B96-A225-F3A0BC7B5821}"/>
              </a:ext>
            </a:extLst>
          </p:cNvPr>
          <p:cNvCxnSpPr/>
          <p:nvPr/>
        </p:nvCxnSpPr>
        <p:spPr>
          <a:xfrm flipV="1">
            <a:off x="5198452" y="2179760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1CCCB0-12F7-4D77-8AF0-5778B7A83F04}"/>
              </a:ext>
            </a:extLst>
          </p:cNvPr>
          <p:cNvCxnSpPr/>
          <p:nvPr/>
        </p:nvCxnSpPr>
        <p:spPr>
          <a:xfrm flipV="1">
            <a:off x="5726723" y="2179760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62DE8C-F523-418E-95BB-EE3C38914D37}"/>
              </a:ext>
            </a:extLst>
          </p:cNvPr>
          <p:cNvCxnSpPr/>
          <p:nvPr/>
        </p:nvCxnSpPr>
        <p:spPr>
          <a:xfrm flipV="1">
            <a:off x="6254995" y="2179760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DD08740-0417-4C37-9400-59C4D72B1E45}"/>
              </a:ext>
            </a:extLst>
          </p:cNvPr>
          <p:cNvSpPr txBox="1"/>
          <p:nvPr/>
        </p:nvSpPr>
        <p:spPr>
          <a:xfrm>
            <a:off x="1063695" y="295958"/>
            <a:ext cx="9813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Oscillating Fictitious Current Produced by Axions in Magnetic Field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D80D7-702F-4A2E-8A30-13C442CDD7A9}"/>
              </a:ext>
            </a:extLst>
          </p:cNvPr>
          <p:cNvSpPr/>
          <p:nvPr/>
        </p:nvSpPr>
        <p:spPr>
          <a:xfrm>
            <a:off x="6783267" y="2139436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198B0-2051-4ED3-BBBC-C5ED1A4568D0}"/>
              </a:ext>
            </a:extLst>
          </p:cNvPr>
          <p:cNvSpPr/>
          <p:nvPr/>
        </p:nvSpPr>
        <p:spPr>
          <a:xfrm>
            <a:off x="2834507" y="2139436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6DF8A-AA5D-4273-854F-93D96E564555}"/>
              </a:ext>
            </a:extLst>
          </p:cNvPr>
          <p:cNvSpPr txBox="1"/>
          <p:nvPr/>
        </p:nvSpPr>
        <p:spPr>
          <a:xfrm rot="5400000">
            <a:off x="2707628" y="3321974"/>
            <a:ext cx="914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Magnet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9751CB-1965-41D0-B9B6-630FA97A1D6C}"/>
                  </a:ext>
                </a:extLst>
              </p:cNvPr>
              <p:cNvSpPr txBox="1"/>
              <p:nvPr/>
            </p:nvSpPr>
            <p:spPr>
              <a:xfrm>
                <a:off x="3665940" y="3269131"/>
                <a:ext cx="33015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9751CB-1965-41D0-B9B6-630FA97A1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5940" y="3269131"/>
                <a:ext cx="330154" cy="310598"/>
              </a:xfrm>
              <a:prstGeom prst="rect">
                <a:avLst/>
              </a:prstGeom>
              <a:blipFill>
                <a:blip r:embed="rId2"/>
                <a:stretch>
                  <a:fillRect l="-16364" r="-7273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BEF53F-B4E4-4855-96EA-93AF51CFEBE6}"/>
              </a:ext>
            </a:extLst>
          </p:cNvPr>
          <p:cNvCxnSpPr/>
          <p:nvPr/>
        </p:nvCxnSpPr>
        <p:spPr>
          <a:xfrm flipV="1">
            <a:off x="4417406" y="3130503"/>
            <a:ext cx="0" cy="6526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7F25273-7E29-43DF-80C1-16256DE16DCF}"/>
              </a:ext>
            </a:extLst>
          </p:cNvPr>
          <p:cNvCxnSpPr/>
          <p:nvPr/>
        </p:nvCxnSpPr>
        <p:spPr>
          <a:xfrm flipV="1">
            <a:off x="4930291" y="3130503"/>
            <a:ext cx="0" cy="6526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AF1B98-EA51-470C-96B1-C076628E4862}"/>
              </a:ext>
            </a:extLst>
          </p:cNvPr>
          <p:cNvCxnSpPr/>
          <p:nvPr/>
        </p:nvCxnSpPr>
        <p:spPr>
          <a:xfrm flipV="1">
            <a:off x="5484206" y="3130503"/>
            <a:ext cx="0" cy="6526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2CF4E05-EBD4-4303-8129-D692B450AD09}"/>
              </a:ext>
            </a:extLst>
          </p:cNvPr>
          <p:cNvCxnSpPr/>
          <p:nvPr/>
        </p:nvCxnSpPr>
        <p:spPr>
          <a:xfrm flipV="1">
            <a:off x="6020537" y="3130503"/>
            <a:ext cx="0" cy="652623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/>
              <p:nvPr/>
            </p:nvSpPr>
            <p:spPr>
              <a:xfrm>
                <a:off x="4921966" y="2738998"/>
                <a:ext cx="552972" cy="310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1966" y="2738998"/>
                <a:ext cx="552972" cy="310598"/>
              </a:xfrm>
              <a:prstGeom prst="rect">
                <a:avLst/>
              </a:prstGeom>
              <a:blipFill>
                <a:blip r:embed="rId3"/>
                <a:stretch>
                  <a:fillRect l="-13187" t="-23529" r="-15385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5E0EF4-945A-421A-AFF2-8A4E9B50BD35}"/>
                  </a:ext>
                </a:extLst>
              </p:cNvPr>
              <p:cNvSpPr txBox="1"/>
              <p:nvPr/>
            </p:nvSpPr>
            <p:spPr>
              <a:xfrm>
                <a:off x="8350798" y="2256652"/>
                <a:ext cx="3003002" cy="419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5E0EF4-945A-421A-AFF2-8A4E9B50B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798" y="2256652"/>
                <a:ext cx="3003002" cy="419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2E626B-9DA2-4D67-A47B-398A84F52BE2}"/>
                  </a:ext>
                </a:extLst>
              </p:cNvPr>
              <p:cNvSpPr txBox="1"/>
              <p:nvPr/>
            </p:nvSpPr>
            <p:spPr>
              <a:xfrm>
                <a:off x="8890494" y="3384957"/>
                <a:ext cx="1599349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72E626B-9DA2-4D67-A47B-398A84F52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494" y="3384957"/>
                <a:ext cx="1599349" cy="8334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757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F224-084F-4A87-A5EC-7DDB11F0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08740-0417-4C37-9400-59C4D72B1E45}"/>
              </a:ext>
            </a:extLst>
          </p:cNvPr>
          <p:cNvSpPr txBox="1"/>
          <p:nvPr/>
        </p:nvSpPr>
        <p:spPr>
          <a:xfrm>
            <a:off x="2589488" y="265430"/>
            <a:ext cx="6289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Magnetic Field Response to Axion Current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D80D7-702F-4A2E-8A30-13C442CDD7A9}"/>
              </a:ext>
            </a:extLst>
          </p:cNvPr>
          <p:cNvSpPr/>
          <p:nvPr/>
        </p:nvSpPr>
        <p:spPr>
          <a:xfrm>
            <a:off x="7030917" y="2121277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198B0-2051-4ED3-BBBC-C5ED1A4568D0}"/>
              </a:ext>
            </a:extLst>
          </p:cNvPr>
          <p:cNvSpPr/>
          <p:nvPr/>
        </p:nvSpPr>
        <p:spPr>
          <a:xfrm>
            <a:off x="3082157" y="2121277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6DF8A-AA5D-4273-854F-93D96E564555}"/>
              </a:ext>
            </a:extLst>
          </p:cNvPr>
          <p:cNvSpPr txBox="1"/>
          <p:nvPr/>
        </p:nvSpPr>
        <p:spPr>
          <a:xfrm rot="5400000">
            <a:off x="2955278" y="3303815"/>
            <a:ext cx="914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Magnet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BEF53F-B4E4-4855-96EA-93AF51CFEBE6}"/>
              </a:ext>
            </a:extLst>
          </p:cNvPr>
          <p:cNvCxnSpPr>
            <a:cxnSpLocks/>
          </p:cNvCxnSpPr>
          <p:nvPr/>
        </p:nvCxnSpPr>
        <p:spPr>
          <a:xfrm flipV="1">
            <a:off x="4665056" y="2787026"/>
            <a:ext cx="0" cy="107148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/>
              <p:nvPr/>
            </p:nvSpPr>
            <p:spPr>
              <a:xfrm>
                <a:off x="5087193" y="3150703"/>
                <a:ext cx="552972" cy="3105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𝑱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193" y="3150703"/>
                <a:ext cx="552972" cy="310598"/>
              </a:xfrm>
              <a:prstGeom prst="rect">
                <a:avLst/>
              </a:prstGeom>
              <a:blipFill>
                <a:blip r:embed="rId2"/>
                <a:stretch>
                  <a:fillRect l="-13333" t="-25490" r="-16667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1F7FB9E1-9274-4B62-B71F-028E90851B54}"/>
              </a:ext>
            </a:extLst>
          </p:cNvPr>
          <p:cNvSpPr/>
          <p:nvPr/>
        </p:nvSpPr>
        <p:spPr>
          <a:xfrm>
            <a:off x="4232778" y="3234963"/>
            <a:ext cx="2426645" cy="4073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77F0E-767D-4896-8B5C-7446B821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95357" y="2919739"/>
            <a:ext cx="2408129" cy="42675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CA1F23-20D4-4560-ADAA-11B7ED3E78FE}"/>
              </a:ext>
            </a:extLst>
          </p:cNvPr>
          <p:cNvCxnSpPr>
            <a:cxnSpLocks/>
          </p:cNvCxnSpPr>
          <p:nvPr/>
        </p:nvCxnSpPr>
        <p:spPr>
          <a:xfrm flipV="1">
            <a:off x="5132025" y="2787026"/>
            <a:ext cx="0" cy="107148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1A2A34-1499-41E0-8B51-BE15B5829C66}"/>
              </a:ext>
            </a:extLst>
          </p:cNvPr>
          <p:cNvCxnSpPr>
            <a:cxnSpLocks/>
          </p:cNvCxnSpPr>
          <p:nvPr/>
        </p:nvCxnSpPr>
        <p:spPr>
          <a:xfrm flipV="1">
            <a:off x="5598994" y="2787026"/>
            <a:ext cx="0" cy="107148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9DEF99-2646-4FB7-8576-8A69EADB7F75}"/>
              </a:ext>
            </a:extLst>
          </p:cNvPr>
          <p:cNvCxnSpPr>
            <a:cxnSpLocks/>
          </p:cNvCxnSpPr>
          <p:nvPr/>
        </p:nvCxnSpPr>
        <p:spPr>
          <a:xfrm flipV="1">
            <a:off x="6065963" y="2787026"/>
            <a:ext cx="0" cy="107148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D48810-C0DC-4FD3-92C7-3870E50605F2}"/>
              </a:ext>
            </a:extLst>
          </p:cNvPr>
          <p:cNvCxnSpPr/>
          <p:nvPr/>
        </p:nvCxnSpPr>
        <p:spPr>
          <a:xfrm flipV="1">
            <a:off x="4009889" y="2242378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5807DD-724E-473F-A5BC-32DA71C63A14}"/>
              </a:ext>
            </a:extLst>
          </p:cNvPr>
          <p:cNvCxnSpPr/>
          <p:nvPr/>
        </p:nvCxnSpPr>
        <p:spPr>
          <a:xfrm flipV="1">
            <a:off x="6764802" y="2242378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380A69-3AD5-43FD-89D6-2C8DDDB16769}"/>
                  </a:ext>
                </a:extLst>
              </p:cNvPr>
              <p:cNvSpPr txBox="1"/>
              <p:nvPr/>
            </p:nvSpPr>
            <p:spPr>
              <a:xfrm>
                <a:off x="4110927" y="4516718"/>
                <a:ext cx="33015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380A69-3AD5-43FD-89D6-2C8DDDB16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927" y="4516718"/>
                <a:ext cx="330154" cy="310598"/>
              </a:xfrm>
              <a:prstGeom prst="rect">
                <a:avLst/>
              </a:prstGeom>
              <a:blipFill>
                <a:blip r:embed="rId4"/>
                <a:stretch>
                  <a:fillRect l="-16364" r="-7273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C1795A-576E-4CFA-8336-2A93F237B501}"/>
                  </a:ext>
                </a:extLst>
              </p:cNvPr>
              <p:cNvSpPr txBox="1"/>
              <p:nvPr/>
            </p:nvSpPr>
            <p:spPr>
              <a:xfrm>
                <a:off x="4718006" y="2501827"/>
                <a:ext cx="62190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6C1795A-576E-4CFA-8336-2A93F237B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006" y="2501827"/>
                <a:ext cx="621902" cy="310598"/>
              </a:xfrm>
              <a:prstGeom prst="rect">
                <a:avLst/>
              </a:prstGeom>
              <a:blipFill>
                <a:blip r:embed="rId5"/>
                <a:stretch>
                  <a:fillRect l="-8824" r="-13725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CBB433-3DBE-4FB1-B6EA-C557E10AD3DF}"/>
                  </a:ext>
                </a:extLst>
              </p:cNvPr>
              <p:cNvSpPr/>
              <p:nvPr/>
            </p:nvSpPr>
            <p:spPr>
              <a:xfrm>
                <a:off x="8656356" y="3015275"/>
                <a:ext cx="2651688" cy="47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</m:acc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4CBB433-3DBE-4FB1-B6EA-C557E10AD3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6356" y="3015275"/>
                <a:ext cx="2651688" cy="473206"/>
              </a:xfrm>
              <a:prstGeom prst="rect">
                <a:avLst/>
              </a:prstGeom>
              <a:blipFill>
                <a:blip r:embed="rId6"/>
                <a:stretch>
                  <a:fillRect t="-3896" r="-23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452507-DC11-4318-BFAE-EAA361948527}"/>
                  </a:ext>
                </a:extLst>
              </p:cNvPr>
              <p:cNvSpPr txBox="1"/>
              <p:nvPr/>
            </p:nvSpPr>
            <p:spPr>
              <a:xfrm>
                <a:off x="1952625" y="1114425"/>
                <a:ext cx="8115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The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𝑱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sub>
                    </m:sSub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 sources a magnetic field.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0452507-DC11-4318-BFAE-EAA361948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25" y="1114425"/>
                <a:ext cx="8115288" cy="369332"/>
              </a:xfrm>
              <a:prstGeom prst="rect">
                <a:avLst/>
              </a:prstGeom>
              <a:blipFill>
                <a:blip r:embed="rId7"/>
                <a:stretch>
                  <a:fillRect l="-45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104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F224-084F-4A87-A5EC-7DDB11F0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08740-0417-4C37-9400-59C4D72B1E45}"/>
              </a:ext>
            </a:extLst>
          </p:cNvPr>
          <p:cNvSpPr txBox="1"/>
          <p:nvPr/>
        </p:nvSpPr>
        <p:spPr>
          <a:xfrm>
            <a:off x="2090282" y="407031"/>
            <a:ext cx="7703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Electric Field Response to Oscillating Magnetic Field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D80D7-702F-4A2E-8A30-13C442CDD7A9}"/>
              </a:ext>
            </a:extLst>
          </p:cNvPr>
          <p:cNvSpPr/>
          <p:nvPr/>
        </p:nvSpPr>
        <p:spPr>
          <a:xfrm>
            <a:off x="6907092" y="2202482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198B0-2051-4ED3-BBBC-C5ED1A4568D0}"/>
              </a:ext>
            </a:extLst>
          </p:cNvPr>
          <p:cNvSpPr/>
          <p:nvPr/>
        </p:nvSpPr>
        <p:spPr>
          <a:xfrm>
            <a:off x="2958332" y="2202482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6DF8A-AA5D-4273-854F-93D96E564555}"/>
              </a:ext>
            </a:extLst>
          </p:cNvPr>
          <p:cNvSpPr txBox="1"/>
          <p:nvPr/>
        </p:nvSpPr>
        <p:spPr>
          <a:xfrm rot="5400000">
            <a:off x="2831453" y="3385020"/>
            <a:ext cx="914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Magnet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BEF53F-B4E4-4855-96EA-93AF51CFEBE6}"/>
              </a:ext>
            </a:extLst>
          </p:cNvPr>
          <p:cNvCxnSpPr>
            <a:cxnSpLocks/>
          </p:cNvCxnSpPr>
          <p:nvPr/>
        </p:nvCxnSpPr>
        <p:spPr>
          <a:xfrm flipV="1">
            <a:off x="4541231" y="2868231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/>
              <p:nvPr/>
            </p:nvSpPr>
            <p:spPr>
              <a:xfrm>
                <a:off x="4963368" y="3231908"/>
                <a:ext cx="60587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3368" y="3231908"/>
                <a:ext cx="605871" cy="276999"/>
              </a:xfrm>
              <a:prstGeom prst="rect">
                <a:avLst/>
              </a:prstGeom>
              <a:blipFill>
                <a:blip r:embed="rId2"/>
                <a:stretch>
                  <a:fillRect l="-8000" t="-2174" r="-14000" b="-326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1F7FB9E1-9274-4B62-B71F-028E90851B54}"/>
              </a:ext>
            </a:extLst>
          </p:cNvPr>
          <p:cNvSpPr/>
          <p:nvPr/>
        </p:nvSpPr>
        <p:spPr>
          <a:xfrm>
            <a:off x="4108953" y="3316168"/>
            <a:ext cx="2426645" cy="4073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77F0E-767D-4896-8B5C-7446B821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071532" y="3000944"/>
            <a:ext cx="2408129" cy="42675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CA1F23-20D4-4560-ADAA-11B7ED3E78FE}"/>
              </a:ext>
            </a:extLst>
          </p:cNvPr>
          <p:cNvCxnSpPr>
            <a:cxnSpLocks/>
          </p:cNvCxnSpPr>
          <p:nvPr/>
        </p:nvCxnSpPr>
        <p:spPr>
          <a:xfrm flipV="1">
            <a:off x="5008200" y="2868231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1A2A34-1499-41E0-8B51-BE15B5829C66}"/>
              </a:ext>
            </a:extLst>
          </p:cNvPr>
          <p:cNvCxnSpPr>
            <a:cxnSpLocks/>
          </p:cNvCxnSpPr>
          <p:nvPr/>
        </p:nvCxnSpPr>
        <p:spPr>
          <a:xfrm flipV="1">
            <a:off x="5475169" y="2868231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9DEF99-2646-4FB7-8576-8A69EADB7F75}"/>
              </a:ext>
            </a:extLst>
          </p:cNvPr>
          <p:cNvCxnSpPr>
            <a:cxnSpLocks/>
          </p:cNvCxnSpPr>
          <p:nvPr/>
        </p:nvCxnSpPr>
        <p:spPr>
          <a:xfrm flipV="1">
            <a:off x="5942138" y="2868231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D48810-C0DC-4FD3-92C7-3870E50605F2}"/>
              </a:ext>
            </a:extLst>
          </p:cNvPr>
          <p:cNvCxnSpPr/>
          <p:nvPr/>
        </p:nvCxnSpPr>
        <p:spPr>
          <a:xfrm flipV="1">
            <a:off x="3886064" y="2323583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5807DD-724E-473F-A5BC-32DA71C63A14}"/>
              </a:ext>
            </a:extLst>
          </p:cNvPr>
          <p:cNvCxnSpPr/>
          <p:nvPr/>
        </p:nvCxnSpPr>
        <p:spPr>
          <a:xfrm flipV="1">
            <a:off x="6640977" y="2323583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380A69-3AD5-43FD-89D6-2C8DDDB16769}"/>
                  </a:ext>
                </a:extLst>
              </p:cNvPr>
              <p:cNvSpPr txBox="1"/>
              <p:nvPr/>
            </p:nvSpPr>
            <p:spPr>
              <a:xfrm>
                <a:off x="3987102" y="4597923"/>
                <a:ext cx="33015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380A69-3AD5-43FD-89D6-2C8DDDB16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102" y="4597923"/>
                <a:ext cx="330154" cy="310598"/>
              </a:xfrm>
              <a:prstGeom prst="rect">
                <a:avLst/>
              </a:prstGeom>
              <a:blipFill>
                <a:blip r:embed="rId4"/>
                <a:stretch>
                  <a:fillRect l="-16667" r="-9259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811D9F-4CDD-4F53-80D8-C00791B1EE2F}"/>
                  </a:ext>
                </a:extLst>
              </p:cNvPr>
              <p:cNvSpPr txBox="1"/>
              <p:nvPr/>
            </p:nvSpPr>
            <p:spPr>
              <a:xfrm>
                <a:off x="4369666" y="2468691"/>
                <a:ext cx="62190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811D9F-4CDD-4F53-80D8-C00791B1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9666" y="2468691"/>
                <a:ext cx="621902" cy="310598"/>
              </a:xfrm>
              <a:prstGeom prst="rect">
                <a:avLst/>
              </a:prstGeom>
              <a:blipFill>
                <a:blip r:embed="rId5"/>
                <a:stretch>
                  <a:fillRect l="-8824" r="-13725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EDDEBB-1182-40DF-95F6-68BBD478E001}"/>
                  </a:ext>
                </a:extLst>
              </p:cNvPr>
              <p:cNvSpPr/>
              <p:nvPr/>
            </p:nvSpPr>
            <p:spPr>
              <a:xfrm>
                <a:off x="8803382" y="3133804"/>
                <a:ext cx="2168158" cy="4732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US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CEDDEBB-1182-40DF-95F6-68BBD478E0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3382" y="3133804"/>
                <a:ext cx="2168158" cy="473206"/>
              </a:xfrm>
              <a:prstGeom prst="rect">
                <a:avLst/>
              </a:prstGeom>
              <a:blipFill>
                <a:blip r:embed="rId6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4786B08-CE35-4637-A385-B66DF3EF5F4A}"/>
              </a:ext>
            </a:extLst>
          </p:cNvPr>
          <p:cNvSpPr txBox="1"/>
          <p:nvPr/>
        </p:nvSpPr>
        <p:spPr>
          <a:xfrm>
            <a:off x="1395415" y="1052583"/>
            <a:ext cx="94011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ea typeface="Cambria Math" panose="02040503050406030204" pitchFamily="18" charset="0"/>
              </a:rPr>
              <a:t>Small electric response field appears parallel to imposed magnetic field</a:t>
            </a:r>
            <a:r>
              <a:rPr lang="en-US" sz="2400" dirty="0">
                <a:solidFill>
                  <a:srgbClr val="0070C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Electric and magnetic field amplitudes proportional to </a:t>
            </a:r>
            <a:r>
              <a:rPr lang="en-US" sz="2400" dirty="0" err="1">
                <a:solidFill>
                  <a:srgbClr val="0070C0"/>
                </a:solidFill>
              </a:rPr>
              <a:t>g</a:t>
            </a:r>
            <a:r>
              <a:rPr lang="en-US" sz="2400" baseline="-25000" dirty="0" err="1">
                <a:solidFill>
                  <a:srgbClr val="0070C0"/>
                </a:solidFill>
              </a:rPr>
              <a:t>a</a:t>
            </a:r>
            <a:r>
              <a:rPr lang="en-US" sz="2400" baseline="-25000" dirty="0">
                <a:solidFill>
                  <a:srgbClr val="0070C0"/>
                </a:solidFill>
                <a:sym typeface="Symbol" panose="05050102010706020507" pitchFamily="18" charset="2"/>
              </a:rPr>
              <a:t></a:t>
            </a:r>
            <a:endParaRPr lang="en-US" sz="2400" baseline="-25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1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F224-084F-4A87-A5EC-7DDB11F0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08740-0417-4C37-9400-59C4D72B1E45}"/>
              </a:ext>
            </a:extLst>
          </p:cNvPr>
          <p:cNvSpPr txBox="1"/>
          <p:nvPr/>
        </p:nvSpPr>
        <p:spPr>
          <a:xfrm>
            <a:off x="2645306" y="230552"/>
            <a:ext cx="7828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</a:rPr>
              <a:t>Sikivie</a:t>
            </a:r>
            <a:r>
              <a:rPr lang="en-US" sz="2800" dirty="0">
                <a:solidFill>
                  <a:schemeClr val="accent1"/>
                </a:solidFill>
              </a:rPr>
              <a:t> Axion </a:t>
            </a:r>
            <a:r>
              <a:rPr lang="en-US" sz="2800" dirty="0" err="1">
                <a:solidFill>
                  <a:schemeClr val="accent1"/>
                </a:solidFill>
              </a:rPr>
              <a:t>Haloscope</a:t>
            </a:r>
            <a:r>
              <a:rPr lang="en-US" sz="2800" dirty="0">
                <a:solidFill>
                  <a:schemeClr val="accent1"/>
                </a:solidFill>
              </a:rPr>
              <a:t> Detector (ADMX and others)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BD80D7-702F-4A2E-8A30-13C442CDD7A9}"/>
              </a:ext>
            </a:extLst>
          </p:cNvPr>
          <p:cNvSpPr/>
          <p:nvPr/>
        </p:nvSpPr>
        <p:spPr>
          <a:xfrm>
            <a:off x="7240467" y="2482336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A198B0-2051-4ED3-BBBC-C5ED1A4568D0}"/>
              </a:ext>
            </a:extLst>
          </p:cNvPr>
          <p:cNvSpPr/>
          <p:nvPr/>
        </p:nvSpPr>
        <p:spPr>
          <a:xfrm>
            <a:off x="3291707" y="2482336"/>
            <a:ext cx="685770" cy="2734408"/>
          </a:xfrm>
          <a:prstGeom prst="rect">
            <a:avLst/>
          </a:prstGeom>
          <a:pattFill prst="wdUpDiag">
            <a:fgClr>
              <a:schemeClr val="accent4">
                <a:lumMod val="5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16DF8A-AA5D-4273-854F-93D96E564555}"/>
              </a:ext>
            </a:extLst>
          </p:cNvPr>
          <p:cNvSpPr txBox="1"/>
          <p:nvPr/>
        </p:nvSpPr>
        <p:spPr>
          <a:xfrm rot="5400000">
            <a:off x="3164828" y="3664874"/>
            <a:ext cx="9144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Magnet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BEF53F-B4E4-4855-96EA-93AF51CFEBE6}"/>
              </a:ext>
            </a:extLst>
          </p:cNvPr>
          <p:cNvCxnSpPr>
            <a:cxnSpLocks/>
          </p:cNvCxnSpPr>
          <p:nvPr/>
        </p:nvCxnSpPr>
        <p:spPr>
          <a:xfrm flipV="1">
            <a:off x="4874606" y="3148085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/>
              <p:nvPr/>
            </p:nvSpPr>
            <p:spPr>
              <a:xfrm>
                <a:off x="5296743" y="3511762"/>
                <a:ext cx="605871" cy="27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FA749E-DE15-4763-A135-974C3F99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743" y="3511762"/>
                <a:ext cx="605871" cy="276999"/>
              </a:xfrm>
              <a:prstGeom prst="rect">
                <a:avLst/>
              </a:prstGeom>
              <a:blipFill>
                <a:blip r:embed="rId2"/>
                <a:stretch>
                  <a:fillRect l="-9091" t="-2174" r="-15152" b="-326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1F7FB9E1-9274-4B62-B71F-028E90851B54}"/>
              </a:ext>
            </a:extLst>
          </p:cNvPr>
          <p:cNvSpPr/>
          <p:nvPr/>
        </p:nvSpPr>
        <p:spPr>
          <a:xfrm>
            <a:off x="4442328" y="3596022"/>
            <a:ext cx="2426645" cy="40738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077F0E-767D-4896-8B5C-7446B821F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404907" y="3280798"/>
            <a:ext cx="2408129" cy="426757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DCA1F23-20D4-4560-ADAA-11B7ED3E78FE}"/>
              </a:ext>
            </a:extLst>
          </p:cNvPr>
          <p:cNvCxnSpPr>
            <a:cxnSpLocks/>
          </p:cNvCxnSpPr>
          <p:nvPr/>
        </p:nvCxnSpPr>
        <p:spPr>
          <a:xfrm flipV="1">
            <a:off x="5341575" y="3148085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41A2A34-1499-41E0-8B51-BE15B5829C66}"/>
              </a:ext>
            </a:extLst>
          </p:cNvPr>
          <p:cNvCxnSpPr>
            <a:cxnSpLocks/>
          </p:cNvCxnSpPr>
          <p:nvPr/>
        </p:nvCxnSpPr>
        <p:spPr>
          <a:xfrm flipV="1">
            <a:off x="5808544" y="3148085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B9DEF99-2646-4FB7-8576-8A69EADB7F75}"/>
              </a:ext>
            </a:extLst>
          </p:cNvPr>
          <p:cNvCxnSpPr>
            <a:cxnSpLocks/>
          </p:cNvCxnSpPr>
          <p:nvPr/>
        </p:nvCxnSpPr>
        <p:spPr>
          <a:xfrm flipV="1">
            <a:off x="6275513" y="3148085"/>
            <a:ext cx="0" cy="1071486"/>
          </a:xfrm>
          <a:prstGeom prst="straightConnector1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CD48810-C0DC-4FD3-92C7-3870E50605F2}"/>
              </a:ext>
            </a:extLst>
          </p:cNvPr>
          <p:cNvCxnSpPr/>
          <p:nvPr/>
        </p:nvCxnSpPr>
        <p:spPr>
          <a:xfrm flipV="1">
            <a:off x="4219439" y="2603437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E5807DD-724E-473F-A5BC-32DA71C63A14}"/>
              </a:ext>
            </a:extLst>
          </p:cNvPr>
          <p:cNvCxnSpPr/>
          <p:nvPr/>
        </p:nvCxnSpPr>
        <p:spPr>
          <a:xfrm flipV="1">
            <a:off x="6974352" y="2603437"/>
            <a:ext cx="0" cy="25849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380A69-3AD5-43FD-89D6-2C8DDDB16769}"/>
                  </a:ext>
                </a:extLst>
              </p:cNvPr>
              <p:cNvSpPr txBox="1"/>
              <p:nvPr/>
            </p:nvSpPr>
            <p:spPr>
              <a:xfrm>
                <a:off x="4320477" y="4877777"/>
                <a:ext cx="330154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380A69-3AD5-43FD-89D6-2C8DDDB16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477" y="4877777"/>
                <a:ext cx="330154" cy="310598"/>
              </a:xfrm>
              <a:prstGeom prst="rect">
                <a:avLst/>
              </a:prstGeom>
              <a:blipFill>
                <a:blip r:embed="rId4"/>
                <a:stretch>
                  <a:fillRect l="-18519" r="-9259" b="-156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811D9F-4CDD-4F53-80D8-C00791B1EE2F}"/>
                  </a:ext>
                </a:extLst>
              </p:cNvPr>
              <p:cNvSpPr txBox="1"/>
              <p:nvPr/>
            </p:nvSpPr>
            <p:spPr>
              <a:xfrm>
                <a:off x="4282876" y="3854089"/>
                <a:ext cx="62190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811D9F-4CDD-4F53-80D8-C00791B1E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876" y="3854089"/>
                <a:ext cx="621902" cy="310598"/>
              </a:xfrm>
              <a:prstGeom prst="rect">
                <a:avLst/>
              </a:prstGeom>
              <a:blipFill>
                <a:blip r:embed="rId5"/>
                <a:stretch>
                  <a:fillRect l="-8824" r="-13725" b="-31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63FAF8DA-08BF-4AE6-89D7-F0B0E3F42E54}"/>
              </a:ext>
            </a:extLst>
          </p:cNvPr>
          <p:cNvSpPr/>
          <p:nvPr/>
        </p:nvSpPr>
        <p:spPr>
          <a:xfrm>
            <a:off x="4071571" y="2903844"/>
            <a:ext cx="3059715" cy="180274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E6141C-6A21-40B7-9053-BDB94C9417C4}"/>
              </a:ext>
            </a:extLst>
          </p:cNvPr>
          <p:cNvSpPr txBox="1"/>
          <p:nvPr/>
        </p:nvSpPr>
        <p:spPr>
          <a:xfrm>
            <a:off x="1257114" y="994348"/>
            <a:ext cx="6745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Put a metal cavity (box) in the magnet bore.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Static B field will permeate the (non superconducting) cavity.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Tune the cavity to resonate at axion frequency 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A0DB9-4E63-492A-8270-7BAC755B2E4E}"/>
                  </a:ext>
                </a:extLst>
              </p:cNvPr>
              <p:cNvSpPr txBox="1"/>
              <p:nvPr/>
            </p:nvSpPr>
            <p:spPr>
              <a:xfrm>
                <a:off x="8192351" y="1374890"/>
                <a:ext cx="1599349" cy="833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ADA0DB9-4E63-492A-8270-7BAC755B2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351" y="1374890"/>
                <a:ext cx="1599349" cy="833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3F31455-B89F-458E-BAA0-D4FE056F7361}"/>
              </a:ext>
            </a:extLst>
          </p:cNvPr>
          <p:cNvSpPr txBox="1"/>
          <p:nvPr/>
        </p:nvSpPr>
        <p:spPr>
          <a:xfrm>
            <a:off x="8192351" y="5066393"/>
            <a:ext cx="38011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See Pierre </a:t>
            </a:r>
            <a:r>
              <a:rPr lang="en-US" sz="2400" dirty="0" err="1"/>
              <a:t>Sikivie</a:t>
            </a:r>
            <a:r>
              <a:rPr lang="en-US" sz="2400" dirty="0"/>
              <a:t>, “Experimental Tests of the Invisible Axion” 1983 PRL</a:t>
            </a:r>
          </a:p>
        </p:txBody>
      </p:sp>
    </p:spTree>
    <p:extLst>
      <p:ext uri="{BB962C8B-B14F-4D97-AF65-F5344CB8AC3E}">
        <p14:creationId xmlns:p14="http://schemas.microsoft.com/office/powerpoint/2010/main" val="764673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AF224-084F-4A87-A5EC-7DDB11F00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D08740-0417-4C37-9400-59C4D72B1E45}"/>
              </a:ext>
            </a:extLst>
          </p:cNvPr>
          <p:cNvSpPr txBox="1"/>
          <p:nvPr/>
        </p:nvSpPr>
        <p:spPr>
          <a:xfrm>
            <a:off x="326344" y="155010"/>
            <a:ext cx="331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Pumped Cavity Mode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5E25B9C-E0CA-4261-A008-73CDAB0FE4FE}"/>
              </a:ext>
            </a:extLst>
          </p:cNvPr>
          <p:cNvGrpSpPr/>
          <p:nvPr/>
        </p:nvGrpSpPr>
        <p:grpSpPr>
          <a:xfrm>
            <a:off x="1729919" y="2665346"/>
            <a:ext cx="6028532" cy="3514424"/>
            <a:chOff x="1545280" y="1483245"/>
            <a:chExt cx="6028532" cy="351442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FBD80D7-702F-4A2E-8A30-13C442CDD7A9}"/>
                </a:ext>
              </a:extLst>
            </p:cNvPr>
            <p:cNvSpPr/>
            <p:nvPr/>
          </p:nvSpPr>
          <p:spPr>
            <a:xfrm>
              <a:off x="6888042" y="2263261"/>
              <a:ext cx="685770" cy="2734408"/>
            </a:xfrm>
            <a:prstGeom prst="rect">
              <a:avLst/>
            </a:prstGeom>
            <a:pattFill prst="wdUpDiag">
              <a:fgClr>
                <a:schemeClr val="accent4">
                  <a:lumMod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EA198B0-2051-4ED3-BBBC-C5ED1A4568D0}"/>
                </a:ext>
              </a:extLst>
            </p:cNvPr>
            <p:cNvSpPr/>
            <p:nvPr/>
          </p:nvSpPr>
          <p:spPr>
            <a:xfrm>
              <a:off x="2939282" y="2263261"/>
              <a:ext cx="685770" cy="2734408"/>
            </a:xfrm>
            <a:prstGeom prst="rect">
              <a:avLst/>
            </a:prstGeom>
            <a:pattFill prst="wdUpDiag">
              <a:fgClr>
                <a:schemeClr val="accent4">
                  <a:lumMod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16DF8A-AA5D-4273-854F-93D96E564555}"/>
                </a:ext>
              </a:extLst>
            </p:cNvPr>
            <p:cNvSpPr txBox="1"/>
            <p:nvPr/>
          </p:nvSpPr>
          <p:spPr>
            <a:xfrm rot="5400000">
              <a:off x="2812403" y="3445799"/>
              <a:ext cx="91441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Magnet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3BEF53F-B4E4-4855-96EA-93AF51CFE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9949" y="3483732"/>
              <a:ext cx="0" cy="22377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DCA1F23-20D4-4560-ADAA-11B7ED3E78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0106" y="3227016"/>
              <a:ext cx="0" cy="73720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41A2A34-1499-41E0-8B51-BE15B5829C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90263" y="3059877"/>
              <a:ext cx="0" cy="107148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6B9DEF99-2646-4FB7-8576-8A69EADB7F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00420" y="2865859"/>
              <a:ext cx="0" cy="145952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E5807DD-724E-473F-A5BC-32DA71C63A14}"/>
                </a:ext>
              </a:extLst>
            </p:cNvPr>
            <p:cNvCxnSpPr/>
            <p:nvPr/>
          </p:nvCxnSpPr>
          <p:spPr>
            <a:xfrm flipV="1">
              <a:off x="6621927" y="2384362"/>
              <a:ext cx="0" cy="258493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FAF8DA-08BF-4AE6-89D7-F0B0E3F42E54}"/>
                </a:ext>
              </a:extLst>
            </p:cNvPr>
            <p:cNvSpPr/>
            <p:nvPr/>
          </p:nvSpPr>
          <p:spPr>
            <a:xfrm>
              <a:off x="3719146" y="2684769"/>
              <a:ext cx="3059715" cy="1802744"/>
            </a:xfrm>
            <a:prstGeom prst="rect">
              <a:avLst/>
            </a:pr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6F4DC4D-454C-4893-9780-1AD648BCCA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0577" y="2694501"/>
              <a:ext cx="0" cy="1802239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7AF7399-FB9D-4ABA-8773-A8C21DF4FE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0734" y="2694501"/>
              <a:ext cx="0" cy="1802239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3E8A66FB-758A-4FC6-BB6B-5B79485F8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30891" y="2865859"/>
              <a:ext cx="0" cy="1459522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CA778BB-ADF2-4BBA-90EF-658B1A3896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41048" y="3059877"/>
              <a:ext cx="0" cy="107148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843E09B-D808-4D5B-979C-FFD6097A9A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1205" y="3227016"/>
              <a:ext cx="0" cy="737208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AF38312-67A3-42A4-8E5B-206247EA2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1361" y="3483732"/>
              <a:ext cx="0" cy="223776"/>
            </a:xfrm>
            <a:prstGeom prst="straightConnector1">
              <a:avLst/>
            </a:prstGeom>
            <a:ln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CE5590E-0F41-4E41-821F-5C3ADCA64625}"/>
                    </a:ext>
                  </a:extLst>
                </p:cNvPr>
                <p:cNvSpPr txBox="1"/>
                <p:nvPr/>
              </p:nvSpPr>
              <p:spPr>
                <a:xfrm>
                  <a:off x="6205164" y="4658702"/>
                  <a:ext cx="330154" cy="3105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⃑"/>
                                <m:ctrlPr>
                                  <a:rPr lang="en-US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1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𝑩</m:t>
                                </m:r>
                              </m:e>
                            </m:acc>
                          </m:e>
                          <m:sub>
                            <m:r>
                              <a:rPr lang="en-US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oMath>
                    </m:oMathPara>
                  </a14:m>
                  <a:endParaRPr lang="en-US" b="1" dirty="0"/>
                </a:p>
              </p:txBody>
            </p:sp>
          </mc:Choice>
          <mc:Fallback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6CE5590E-0F41-4E41-821F-5C3ADCA646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5164" y="4658702"/>
                  <a:ext cx="330154" cy="310598"/>
                </a:xfrm>
                <a:prstGeom prst="rect">
                  <a:avLst/>
                </a:prstGeom>
                <a:blipFill>
                  <a:blip r:embed="rId2"/>
                  <a:stretch>
                    <a:fillRect l="-16667" r="-9259" b="-156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D7029E-2015-499B-986C-4DEBB8B282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80106" y="1749669"/>
              <a:ext cx="0" cy="1116191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0F02C7-D85E-434E-8B3D-9DD30E4CABC7}"/>
                </a:ext>
              </a:extLst>
            </p:cNvPr>
            <p:cNvCxnSpPr/>
            <p:nvPr/>
          </p:nvCxnSpPr>
          <p:spPr>
            <a:xfrm flipH="1">
              <a:off x="3454278" y="1744855"/>
              <a:ext cx="725828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5052E2C9-E048-465A-AA50-1FB711F3A0D6}"/>
                </a:ext>
              </a:extLst>
            </p:cNvPr>
            <p:cNvSpPr/>
            <p:nvPr/>
          </p:nvSpPr>
          <p:spPr>
            <a:xfrm rot="16200000">
              <a:off x="3064654" y="1473535"/>
              <a:ext cx="523219" cy="542640"/>
            </a:xfrm>
            <a:prstGeom prst="triangl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DE7DB62-8CC2-4B1B-82F4-75EB296F81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35469" y="1740041"/>
              <a:ext cx="619475" cy="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52DF78-BD62-4B87-9004-31B39DA1B93A}"/>
                </a:ext>
              </a:extLst>
            </p:cNvPr>
            <p:cNvSpPr txBox="1"/>
            <p:nvPr/>
          </p:nvSpPr>
          <p:spPr>
            <a:xfrm>
              <a:off x="4151468" y="1858742"/>
              <a:ext cx="9591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antenna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FB86FE-F509-4DA1-801F-FD5E18BC9727}"/>
                </a:ext>
              </a:extLst>
            </p:cNvPr>
            <p:cNvSpPr txBox="1"/>
            <p:nvPr/>
          </p:nvSpPr>
          <p:spPr>
            <a:xfrm>
              <a:off x="1545280" y="1555375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Signal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175C7E47-47E4-4110-B263-DC76E771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21161" y="1235245"/>
            <a:ext cx="2847143" cy="4944525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7413A61-01E6-422A-960E-928D231CDE70}"/>
              </a:ext>
            </a:extLst>
          </p:cNvPr>
          <p:cNvSpPr txBox="1"/>
          <p:nvPr/>
        </p:nvSpPr>
        <p:spPr>
          <a:xfrm>
            <a:off x="9117623" y="678230"/>
            <a:ext cx="1978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TM</a:t>
            </a:r>
            <a:r>
              <a:rPr lang="en-US" sz="2800" baseline="-25000" dirty="0">
                <a:solidFill>
                  <a:srgbClr val="0070C0"/>
                </a:solidFill>
              </a:rPr>
              <a:t>010</a:t>
            </a:r>
            <a:r>
              <a:rPr lang="en-US" sz="2800" dirty="0">
                <a:solidFill>
                  <a:srgbClr val="0070C0"/>
                </a:solidFill>
              </a:rPr>
              <a:t> Mode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863FB2B-CA31-4B5E-B67D-5E36B5556100}"/>
              </a:ext>
            </a:extLst>
          </p:cNvPr>
          <p:cNvSpPr txBox="1"/>
          <p:nvPr/>
        </p:nvSpPr>
        <p:spPr>
          <a:xfrm>
            <a:off x="627949" y="893301"/>
            <a:ext cx="7416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Power buildup occurs when cavity resonance frequency is matched to axion mass.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Electric field strength enhanced by a factor of Q </a:t>
            </a:r>
            <a:r>
              <a:rPr lang="en-US" sz="2000" dirty="0">
                <a:solidFill>
                  <a:srgbClr val="0070C0"/>
                </a:solidFill>
                <a:sym typeface="Symbol" panose="05050102010706020507" pitchFamily="18" charset="2"/>
              </a:rPr>
              <a:t> 10</a:t>
            </a:r>
            <a:r>
              <a:rPr lang="en-US" sz="2000" baseline="30000" dirty="0">
                <a:solidFill>
                  <a:srgbClr val="0070C0"/>
                </a:solidFill>
                <a:sym typeface="Symbol" panose="05050102010706020507" pitchFamily="18" charset="2"/>
              </a:rPr>
              <a:t>5</a:t>
            </a:r>
            <a:r>
              <a:rPr lang="en-US" sz="2000" dirty="0">
                <a:solidFill>
                  <a:srgbClr val="0070C0"/>
                </a:solidFill>
                <a:sym typeface="Symbol" panose="05050102010706020507" pitchFamily="18" charset="2"/>
              </a:rPr>
              <a:t> at 1 GHz for copper cavity.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88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Picture 444">
            <a:extLst>
              <a:ext uri="{FF2B5EF4-FFF2-40B4-BE49-F238E27FC236}">
                <a16:creationId xmlns:a16="http://schemas.microsoft.com/office/drawing/2014/main" id="{26A2C240-E527-4F16-B693-838B3AAD6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1585729"/>
            <a:ext cx="6515212" cy="1740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1676D-1384-4293-8A96-83513B3A8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96" y="-15959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Signal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C63A9-D1A4-4F06-B5AE-E0CEA6FE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295" y="1066587"/>
            <a:ext cx="6067619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Signal power: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682ED4E5-97E7-4432-BE47-558237655734}"/>
                  </a:ext>
                </a:extLst>
              </p:cNvPr>
              <p:cNvSpPr/>
              <p:nvPr/>
            </p:nvSpPr>
            <p:spPr>
              <a:xfrm>
                <a:off x="319841" y="3919886"/>
                <a:ext cx="6326526" cy="20982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dirty="0">
                    <a:latin typeface="Arial"/>
                    <a:cs typeface="Times New Roman" panose="02020603050405020304" pitchFamily="18" charset="0"/>
                  </a:rPr>
                  <a:t>Form Factor </a:t>
                </a:r>
                <a:r>
                  <a:rPr lang="en-US" altLang="en-US" sz="2000" i="1" dirty="0" err="1">
                    <a:latin typeface="Arial"/>
                    <a:cs typeface="Times New Roman" panose="02020603050405020304" pitchFamily="18" charset="0"/>
                  </a:rPr>
                  <a:t>C</a:t>
                </a:r>
                <a:r>
                  <a:rPr lang="en-US" altLang="en-US" sz="2000" i="1" baseline="-25000" dirty="0" err="1">
                    <a:latin typeface="Arial"/>
                    <a:cs typeface="Times New Roman" panose="02020603050405020304" pitchFamily="18" charset="0"/>
                  </a:rPr>
                  <a:t>nl</a:t>
                </a:r>
                <a:r>
                  <a:rPr lang="en-US" altLang="en-US" sz="2000" i="1" dirty="0">
                    <a:latin typeface="Arial"/>
                  </a:rPr>
                  <a:t> overlap of cavity mode </a:t>
                </a:r>
                <a14:m>
                  <m:oMath xmlns:m="http://schemas.openxmlformats.org/officeDocument/2006/math">
                    <m:r>
                      <a:rPr lang="en-US" altLang="en-US" sz="20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altLang="en-US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alt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en-US" altLang="en-US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altLang="en-US" sz="2000" b="1" i="1" dirty="0">
                    <a:latin typeface="Arial"/>
                    <a:ea typeface="Cambria Math" panose="02040503050406030204" pitchFamily="18" charset="0"/>
                  </a:rPr>
                  <a:t> </a:t>
                </a:r>
              </a:p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dirty="0">
                    <a:latin typeface="Arial"/>
                  </a:rPr>
                  <a:t>Dark Matter Density </a:t>
                </a:r>
                <a:r>
                  <a:rPr lang="en-US" altLang="en-US" sz="2000" i="1" dirty="0" err="1">
                    <a:latin typeface="Arial"/>
                  </a:rPr>
                  <a:t>ρ</a:t>
                </a:r>
                <a:r>
                  <a:rPr lang="en-US" altLang="en-US" sz="2000" baseline="-25000" dirty="0" err="1"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lang="en-US" altLang="en-US" sz="2000" dirty="0">
                    <a:latin typeface="Arial"/>
                  </a:rPr>
                  <a:t> </a:t>
                </a:r>
              </a:p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dirty="0">
                    <a:latin typeface="Arial"/>
                    <a:cs typeface="Times New Roman" panose="02020603050405020304" pitchFamily="18" charset="0"/>
                  </a:rPr>
                  <a:t>Axion Mass </a:t>
                </a:r>
                <a:r>
                  <a:rPr lang="en-US" altLang="en-US" sz="2000" i="1" dirty="0">
                    <a:latin typeface="Arial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000" baseline="-25000" dirty="0"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lang="en-US" altLang="en-US" sz="2000" dirty="0">
                    <a:latin typeface="Arial"/>
                  </a:rPr>
                  <a:t> </a:t>
                </a:r>
              </a:p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i="1" dirty="0">
                    <a:latin typeface="Arial"/>
                    <a:cs typeface="Times New Roman" panose="02020603050405020304" pitchFamily="18" charset="0"/>
                  </a:rPr>
                  <a:t>Resonator Quality Factor </a:t>
                </a:r>
                <a:r>
                  <a:rPr lang="en-US" altLang="en-US" sz="2000" i="1" dirty="0">
                    <a:latin typeface="Arial"/>
                    <a:cs typeface="Times New Roman" panose="02020603050405020304" pitchFamily="18" charset="0"/>
                  </a:rPr>
                  <a:t>Q</a:t>
                </a:r>
                <a:r>
                  <a:rPr lang="en-US" altLang="en-US" sz="2000" baseline="-25000" dirty="0">
                    <a:latin typeface="Arial"/>
                    <a:cs typeface="Times New Roman" panose="02020603050405020304" pitchFamily="18" charset="0"/>
                  </a:rPr>
                  <a:t>L</a:t>
                </a:r>
                <a:r>
                  <a:rPr lang="en-US" altLang="en-US" sz="200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altLang="en-US" sz="2000" baseline="-25000" dirty="0">
                  <a:latin typeface="Arial"/>
                  <a:cs typeface="Times New Roman" panose="02020603050405020304" pitchFamily="18" charset="0"/>
                </a:endParaRPr>
              </a:p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dirty="0">
                    <a:latin typeface="Arial"/>
                    <a:cs typeface="Times New Roman" panose="02020603050405020304" pitchFamily="18" charset="0"/>
                  </a:rPr>
                  <a:t>Axion velocity dispersion </a:t>
                </a:r>
                <a:r>
                  <a:rPr lang="en-US" altLang="en-US" sz="2000" i="1" dirty="0" err="1">
                    <a:latin typeface="Arial"/>
                    <a:cs typeface="Times New Roman" panose="02020603050405020304" pitchFamily="18" charset="0"/>
                  </a:rPr>
                  <a:t>Q</a:t>
                </a:r>
                <a:r>
                  <a:rPr lang="en-US" altLang="en-US" sz="2000" i="1" baseline="-25000" dirty="0" err="1">
                    <a:latin typeface="Arial"/>
                    <a:cs typeface="Times New Roman" panose="02020603050405020304" pitchFamily="18" charset="0"/>
                  </a:rPr>
                  <a:t>a</a:t>
                </a:r>
                <a:r>
                  <a:rPr lang="en-US" altLang="en-US" sz="2000" dirty="0">
                    <a:latin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alt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altLang="en-US" sz="2000" dirty="0">
                  <a:latin typeface="Arial"/>
                </a:endParaRPr>
              </a:p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b="1" dirty="0">
                    <a:latin typeface="Arial"/>
                    <a:cs typeface="Times New Roman" panose="02020603050405020304" pitchFamily="18" charset="0"/>
                  </a:rPr>
                  <a:t>Couplings to Photon</a:t>
                </a:r>
                <a:r>
                  <a:rPr lang="en-US" altLang="en-US" sz="2000" i="1" dirty="0">
                    <a:latin typeface="Arial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2000" i="1" dirty="0" err="1">
                    <a:latin typeface="Arial"/>
                    <a:cs typeface="Times New Roman" panose="02020603050405020304" pitchFamily="18" charset="0"/>
                  </a:rPr>
                  <a:t>g</a:t>
                </a:r>
                <a:r>
                  <a:rPr lang="en-US" altLang="en-US" sz="2000" i="1" baseline="-25000" dirty="0" err="1">
                    <a:latin typeface="Arial"/>
                  </a:rPr>
                  <a:t>γ</a:t>
                </a:r>
                <a:r>
                  <a:rPr lang="en-US" altLang="en-US" sz="2000" i="1" dirty="0">
                    <a:latin typeface="Arial"/>
                  </a:rPr>
                  <a:t> ~ </a:t>
                </a:r>
                <a:r>
                  <a:rPr lang="en-US" altLang="en-US" sz="2000" dirty="0">
                    <a:latin typeface="Arial"/>
                  </a:rPr>
                  <a:t>0.97  for KSVZ model</a:t>
                </a:r>
              </a:p>
              <a:p>
                <a:pPr defTabSz="912813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2000" dirty="0">
                    <a:latin typeface="Arial"/>
                  </a:rPr>
                  <a:t>			</a:t>
                </a:r>
                <a:r>
                  <a:rPr lang="en-US" altLang="en-US" sz="2000" i="1" dirty="0" err="1">
                    <a:latin typeface="Arial"/>
                    <a:cs typeface="Times New Roman" panose="02020603050405020304" pitchFamily="18" charset="0"/>
                  </a:rPr>
                  <a:t>g</a:t>
                </a:r>
                <a:r>
                  <a:rPr lang="en-US" altLang="en-US" sz="2000" i="1" baseline="-25000" dirty="0" err="1">
                    <a:latin typeface="Arial"/>
                  </a:rPr>
                  <a:t>γ</a:t>
                </a:r>
                <a:r>
                  <a:rPr lang="en-US" altLang="en-US" sz="2000" i="1" dirty="0">
                    <a:latin typeface="Arial"/>
                  </a:rPr>
                  <a:t> ~ </a:t>
                </a:r>
                <a:r>
                  <a:rPr lang="en-US" altLang="en-US" sz="2000" dirty="0">
                    <a:latin typeface="Arial"/>
                  </a:rPr>
                  <a:t>0.36 for DFSZ</a:t>
                </a:r>
              </a:p>
            </p:txBody>
          </p:sp>
        </mc:Choice>
        <mc:Fallback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682ED4E5-97E7-4432-BE47-5582376557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841" y="3919886"/>
                <a:ext cx="6326526" cy="2098203"/>
              </a:xfrm>
              <a:prstGeom prst="rect">
                <a:avLst/>
              </a:prstGeom>
              <a:blipFill>
                <a:blip r:embed="rId3"/>
                <a:stretch>
                  <a:fillRect l="-963" t="-2616" b="-1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142D9-FE3A-4694-8552-A2EBA0F6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16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5A2D4-6C77-4A5A-9CFF-DB3105DD7586}"/>
              </a:ext>
            </a:extLst>
          </p:cNvPr>
          <p:cNvGrpSpPr/>
          <p:nvPr/>
        </p:nvGrpSpPr>
        <p:grpSpPr>
          <a:xfrm>
            <a:off x="7812809" y="841440"/>
            <a:ext cx="3644747" cy="3685420"/>
            <a:chOff x="7069668" y="943025"/>
            <a:chExt cx="3644747" cy="368542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DAC2B7-622E-4998-A7B6-6481DDD52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9668" y="1533570"/>
              <a:ext cx="1488451" cy="309487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31AEDC7-04E1-4E3F-8B2C-AF28830D6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20853" y="1550941"/>
              <a:ext cx="1493562" cy="30351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68D281-FC52-48DD-9D74-FB7F416ABBEB}"/>
                </a:ext>
              </a:extLst>
            </p:cNvPr>
            <p:cNvSpPr txBox="1"/>
            <p:nvPr/>
          </p:nvSpPr>
          <p:spPr>
            <a:xfrm>
              <a:off x="7156120" y="943782"/>
              <a:ext cx="11673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TM</a:t>
              </a:r>
              <a:r>
                <a:rPr lang="en-US" sz="1600" b="1" baseline="-25000" dirty="0">
                  <a:latin typeface="+mj-lt"/>
                </a:rPr>
                <a:t>010</a:t>
              </a:r>
              <a:r>
                <a:rPr lang="en-US" sz="1600" b="1" dirty="0">
                  <a:latin typeface="+mj-lt"/>
                </a:rPr>
                <a:t> mode</a:t>
              </a:r>
            </a:p>
            <a:p>
              <a:pPr algn="ctr"/>
              <a:r>
                <a:rPr lang="en-US" sz="1600" b="1" dirty="0">
                  <a:latin typeface="+mj-lt"/>
                </a:rPr>
                <a:t>C</a:t>
              </a:r>
              <a:r>
                <a:rPr lang="en-US" sz="1600" b="1" baseline="-25000" dirty="0">
                  <a:latin typeface="+mj-lt"/>
                </a:rPr>
                <a:t>010</a:t>
              </a:r>
              <a:r>
                <a:rPr lang="en-US" sz="1600" b="1" dirty="0">
                  <a:latin typeface="+mj-lt"/>
                </a:rPr>
                <a:t> ~ 0.69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ECD48A-323E-436F-B4CD-C2092A6A0753}"/>
                </a:ext>
              </a:extLst>
            </p:cNvPr>
            <p:cNvCxnSpPr/>
            <p:nvPr/>
          </p:nvCxnSpPr>
          <p:spPr bwMode="auto">
            <a:xfrm flipV="1">
              <a:off x="8845327" y="2975035"/>
              <a:ext cx="0" cy="100361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0D6F1C-98D2-4C01-BCB3-FF2EC2D97EBB}"/>
                </a:ext>
              </a:extLst>
            </p:cNvPr>
            <p:cNvSpPr txBox="1"/>
            <p:nvPr/>
          </p:nvSpPr>
          <p:spPr>
            <a:xfrm>
              <a:off x="9290362" y="943025"/>
              <a:ext cx="11673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TM</a:t>
              </a:r>
              <a:r>
                <a:rPr lang="en-US" sz="1600" b="1" baseline="-25000" dirty="0">
                  <a:latin typeface="+mj-lt"/>
                </a:rPr>
                <a:t>011</a:t>
              </a:r>
              <a:r>
                <a:rPr lang="en-US" sz="1600" b="1" dirty="0">
                  <a:latin typeface="+mj-lt"/>
                </a:rPr>
                <a:t> mode</a:t>
              </a:r>
            </a:p>
            <a:p>
              <a:pPr algn="ctr"/>
              <a:r>
                <a:rPr lang="en-US" sz="1600" b="1" dirty="0">
                  <a:latin typeface="+mj-lt"/>
                </a:rPr>
                <a:t>C</a:t>
              </a:r>
              <a:r>
                <a:rPr lang="en-US" sz="1600" b="1" baseline="-25000" dirty="0">
                  <a:latin typeface="+mj-lt"/>
                </a:rPr>
                <a:t>011</a:t>
              </a:r>
              <a:r>
                <a:rPr lang="en-US" sz="1600" b="1" dirty="0">
                  <a:latin typeface="+mj-lt"/>
                </a:rPr>
                <a:t> ~ 0.0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2C8C11-6C08-498E-8A3B-B75831C289BC}"/>
                </a:ext>
              </a:extLst>
            </p:cNvPr>
            <p:cNvSpPr txBox="1"/>
            <p:nvPr/>
          </p:nvSpPr>
          <p:spPr>
            <a:xfrm>
              <a:off x="8577569" y="4081898"/>
              <a:ext cx="641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  <a:latin typeface="+mj-lt"/>
                </a:rPr>
                <a:t>B-field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4153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72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726" y="1075545"/>
            <a:ext cx="7149089" cy="537120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70C0"/>
                </a:solidFill>
              </a:rPr>
              <a:t>Pierre </a:t>
            </a:r>
            <a:r>
              <a:rPr lang="en-US" sz="1800" dirty="0" err="1">
                <a:solidFill>
                  <a:srgbClr val="0070C0"/>
                </a:solidFill>
              </a:rPr>
              <a:t>Sikivie</a:t>
            </a:r>
            <a:r>
              <a:rPr lang="en-US" sz="1800" dirty="0">
                <a:solidFill>
                  <a:srgbClr val="0070C0"/>
                </a:solidFill>
              </a:rPr>
              <a:t>, “Experimental Tests of the Invisible Axion”, PRL 1983</a:t>
            </a:r>
          </a:p>
          <a:p>
            <a:r>
              <a:rPr lang="en-US" sz="1800" dirty="0">
                <a:solidFill>
                  <a:srgbClr val="0070C0"/>
                </a:solidFill>
              </a:rPr>
              <a:t>First  and second generation </a:t>
            </a:r>
            <a:r>
              <a:rPr lang="en-US" sz="1800" dirty="0" err="1">
                <a:solidFill>
                  <a:srgbClr val="0070C0"/>
                </a:solidFill>
              </a:rPr>
              <a:t>haloscope</a:t>
            </a:r>
            <a:r>
              <a:rPr lang="en-US" sz="1800" dirty="0">
                <a:solidFill>
                  <a:srgbClr val="0070C0"/>
                </a:solidFill>
              </a:rPr>
              <a:t> experiments (1980s-90s) </a:t>
            </a:r>
            <a:r>
              <a:rPr lang="en-US" sz="1800" dirty="0"/>
              <a:t>:</a:t>
            </a:r>
          </a:p>
          <a:p>
            <a:r>
              <a:rPr lang="en-US" sz="1800" dirty="0"/>
              <a:t> Cooled to 4 K w/FET transistor amplifiers, noise temperature range 3 - 20 K.</a:t>
            </a:r>
          </a:p>
          <a:p>
            <a:pPr lvl="1"/>
            <a:r>
              <a:rPr lang="en-US" sz="1800" dirty="0"/>
              <a:t>BNL, University of Florida, Rochester/ Brookhaven/ Fermilab (RBF)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ADMX- achieved KFVZ sensitivity</a:t>
            </a:r>
          </a:p>
          <a:p>
            <a:r>
              <a:rPr lang="en-US" sz="1800" dirty="0">
                <a:solidFill>
                  <a:srgbClr val="0070C0"/>
                </a:solidFill>
              </a:rPr>
              <a:t>3rd generation (current):</a:t>
            </a:r>
          </a:p>
          <a:p>
            <a:r>
              <a:rPr lang="en-US" sz="1800" dirty="0"/>
              <a:t>Superconducting amplifiers &lt;100 </a:t>
            </a:r>
            <a:r>
              <a:rPr lang="en-US" sz="1800" dirty="0" err="1"/>
              <a:t>mK</a:t>
            </a:r>
            <a:r>
              <a:rPr lang="en-US" sz="1800" dirty="0"/>
              <a:t> approaching standard quantum limit of noise. 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ADMX-G2. This talk</a:t>
            </a:r>
          </a:p>
          <a:p>
            <a:pPr lvl="1"/>
            <a:r>
              <a:rPr lang="en-US" sz="1800" dirty="0" err="1"/>
              <a:t>Haystac</a:t>
            </a:r>
            <a:r>
              <a:rPr lang="en-US" sz="1800" dirty="0"/>
              <a:t>– focus on higher frequencies than ADMX. Josephson Parametric Amplifiers, Squeezed states.</a:t>
            </a:r>
          </a:p>
          <a:p>
            <a:pPr lvl="1"/>
            <a:r>
              <a:rPr lang="en-US" sz="1800" dirty="0"/>
              <a:t>CAPP.  Korea Center for Axion and Precision Physics Research- ambitious program with several simultaneous searches planned.</a:t>
            </a:r>
            <a:endParaRPr lang="en-US" sz="1800" baseline="30000" dirty="0">
              <a:solidFill>
                <a:srgbClr val="0070C0"/>
              </a:solidFill>
            </a:endParaRPr>
          </a:p>
          <a:p>
            <a:r>
              <a:rPr lang="en-US" sz="1800" dirty="0">
                <a:solidFill>
                  <a:srgbClr val="0070C0"/>
                </a:solidFill>
              </a:rPr>
              <a:t>Future: Bigger/ stronger magnets. More cavities,  Beyond standard quantum noise limit?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70A2D6-2816-4210-AE45-477A420CD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C27FA-3DA4-49D6-82F7-6EBCCEB6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776" y="1247169"/>
            <a:ext cx="2876550" cy="3488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12C37-A789-4AB9-973E-38883F9F4EAE}"/>
              </a:ext>
            </a:extLst>
          </p:cNvPr>
          <p:cNvSpPr txBox="1"/>
          <p:nvPr/>
        </p:nvSpPr>
        <p:spPr>
          <a:xfrm>
            <a:off x="8328724" y="4412417"/>
            <a:ext cx="32575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Rochester-Brookhaven-Fermilab experiment, 1989</a:t>
            </a:r>
          </a:p>
        </p:txBody>
      </p:sp>
    </p:spTree>
    <p:extLst>
      <p:ext uri="{BB962C8B-B14F-4D97-AF65-F5344CB8AC3E}">
        <p14:creationId xmlns:p14="http://schemas.microsoft.com/office/powerpoint/2010/main" val="1440096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05846" y="564416"/>
            <a:ext cx="53427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Helvetica Regular" charset="0"/>
                <a:ea typeface="DIN Condensed" charset="0"/>
                <a:cs typeface="DIN Condensed" charset="0"/>
              </a:rPr>
              <a:t>Collaborating Institutions: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University of Washington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University of Florida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University of California, Berkeley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Washington University St. Louis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Sheffield University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Pacific Northwest National Lab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Lawrence Livermore National Lab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Los Alamos National Lab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National Radio Astronomy Observatory (NRAO)</a:t>
            </a:r>
          </a:p>
          <a:p>
            <a:pPr algn="ctr"/>
            <a:r>
              <a:rPr lang="en-US" sz="2400" dirty="0" err="1">
                <a:latin typeface="Helvetica Regular" charset="0"/>
                <a:ea typeface="DIN Condensed" charset="0"/>
                <a:cs typeface="DIN Condensed" charset="0"/>
              </a:rPr>
              <a:t>Fermilab</a:t>
            </a:r>
            <a:endParaRPr lang="en-US" sz="2400" dirty="0">
              <a:latin typeface="Helvetica Regular" charset="0"/>
              <a:ea typeface="DIN Condensed" charset="0"/>
              <a:cs typeface="DIN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079" y="5262611"/>
            <a:ext cx="107377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Regular" charset="0"/>
                <a:ea typeface="DIN Condensed" charset="0"/>
                <a:cs typeface="DIN Condensed" charset="0"/>
              </a:rPr>
              <a:t>The ADMX collaboration gratefully acknowledges support from the US Dept. of Energy, High Energy Physics DE-SC0011665 &amp; DE-SC0010280 &amp; DE-AC52-07NA27344</a:t>
            </a:r>
          </a:p>
          <a:p>
            <a:endParaRPr lang="en-US" dirty="0">
              <a:latin typeface="Helvetica Regular" charset="0"/>
              <a:ea typeface="DIN Condensed" charset="0"/>
              <a:cs typeface="DIN Condensed" charset="0"/>
            </a:endParaRPr>
          </a:p>
          <a:p>
            <a:r>
              <a:rPr lang="en-US" dirty="0">
                <a:latin typeface="Helvetica Regular" charset="0"/>
                <a:ea typeface="DIN Condensed" charset="0"/>
                <a:cs typeface="DIN Condensed" charset="0"/>
              </a:rPr>
              <a:t>Also support from LLNL and PNNL LDRD programs  and R&amp;D support the </a:t>
            </a:r>
            <a:r>
              <a:rPr lang="en-US" dirty="0" err="1">
                <a:latin typeface="Helvetica Regular" charset="0"/>
                <a:ea typeface="DIN Condensed" charset="0"/>
                <a:cs typeface="DIN Condensed" charset="0"/>
              </a:rPr>
              <a:t>Heising</a:t>
            </a:r>
            <a:r>
              <a:rPr lang="en-US" dirty="0">
                <a:latin typeface="Helvetica Regular" charset="0"/>
                <a:ea typeface="DIN Condensed" charset="0"/>
                <a:cs typeface="DIN Condensed" charset="0"/>
              </a:rPr>
              <a:t>-Simons institute</a:t>
            </a:r>
          </a:p>
          <a:p>
            <a:endParaRPr lang="en-US" sz="1400" dirty="0">
              <a:latin typeface="Helvetica Regular" charset="0"/>
              <a:ea typeface="DIN Condensed" charset="0"/>
              <a:cs typeface="DIN Condensed" charset="0"/>
            </a:endParaRP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12907617" y="6356350"/>
            <a:ext cx="1928192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fld id="{21B65B5F-E8AA-8247-81B5-FF4B66C6A2FE}" type="slidenum">
              <a:rPr lang="en-US"/>
              <a:pPr/>
              <a:t>18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790983A-9E95-A540-87A7-4FBC5FF9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3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ADMX Collaboration</a:t>
            </a:r>
          </a:p>
        </p:txBody>
      </p:sp>
      <p:pic>
        <p:nvPicPr>
          <p:cNvPr id="11" name="Picture 10" descr="collaborationimage1.png">
            <a:extLst>
              <a:ext uri="{FF2B5EF4-FFF2-40B4-BE49-F238E27FC236}">
                <a16:creationId xmlns:a16="http://schemas.microsoft.com/office/drawing/2014/main" id="{5ACC8373-E481-4FA3-8275-07B16C8C28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" y="1133454"/>
            <a:ext cx="6486525" cy="36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2C5AF-8243-0146-9F3D-AFDDA43DD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4" t="4567" r="14087" b="3213"/>
          <a:stretch/>
        </p:blipFill>
        <p:spPr>
          <a:xfrm>
            <a:off x="473413" y="4020"/>
            <a:ext cx="4572000" cy="6853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CC809B-FCA9-4B6A-A657-AADAEA468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37226"/>
            <a:ext cx="4796141" cy="6394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DA993-58A8-4949-AC3D-1A07E042DCBD}"/>
              </a:ext>
            </a:extLst>
          </p:cNvPr>
          <p:cNvSpPr txBox="1"/>
          <p:nvPr/>
        </p:nvSpPr>
        <p:spPr>
          <a:xfrm>
            <a:off x="325315" y="99834"/>
            <a:ext cx="163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ADMX</a:t>
            </a:r>
          </a:p>
        </p:txBody>
      </p:sp>
    </p:spTree>
    <p:extLst>
      <p:ext uri="{BB962C8B-B14F-4D97-AF65-F5344CB8AC3E}">
        <p14:creationId xmlns:p14="http://schemas.microsoft.com/office/powerpoint/2010/main" val="48879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FEA6-2F57-41A3-906B-AB299269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Axions--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63C0B-2821-4810-853C-526A7A6A45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50" y="1150122"/>
            <a:ext cx="10515600" cy="4351338"/>
          </a:xfrm>
        </p:spPr>
        <p:txBody>
          <a:bodyPr/>
          <a:lstStyle/>
          <a:p>
            <a:r>
              <a:rPr lang="en-US" dirty="0"/>
              <a:t>Protons and neutrons have a charged substructure (quarks)</a:t>
            </a:r>
          </a:p>
          <a:p>
            <a:r>
              <a:rPr lang="en-US" dirty="0"/>
              <a:t>Naïve expectation: they should have electric dipole moment of order 10</a:t>
            </a:r>
            <a:r>
              <a:rPr lang="en-US" baseline="30000" dirty="0"/>
              <a:t>-16</a:t>
            </a:r>
            <a:r>
              <a:rPr lang="en-US" dirty="0"/>
              <a:t> e-m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8017C-466B-42AD-94E6-CD98F17B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546" y="2665156"/>
            <a:ext cx="3319849" cy="3705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B19D2-9C01-41EB-AC44-22758ECE1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719" y="2833730"/>
            <a:ext cx="5173496" cy="38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6584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Picture 1" descr="site-panorama.jpg"/>
          <p:cNvSpPr>
            <a:spLocks noChangeAspect="1"/>
          </p:cNvSpPr>
          <p:nvPr/>
        </p:nvSpPr>
        <p:spPr bwMode="auto">
          <a:xfrm>
            <a:off x="1524000" y="1757364"/>
            <a:ext cx="91440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2645" name="Picture 1" descr="site-panorama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990" y="1396773"/>
            <a:ext cx="10749528" cy="482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78972" y="166641"/>
            <a:ext cx="10664546" cy="9620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32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pPr defTabSz="912813"/>
            <a:r>
              <a:rPr lang="en-US" altLang="en-US" sz="2400" dirty="0">
                <a:solidFill>
                  <a:srgbClr val="0070C0"/>
                </a:solidFill>
              </a:rPr>
              <a:t>ADMX site: University of Washington</a:t>
            </a:r>
          </a:p>
          <a:p>
            <a:pPr defTabSz="912813"/>
            <a:r>
              <a:rPr lang="en-US" altLang="en-US" sz="2400" dirty="0">
                <a:solidFill>
                  <a:srgbClr val="0070C0"/>
                </a:solidFill>
              </a:rPr>
              <a:t>Center for Experimental Nuclear Physics and Astrophysics (CENPA</a:t>
            </a:r>
            <a:r>
              <a:rPr lang="en-US" altLang="en-US" sz="2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62749" y="5284504"/>
            <a:ext cx="22631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Cleanroom</a:t>
            </a:r>
          </a:p>
          <a:p>
            <a:pPr algn="ctr"/>
            <a:r>
              <a:rPr lang="en-US" dirty="0"/>
              <a:t>(with insert hanging)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43561" y="5324397"/>
            <a:ext cx="14466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Magnet in pit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7898" y="3373325"/>
            <a:ext cx="177547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Helium liquefier </a:t>
            </a:r>
          </a:p>
        </p:txBody>
      </p:sp>
      <p:cxnSp>
        <p:nvCxnSpPr>
          <p:cNvPr id="13" name="Straight Arrow Connector 12"/>
          <p:cNvCxnSpPr>
            <a:cxnSpLocks/>
            <a:stCxn id="10" idx="0"/>
          </p:cNvCxnSpPr>
          <p:nvPr/>
        </p:nvCxnSpPr>
        <p:spPr>
          <a:xfrm flipH="1" flipV="1">
            <a:off x="5155660" y="4513634"/>
            <a:ext cx="111208" cy="81076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681532" y="1637706"/>
            <a:ext cx="16556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DAQ &amp; Controls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>
            <a:off x="5434520" y="2075234"/>
            <a:ext cx="661480" cy="64202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093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3787C3-991F-4C54-94F2-9BB80B2C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883F57-FC13-4D84-989C-BB9FC3561C01}"/>
              </a:ext>
            </a:extLst>
          </p:cNvPr>
          <p:cNvSpPr txBox="1"/>
          <p:nvPr/>
        </p:nvSpPr>
        <p:spPr>
          <a:xfrm>
            <a:off x="356689" y="61661"/>
            <a:ext cx="5560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Magnet: 8- Tesla  Solenoid with 60 cm bore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CF333-0AA5-49A9-A697-5FB779C9320C}"/>
              </a:ext>
            </a:extLst>
          </p:cNvPr>
          <p:cNvSpPr txBox="1"/>
          <p:nvPr/>
        </p:nvSpPr>
        <p:spPr>
          <a:xfrm>
            <a:off x="7096224" y="1147212"/>
            <a:ext cx="4257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Resonant Cavity with Tuning Rod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2CA41-7D43-46B4-ACF4-778465319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66885"/>
            <a:ext cx="4597091" cy="6129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A9C2D8-03D3-404E-84AD-7D2FFD9D8F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6711" y="1965111"/>
            <a:ext cx="5123221" cy="3846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489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791" y="-538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Cryogenics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91" y="1168600"/>
            <a:ext cx="3667309" cy="4887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96546" y="6087756"/>
            <a:ext cx="3205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Mixing Chamber installed above ADMX Cavity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59617" y="6356349"/>
            <a:ext cx="1928192" cy="365125"/>
          </a:xfrm>
        </p:spPr>
        <p:txBody>
          <a:bodyPr/>
          <a:lstStyle/>
          <a:p>
            <a:fld id="{21B65B5F-E8AA-8247-81B5-FF4B66C6A2FE}" type="slidenum">
              <a:rPr lang="en-US" smtClean="0"/>
              <a:t>22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763826" y="749595"/>
            <a:ext cx="7153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Significant cooling power required: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Large cold mass in a magnetic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Friction in tuning rod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Electromechanical switches.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Dilution refrigerator (Janis Research) supplies 1 </a:t>
            </a:r>
            <a:r>
              <a:rPr lang="en-US" sz="2000" dirty="0" err="1">
                <a:solidFill>
                  <a:srgbClr val="0070C0"/>
                </a:solidFill>
              </a:rPr>
              <a:t>mW</a:t>
            </a:r>
            <a:r>
              <a:rPr lang="en-US" sz="2000" dirty="0">
                <a:solidFill>
                  <a:srgbClr val="0070C0"/>
                </a:solidFill>
              </a:rPr>
              <a:t> cooling at 100 </a:t>
            </a:r>
            <a:r>
              <a:rPr lang="en-US" sz="2000" dirty="0" err="1">
                <a:solidFill>
                  <a:srgbClr val="0070C0"/>
                </a:solidFill>
              </a:rPr>
              <a:t>mK.</a:t>
            </a:r>
            <a:endParaRPr lang="en-US" sz="200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Temperatures in 2016-2017 ranged from 150 </a:t>
            </a:r>
            <a:r>
              <a:rPr lang="en-US" sz="2000" dirty="0" err="1">
                <a:solidFill>
                  <a:srgbClr val="0070C0"/>
                </a:solidFill>
              </a:rPr>
              <a:t>mK</a:t>
            </a:r>
            <a:r>
              <a:rPr lang="en-US" sz="2000" dirty="0">
                <a:solidFill>
                  <a:srgbClr val="0070C0"/>
                </a:solidFill>
              </a:rPr>
              <a:t> (cavity) to 300 </a:t>
            </a:r>
            <a:r>
              <a:rPr lang="en-US" sz="2000" dirty="0" err="1">
                <a:solidFill>
                  <a:srgbClr val="0070C0"/>
                </a:solidFill>
              </a:rPr>
              <a:t>mK</a:t>
            </a:r>
            <a:r>
              <a:rPr lang="en-US" sz="2000" dirty="0">
                <a:solidFill>
                  <a:srgbClr val="0070C0"/>
                </a:solidFill>
              </a:rPr>
              <a:t> (electronics package)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Reduced temperatures in 2018 run.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93FC12F7-1B2D-450C-B3D4-33A15D0D9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665" y="3612413"/>
            <a:ext cx="4099109" cy="303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397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79" y="-14296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Tuning The Resonator</a:t>
            </a:r>
          </a:p>
        </p:txBody>
      </p:sp>
      <p:pic>
        <p:nvPicPr>
          <p:cNvPr id="6" name="Picture 5">
            <a:extLst/>
          </p:cNvPr>
          <p:cNvPicPr>
            <a:picLocks noChangeAspect="1"/>
          </p:cNvPicPr>
          <p:nvPr/>
        </p:nvPicPr>
        <p:blipFill>
          <a:blip r:embed="rId2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5911" y="1182596"/>
            <a:ext cx="3524373" cy="26461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84120" y="1004423"/>
            <a:ext cx="3915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ea typeface="DIN Condensed" charset="0"/>
                <a:cs typeface="DIN Condensed" charset="0"/>
              </a:rPr>
              <a:t>Tuning Rods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524B-51CE-5D4D-AA50-885E0361EEB5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40" y="3881604"/>
            <a:ext cx="2907880" cy="28930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944" y="983226"/>
            <a:ext cx="5287875" cy="3872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D6CB4A-2425-4369-88CD-257AAE5CF7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7"/>
          <a:stretch/>
        </p:blipFill>
        <p:spPr>
          <a:xfrm>
            <a:off x="8065600" y="3330193"/>
            <a:ext cx="4297658" cy="3532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5DB6AC-EAF1-4671-81C5-05DEE19663CB}"/>
              </a:ext>
            </a:extLst>
          </p:cNvPr>
          <p:cNvSpPr txBox="1"/>
          <p:nvPr/>
        </p:nvSpPr>
        <p:spPr>
          <a:xfrm>
            <a:off x="4262437" y="5627961"/>
            <a:ext cx="366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Frequency steps typically  1/10 cavity line width ~ 2 </a:t>
            </a:r>
            <a:r>
              <a:rPr lang="en-US" sz="2000" dirty="0" err="1"/>
              <a:t>KHz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70017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C7618-6CA9-4755-822B-9A5FD5F16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0"/>
            <a:ext cx="11436336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Low Noise Electronics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585A81F-4DDA-49E5-9D87-A63CEA922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058" y="657955"/>
            <a:ext cx="4477757" cy="3355235"/>
          </a:xfr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3B4C442-AD74-4479-9830-D0B4387B3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24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EC5DF8-F170-4901-9DCE-7B6C59866D74}"/>
              </a:ext>
            </a:extLst>
          </p:cNvPr>
          <p:cNvSpPr txBox="1"/>
          <p:nvPr/>
        </p:nvSpPr>
        <p:spPr>
          <a:xfrm>
            <a:off x="293914" y="1167866"/>
            <a:ext cx="58842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To reach sensitivity of DFSZ axion models requires noise levels that were beyond state-of-the-art a few years ago.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Possible because of developments in Quantum Information Science community for applications such as Qubit readout: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Microstrip Squid Amplifiers </a:t>
            </a:r>
            <a:r>
              <a:rPr lang="en-US" dirty="0">
                <a:solidFill>
                  <a:srgbClr val="0070C0"/>
                </a:solidFill>
              </a:rPr>
              <a:t>(Clarke group @ UC Berkeley)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Josephson Parametric Amplifiers </a:t>
            </a:r>
            <a:r>
              <a:rPr lang="en-US" dirty="0">
                <a:solidFill>
                  <a:srgbClr val="0070C0"/>
                </a:solidFill>
              </a:rPr>
              <a:t>(Siddiqi group @ UC Berkeley).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Traveling Wave Parametric Amplifiers </a:t>
            </a:r>
            <a:r>
              <a:rPr lang="en-US" dirty="0">
                <a:solidFill>
                  <a:srgbClr val="0070C0"/>
                </a:solidFill>
              </a:rPr>
              <a:t>(MIT Lincoln Labs). Wide instantaneous bandwidth.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Post amplification at 4 Kelvin using commercially available HFET technology.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Cold RF system needs capability for in-situ calibration and diagnostic functions.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44149-309B-4C90-BBBC-E691E2D3C247}"/>
              </a:ext>
            </a:extLst>
          </p:cNvPr>
          <p:cNvSpPr txBox="1"/>
          <p:nvPr/>
        </p:nvSpPr>
        <p:spPr>
          <a:xfrm>
            <a:off x="8632687" y="697081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41AABE-90A3-416E-99F7-164FA2CA5584}"/>
              </a:ext>
            </a:extLst>
          </p:cNvPr>
          <p:cNvSpPr txBox="1"/>
          <p:nvPr/>
        </p:nvSpPr>
        <p:spPr>
          <a:xfrm>
            <a:off x="7033442" y="621488"/>
            <a:ext cx="109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Test Ports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72A03F-4331-4482-9BDA-F2789E8A40CB}"/>
              </a:ext>
            </a:extLst>
          </p:cNvPr>
          <p:cNvSpPr txBox="1"/>
          <p:nvPr/>
        </p:nvSpPr>
        <p:spPr>
          <a:xfrm>
            <a:off x="9833106" y="192564"/>
            <a:ext cx="138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Noise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calibration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B1BA35-D848-40C6-BD7F-5E5F30FB7CA7}"/>
              </a:ext>
            </a:extLst>
          </p:cNvPr>
          <p:cNvCxnSpPr/>
          <p:nvPr/>
        </p:nvCxnSpPr>
        <p:spPr>
          <a:xfrm>
            <a:off x="10228929" y="806154"/>
            <a:ext cx="0" cy="7234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85F32EF-4440-433F-BA65-036ABB9A4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32020" y="3175864"/>
            <a:ext cx="2957159" cy="394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711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14427"/>
          </a:xfrm>
        </p:spPr>
        <p:txBody>
          <a:bodyPr>
            <a:normAutofit/>
          </a:bodyPr>
          <a:lstStyle/>
          <a:p>
            <a:r>
              <a:rPr lang="en-US" sz="3600" dirty="0"/>
              <a:t>DC SQUID as an RF amplifier (MSA)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-US" dirty="0"/>
              <a:t>Principle of SQUIDs as microwave amplifiers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00496" y="1089066"/>
            <a:ext cx="75811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Very similar to conventional DC Squid.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Flux to voltage converter sensitive to a fraction of a flux quantum.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Adapted for high frequency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Supplied to ADMX by Clarke group at UC Berkeley.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52CDBA-B99C-4F55-99B2-AD387AD7FBE6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Microstrip Squid Amplifier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937121-ABA9-4037-8E8D-F900566A91DC}"/>
              </a:ext>
            </a:extLst>
          </p:cNvPr>
          <p:cNvSpPr txBox="1"/>
          <p:nvPr/>
        </p:nvSpPr>
        <p:spPr>
          <a:xfrm>
            <a:off x="55078" y="76389"/>
            <a:ext cx="7671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Microstrip Squid Amplifier (MSA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B50CD70-CC3D-401B-A326-D7919187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886" y="3630169"/>
            <a:ext cx="2696614" cy="26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D975FAD-82C7-44B2-A7FD-6546555B3198}"/>
              </a:ext>
            </a:extLst>
          </p:cNvPr>
          <p:cNvGrpSpPr/>
          <p:nvPr/>
        </p:nvGrpSpPr>
        <p:grpSpPr>
          <a:xfrm>
            <a:off x="3439758" y="3844388"/>
            <a:ext cx="3116998" cy="2226886"/>
            <a:chOff x="5410200" y="1600200"/>
            <a:chExt cx="2546350" cy="1922463"/>
          </a:xfrm>
        </p:grpSpPr>
        <p:sp>
          <p:nvSpPr>
            <p:cNvPr id="16" name="Arc 88">
              <a:extLst>
                <a:ext uri="{FF2B5EF4-FFF2-40B4-BE49-F238E27FC236}">
                  <a16:creationId xmlns:a16="http://schemas.microsoft.com/office/drawing/2014/main" id="{2FFFC8C3-FF35-4AB1-AD30-31C2993B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7088" y="2154238"/>
              <a:ext cx="180975" cy="663575"/>
            </a:xfrm>
            <a:custGeom>
              <a:avLst/>
              <a:gdLst>
                <a:gd name="T0" fmla="*/ 2147483647 w 19088"/>
                <a:gd name="T1" fmla="*/ 2147483647 h 21600"/>
                <a:gd name="T2" fmla="*/ 0 w 19088"/>
                <a:gd name="T3" fmla="*/ 2147483647 h 21600"/>
                <a:gd name="T4" fmla="*/ 2147483647 w 19088"/>
                <a:gd name="T5" fmla="*/ 0 h 21600"/>
                <a:gd name="T6" fmla="*/ 0 60000 65536"/>
                <a:gd name="T7" fmla="*/ 0 60000 65536"/>
                <a:gd name="T8" fmla="*/ 0 60000 65536"/>
                <a:gd name="T9" fmla="*/ 0 w 19088"/>
                <a:gd name="T10" fmla="*/ 0 h 21600"/>
                <a:gd name="T11" fmla="*/ 19088 w 190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088" h="21600" fill="none" extrusionOk="0">
                  <a:moveTo>
                    <a:pt x="19087" y="10285"/>
                  </a:moveTo>
                  <a:cubicBezTo>
                    <a:pt x="15312" y="17257"/>
                    <a:pt x="8021" y="21599"/>
                    <a:pt x="94" y="21600"/>
                  </a:cubicBezTo>
                  <a:cubicBezTo>
                    <a:pt x="62" y="21600"/>
                    <a:pt x="31" y="21599"/>
                    <a:pt x="0" y="21599"/>
                  </a:cubicBezTo>
                </a:path>
                <a:path w="19088" h="21600" stroke="0" extrusionOk="0">
                  <a:moveTo>
                    <a:pt x="19087" y="10285"/>
                  </a:moveTo>
                  <a:cubicBezTo>
                    <a:pt x="15312" y="17257"/>
                    <a:pt x="8021" y="21599"/>
                    <a:pt x="94" y="21600"/>
                  </a:cubicBezTo>
                  <a:cubicBezTo>
                    <a:pt x="62" y="21600"/>
                    <a:pt x="31" y="21599"/>
                    <a:pt x="0" y="21599"/>
                  </a:cubicBezTo>
                  <a:lnTo>
                    <a:pt x="94" y="0"/>
                  </a:lnTo>
                  <a:lnTo>
                    <a:pt x="19087" y="10285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89">
              <a:extLst>
                <a:ext uri="{FF2B5EF4-FFF2-40B4-BE49-F238E27FC236}">
                  <a16:creationId xmlns:a16="http://schemas.microsoft.com/office/drawing/2014/main" id="{E262E389-FE09-4A62-A906-B602054CF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963" y="2154238"/>
              <a:ext cx="361950" cy="663575"/>
            </a:xfrm>
            <a:custGeom>
              <a:avLst/>
              <a:gdLst>
                <a:gd name="T0" fmla="*/ 2147483647 w 37988"/>
                <a:gd name="T1" fmla="*/ 2147483647 h 21600"/>
                <a:gd name="T2" fmla="*/ 0 w 37988"/>
                <a:gd name="T3" fmla="*/ 2147483647 h 21600"/>
                <a:gd name="T4" fmla="*/ 2147483647 w 37988"/>
                <a:gd name="T5" fmla="*/ 0 h 21600"/>
                <a:gd name="T6" fmla="*/ 0 60000 65536"/>
                <a:gd name="T7" fmla="*/ 0 60000 65536"/>
                <a:gd name="T8" fmla="*/ 0 60000 65536"/>
                <a:gd name="T9" fmla="*/ 0 w 37988"/>
                <a:gd name="T10" fmla="*/ 0 h 21600"/>
                <a:gd name="T11" fmla="*/ 37988 w 3798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988" h="21600" fill="none" extrusionOk="0">
                  <a:moveTo>
                    <a:pt x="37987" y="10285"/>
                  </a:moveTo>
                  <a:cubicBezTo>
                    <a:pt x="34212" y="17257"/>
                    <a:pt x="26921" y="21599"/>
                    <a:pt x="18994" y="21600"/>
                  </a:cubicBezTo>
                  <a:cubicBezTo>
                    <a:pt x="11066" y="21600"/>
                    <a:pt x="3775" y="17257"/>
                    <a:pt x="0" y="10285"/>
                  </a:cubicBezTo>
                </a:path>
                <a:path w="37988" h="21600" stroke="0" extrusionOk="0">
                  <a:moveTo>
                    <a:pt x="37987" y="10285"/>
                  </a:moveTo>
                  <a:cubicBezTo>
                    <a:pt x="34212" y="17257"/>
                    <a:pt x="26921" y="21599"/>
                    <a:pt x="18994" y="21600"/>
                  </a:cubicBezTo>
                  <a:cubicBezTo>
                    <a:pt x="11066" y="21600"/>
                    <a:pt x="3775" y="17257"/>
                    <a:pt x="0" y="10285"/>
                  </a:cubicBezTo>
                  <a:lnTo>
                    <a:pt x="18994" y="0"/>
                  </a:lnTo>
                  <a:lnTo>
                    <a:pt x="37987" y="10285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rc 90">
              <a:extLst>
                <a:ext uri="{FF2B5EF4-FFF2-40B4-BE49-F238E27FC236}">
                  <a16:creationId xmlns:a16="http://schemas.microsoft.com/office/drawing/2014/main" id="{7BB52524-6CA9-4832-9D64-26CA17F94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9463" y="2154238"/>
              <a:ext cx="174625" cy="661987"/>
            </a:xfrm>
            <a:custGeom>
              <a:avLst/>
              <a:gdLst>
                <a:gd name="T0" fmla="*/ 2147483647 w 18859"/>
                <a:gd name="T1" fmla="*/ 2147483647 h 21585"/>
                <a:gd name="T2" fmla="*/ 0 w 18859"/>
                <a:gd name="T3" fmla="*/ 2147483647 h 21585"/>
                <a:gd name="T4" fmla="*/ 2147483647 w 18859"/>
                <a:gd name="T5" fmla="*/ 0 h 21585"/>
                <a:gd name="T6" fmla="*/ 0 60000 65536"/>
                <a:gd name="T7" fmla="*/ 0 60000 65536"/>
                <a:gd name="T8" fmla="*/ 0 60000 65536"/>
                <a:gd name="T9" fmla="*/ 0 w 18859"/>
                <a:gd name="T10" fmla="*/ 0 h 21585"/>
                <a:gd name="T11" fmla="*/ 18859 w 18859"/>
                <a:gd name="T12" fmla="*/ 21585 h 215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59" h="21585" fill="none" extrusionOk="0">
                  <a:moveTo>
                    <a:pt x="18058" y="21585"/>
                  </a:moveTo>
                  <a:cubicBezTo>
                    <a:pt x="10522" y="21305"/>
                    <a:pt x="3677" y="17115"/>
                    <a:pt x="0" y="10530"/>
                  </a:cubicBezTo>
                </a:path>
                <a:path w="18859" h="21585" stroke="0" extrusionOk="0">
                  <a:moveTo>
                    <a:pt x="18058" y="21585"/>
                  </a:moveTo>
                  <a:cubicBezTo>
                    <a:pt x="10522" y="21305"/>
                    <a:pt x="3677" y="17115"/>
                    <a:pt x="0" y="10530"/>
                  </a:cubicBezTo>
                  <a:lnTo>
                    <a:pt x="18859" y="0"/>
                  </a:lnTo>
                  <a:lnTo>
                    <a:pt x="18058" y="21585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rc 91">
              <a:extLst>
                <a:ext uri="{FF2B5EF4-FFF2-40B4-BE49-F238E27FC236}">
                  <a16:creationId xmlns:a16="http://schemas.microsoft.com/office/drawing/2014/main" id="{1B871DA2-4D04-46B9-8AED-490EFAA79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2178050"/>
              <a:ext cx="342900" cy="663575"/>
            </a:xfrm>
            <a:custGeom>
              <a:avLst/>
              <a:gdLst>
                <a:gd name="T0" fmla="*/ 0 w 36078"/>
                <a:gd name="T1" fmla="*/ 2147483647 h 21600"/>
                <a:gd name="T2" fmla="*/ 2147483647 w 36078"/>
                <a:gd name="T3" fmla="*/ 2147483647 h 21600"/>
                <a:gd name="T4" fmla="*/ 2147483647 w 3607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6078"/>
                <a:gd name="T10" fmla="*/ 0 h 21600"/>
                <a:gd name="T11" fmla="*/ 36078 w 3607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6078" h="21600" fill="none" extrusionOk="0">
                  <a:moveTo>
                    <a:pt x="-1" y="9858"/>
                  </a:moveTo>
                  <a:cubicBezTo>
                    <a:pt x="3980" y="3711"/>
                    <a:pt x="10805" y="-1"/>
                    <a:pt x="18130" y="0"/>
                  </a:cubicBezTo>
                  <a:cubicBezTo>
                    <a:pt x="25336" y="0"/>
                    <a:pt x="32068" y="3593"/>
                    <a:pt x="36077" y="9582"/>
                  </a:cubicBezTo>
                </a:path>
                <a:path w="36078" h="21600" stroke="0" extrusionOk="0">
                  <a:moveTo>
                    <a:pt x="-1" y="9858"/>
                  </a:moveTo>
                  <a:cubicBezTo>
                    <a:pt x="3980" y="3711"/>
                    <a:pt x="10805" y="-1"/>
                    <a:pt x="18130" y="0"/>
                  </a:cubicBezTo>
                  <a:cubicBezTo>
                    <a:pt x="25336" y="0"/>
                    <a:pt x="32068" y="3593"/>
                    <a:pt x="36077" y="9582"/>
                  </a:cubicBezTo>
                  <a:lnTo>
                    <a:pt x="18130" y="21600"/>
                  </a:lnTo>
                  <a:lnTo>
                    <a:pt x="-1" y="9858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Arc 92">
              <a:extLst>
                <a:ext uri="{FF2B5EF4-FFF2-40B4-BE49-F238E27FC236}">
                  <a16:creationId xmlns:a16="http://schemas.microsoft.com/office/drawing/2014/main" id="{F7DED586-7EAC-4422-A514-48023CF29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3" y="2174875"/>
              <a:ext cx="349250" cy="661988"/>
            </a:xfrm>
            <a:custGeom>
              <a:avLst/>
              <a:gdLst>
                <a:gd name="T0" fmla="*/ 0 w 37512"/>
                <a:gd name="T1" fmla="*/ 2147483647 h 21600"/>
                <a:gd name="T2" fmla="*/ 2147483647 w 37512"/>
                <a:gd name="T3" fmla="*/ 2147483647 h 21600"/>
                <a:gd name="T4" fmla="*/ 2147483647 w 37512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7512"/>
                <a:gd name="T10" fmla="*/ 0 h 21600"/>
                <a:gd name="T11" fmla="*/ 37512 w 37512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512" h="21600" fill="none" extrusionOk="0">
                  <a:moveTo>
                    <a:pt x="0" y="10353"/>
                  </a:moveTo>
                  <a:cubicBezTo>
                    <a:pt x="3921" y="3923"/>
                    <a:pt x="10909" y="-1"/>
                    <a:pt x="18441" y="0"/>
                  </a:cubicBezTo>
                  <a:cubicBezTo>
                    <a:pt x="26427" y="0"/>
                    <a:pt x="33762" y="4406"/>
                    <a:pt x="37511" y="11458"/>
                  </a:cubicBezTo>
                </a:path>
                <a:path w="37512" h="21600" stroke="0" extrusionOk="0">
                  <a:moveTo>
                    <a:pt x="0" y="10353"/>
                  </a:moveTo>
                  <a:cubicBezTo>
                    <a:pt x="3921" y="3923"/>
                    <a:pt x="10909" y="-1"/>
                    <a:pt x="18441" y="0"/>
                  </a:cubicBezTo>
                  <a:cubicBezTo>
                    <a:pt x="26427" y="0"/>
                    <a:pt x="33762" y="4406"/>
                    <a:pt x="37511" y="11458"/>
                  </a:cubicBezTo>
                  <a:lnTo>
                    <a:pt x="18441" y="21600"/>
                  </a:lnTo>
                  <a:lnTo>
                    <a:pt x="0" y="10353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93">
              <a:extLst>
                <a:ext uri="{FF2B5EF4-FFF2-40B4-BE49-F238E27FC236}">
                  <a16:creationId xmlns:a16="http://schemas.microsoft.com/office/drawing/2014/main" id="{A97BCAAD-3169-4040-B8B9-78D24AF4B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6650" y="3114675"/>
              <a:ext cx="142875" cy="114300"/>
            </a:xfrm>
            <a:custGeom>
              <a:avLst/>
              <a:gdLst>
                <a:gd name="T0" fmla="*/ 2147483647 w 90"/>
                <a:gd name="T1" fmla="*/ 2147483647 h 72"/>
                <a:gd name="T2" fmla="*/ 0 w 90"/>
                <a:gd name="T3" fmla="*/ 2147483647 h 72"/>
                <a:gd name="T4" fmla="*/ 0 w 90"/>
                <a:gd name="T5" fmla="*/ 2147483647 h 72"/>
                <a:gd name="T6" fmla="*/ 0 w 90"/>
                <a:gd name="T7" fmla="*/ 0 h 72"/>
                <a:gd name="T8" fmla="*/ 2147483647 w 90"/>
                <a:gd name="T9" fmla="*/ 2147483647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"/>
                <a:gd name="T16" fmla="*/ 0 h 72"/>
                <a:gd name="T17" fmla="*/ 90 w 90"/>
                <a:gd name="T18" fmla="*/ 72 h 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" h="72">
                  <a:moveTo>
                    <a:pt x="90" y="36"/>
                  </a:moveTo>
                  <a:lnTo>
                    <a:pt x="0" y="72"/>
                  </a:lnTo>
                  <a:lnTo>
                    <a:pt x="0" y="36"/>
                  </a:lnTo>
                  <a:lnTo>
                    <a:pt x="0" y="0"/>
                  </a:lnTo>
                  <a:lnTo>
                    <a:pt x="9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94">
              <a:extLst>
                <a:ext uri="{FF2B5EF4-FFF2-40B4-BE49-F238E27FC236}">
                  <a16:creationId xmlns:a16="http://schemas.microsoft.com/office/drawing/2014/main" id="{6FCBEF78-D865-467E-8191-F9DC81EBC6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29300" y="3171825"/>
              <a:ext cx="1657350" cy="158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95">
              <a:extLst>
                <a:ext uri="{FF2B5EF4-FFF2-40B4-BE49-F238E27FC236}">
                  <a16:creationId xmlns:a16="http://schemas.microsoft.com/office/drawing/2014/main" id="{11DC9A48-A0BB-4334-BF4E-FEF4D7583B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00825" y="3171825"/>
              <a:ext cx="1588" cy="857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96">
              <a:extLst>
                <a:ext uri="{FF2B5EF4-FFF2-40B4-BE49-F238E27FC236}">
                  <a16:creationId xmlns:a16="http://schemas.microsoft.com/office/drawing/2014/main" id="{B43694F8-BE78-47E0-AA44-5272223BB7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286625" y="3171825"/>
              <a:ext cx="1588" cy="857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Rectangle 97">
              <a:extLst>
                <a:ext uri="{FF2B5EF4-FFF2-40B4-BE49-F238E27FC236}">
                  <a16:creationId xmlns:a16="http://schemas.microsoft.com/office/drawing/2014/main" id="{563CDE9F-90AF-4AAC-A302-786881DA9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1600200"/>
              <a:ext cx="1397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i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endParaRPr lang="en-US" altLang="en-US" sz="1400" i="1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26" name="Rectangle 98">
              <a:extLst>
                <a:ext uri="{FF2B5EF4-FFF2-40B4-BE49-F238E27FC236}">
                  <a16:creationId xmlns:a16="http://schemas.microsoft.com/office/drawing/2014/main" id="{7873CC15-081A-417A-9A5E-6082029972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400" y="3248025"/>
              <a:ext cx="1143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US" altLang="en-US" sz="14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27" name="Rectangle 99">
              <a:extLst>
                <a:ext uri="{FF2B5EF4-FFF2-40B4-BE49-F238E27FC236}">
                  <a16:creationId xmlns:a16="http://schemas.microsoft.com/office/drawing/2014/main" id="{E599D8ED-317D-4ED8-B0D4-23AA3A9AA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43675" y="3248025"/>
              <a:ext cx="1143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altLang="en-US" sz="14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28" name="Rectangle 100">
              <a:extLst>
                <a:ext uri="{FF2B5EF4-FFF2-40B4-BE49-F238E27FC236}">
                  <a16:creationId xmlns:a16="http://schemas.microsoft.com/office/drawing/2014/main" id="{FF265EEE-454D-4FD5-98C4-51F20643FF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9000" y="3248025"/>
              <a:ext cx="1143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altLang="en-US" sz="14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29" name="Rectangle 101">
              <a:extLst>
                <a:ext uri="{FF2B5EF4-FFF2-40B4-BE49-F238E27FC236}">
                  <a16:creationId xmlns:a16="http://schemas.microsoft.com/office/drawing/2014/main" id="{E51464ED-CD34-43B6-AA21-309FD07FBE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5250" y="3124200"/>
              <a:ext cx="23243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 dirty="0">
                  <a:solidFill>
                    <a:srgbClr val="000000"/>
                  </a:solidFill>
                  <a:latin typeface="Cambria Math"/>
                  <a:ea typeface="Cambria Math"/>
                </a:rPr>
                <a:t>Φ </a:t>
              </a:r>
              <a:endParaRPr lang="en-US" altLang="en-US" sz="1400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0" name="Rectangle 102">
              <a:extLst>
                <a:ext uri="{FF2B5EF4-FFF2-40B4-BE49-F238E27FC236}">
                  <a16:creationId xmlns:a16="http://schemas.microsoft.com/office/drawing/2014/main" id="{018731B0-F176-4BEC-91E4-98CF5CAB7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6700" y="3257550"/>
              <a:ext cx="6985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US" altLang="en-US" sz="14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1" name="Rectangle 103">
              <a:extLst>
                <a:ext uri="{FF2B5EF4-FFF2-40B4-BE49-F238E27FC236}">
                  <a16:creationId xmlns:a16="http://schemas.microsoft.com/office/drawing/2014/main" id="{F590095A-857D-482F-BEEE-86EC9E6F7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15250" y="2905125"/>
              <a:ext cx="18114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l-GR" altLang="en-US" sz="1800" dirty="0">
                  <a:solidFill>
                    <a:srgbClr val="000000"/>
                  </a:solidFill>
                  <a:latin typeface="Cambria Math"/>
                  <a:ea typeface="Cambria Math"/>
                </a:rPr>
                <a:t>Φ</a:t>
              </a:r>
              <a:endParaRPr lang="en-US" altLang="en-US" sz="1400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2" name="Line 104">
              <a:extLst>
                <a:ext uri="{FF2B5EF4-FFF2-40B4-BE49-F238E27FC236}">
                  <a16:creationId xmlns:a16="http://schemas.microsoft.com/office/drawing/2014/main" id="{7F3E4141-CE3E-451D-8D25-8E8F11EEA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05725" y="3162300"/>
              <a:ext cx="171450" cy="15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Oval 105">
              <a:extLst>
                <a:ext uri="{FF2B5EF4-FFF2-40B4-BE49-F238E27FC236}">
                  <a16:creationId xmlns:a16="http://schemas.microsoft.com/office/drawing/2014/main" id="{557CCFDB-29CB-4D93-9A16-EF0D48AA9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8463" y="2433638"/>
              <a:ext cx="85725" cy="85725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" name="Line 106">
              <a:extLst>
                <a:ext uri="{FF2B5EF4-FFF2-40B4-BE49-F238E27FC236}">
                  <a16:creationId xmlns:a16="http://schemas.microsoft.com/office/drawing/2014/main" id="{DD3F0891-80F2-484D-ABC0-D9F91EB834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96075" y="1971675"/>
              <a:ext cx="214313" cy="9191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Rectangle 107">
              <a:extLst>
                <a:ext uri="{FF2B5EF4-FFF2-40B4-BE49-F238E27FC236}">
                  <a16:creationId xmlns:a16="http://schemas.microsoft.com/office/drawing/2014/main" id="{ED97A0C6-FFEF-4563-A5F5-5E350F053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2381250"/>
              <a:ext cx="323850" cy="228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Rectangle 108">
              <a:extLst>
                <a:ext uri="{FF2B5EF4-FFF2-40B4-BE49-F238E27FC236}">
                  <a16:creationId xmlns:a16="http://schemas.microsoft.com/office/drawing/2014/main" id="{CDCC7939-AD82-456F-A605-3E4FD5092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0" y="2324100"/>
              <a:ext cx="29909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 err="1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n-US" altLang="en-US" sz="1800" i="1" dirty="0" err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endParaRPr lang="en-US" altLang="en-US" sz="1400" i="1" dirty="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7" name="Line 109">
              <a:extLst>
                <a:ext uri="{FF2B5EF4-FFF2-40B4-BE49-F238E27FC236}">
                  <a16:creationId xmlns:a16="http://schemas.microsoft.com/office/drawing/2014/main" id="{0EBD3B8B-B90A-4F24-800E-FE6A94D40A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2238" y="3062288"/>
              <a:ext cx="266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Line 110">
              <a:extLst>
                <a:ext uri="{FF2B5EF4-FFF2-40B4-BE49-F238E27FC236}">
                  <a16:creationId xmlns:a16="http://schemas.microsoft.com/office/drawing/2014/main" id="{40CFAA46-8311-427F-A7F6-3ACD261DC0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53238" y="3062288"/>
              <a:ext cx="2667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Line 111">
              <a:extLst>
                <a:ext uri="{FF2B5EF4-FFF2-40B4-BE49-F238E27FC236}">
                  <a16:creationId xmlns:a16="http://schemas.microsoft.com/office/drawing/2014/main" id="{16AD2AB1-CA6E-4FEC-A7E1-49B963EA5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67375" y="1871663"/>
              <a:ext cx="0" cy="3714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Line 112">
              <a:extLst>
                <a:ext uri="{FF2B5EF4-FFF2-40B4-BE49-F238E27FC236}">
                  <a16:creationId xmlns:a16="http://schemas.microsoft.com/office/drawing/2014/main" id="{165139D5-852E-49B9-9421-3D8E795D05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67375" y="2690813"/>
              <a:ext cx="0" cy="3714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Line 113">
              <a:extLst>
                <a:ext uri="{FF2B5EF4-FFF2-40B4-BE49-F238E27FC236}">
                  <a16:creationId xmlns:a16="http://schemas.microsoft.com/office/drawing/2014/main" id="{4E8074CF-7ABD-4C8E-BF12-2978FB2B62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113" y="2690813"/>
              <a:ext cx="1533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Line 114">
              <a:extLst>
                <a:ext uri="{FF2B5EF4-FFF2-40B4-BE49-F238E27FC236}">
                  <a16:creationId xmlns:a16="http://schemas.microsoft.com/office/drawing/2014/main" id="{278DC7EC-AA3F-4FE5-BA68-BF7EC8A5FF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91163" y="2243138"/>
              <a:ext cx="14859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Line 115">
              <a:extLst>
                <a:ext uri="{FF2B5EF4-FFF2-40B4-BE49-F238E27FC236}">
                  <a16:creationId xmlns:a16="http://schemas.microsoft.com/office/drawing/2014/main" id="{05025BFF-B92F-45E8-A467-B48C224FE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18200" y="1700213"/>
              <a:ext cx="0" cy="15430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Line 116">
              <a:extLst>
                <a:ext uri="{FF2B5EF4-FFF2-40B4-BE49-F238E27FC236}">
                  <a16:creationId xmlns:a16="http://schemas.microsoft.com/office/drawing/2014/main" id="{B4696559-77E7-4CA3-AD01-81D603820E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48463" y="2114550"/>
              <a:ext cx="0" cy="101917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Line 117">
              <a:extLst>
                <a:ext uri="{FF2B5EF4-FFF2-40B4-BE49-F238E27FC236}">
                  <a16:creationId xmlns:a16="http://schemas.microsoft.com/office/drawing/2014/main" id="{67E4CEF9-90DF-4A85-A8BB-636037EE05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3238" y="2119313"/>
              <a:ext cx="0" cy="1019175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Text Box 159">
              <a:extLst>
                <a:ext uri="{FF2B5EF4-FFF2-40B4-BE49-F238E27FC236}">
                  <a16:creationId xmlns:a16="http://schemas.microsoft.com/office/drawing/2014/main" id="{4541642F-4E62-491B-823E-B6CA6FB446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2350" y="2798763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48" name="Rectangle 160">
              <a:extLst>
                <a:ext uri="{FF2B5EF4-FFF2-40B4-BE49-F238E27FC236}">
                  <a16:creationId xmlns:a16="http://schemas.microsoft.com/office/drawing/2014/main" id="{1CFEF93E-6BDB-4D17-A788-7AFA046C3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9813" y="2919413"/>
              <a:ext cx="29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000000"/>
                  </a:solidFill>
                  <a:latin typeface="Symbol" pitchFamily="18" charset="2"/>
                </a:rPr>
                <a:t>d</a:t>
              </a:r>
              <a:r>
                <a:rPr lang="el-GR" altLang="en-US" sz="1800" dirty="0">
                  <a:solidFill>
                    <a:srgbClr val="000000"/>
                  </a:solidFill>
                  <a:latin typeface="Cambria Math"/>
                  <a:ea typeface="Cambria Math"/>
                </a:rPr>
                <a:t>Φ</a:t>
              </a:r>
              <a:endParaRPr lang="en-US" altLang="en-US" sz="1400" dirty="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7BC580C-DC4F-4895-A16C-4368DE724EDA}"/>
              </a:ext>
            </a:extLst>
          </p:cNvPr>
          <p:cNvGrpSpPr/>
          <p:nvPr/>
        </p:nvGrpSpPr>
        <p:grpSpPr>
          <a:xfrm>
            <a:off x="7296930" y="1542068"/>
            <a:ext cx="5097261" cy="3898851"/>
            <a:chOff x="177006" y="3657600"/>
            <a:chExt cx="4290219" cy="3044983"/>
          </a:xfrm>
        </p:grpSpPr>
        <p:sp>
          <p:nvSpPr>
            <p:cNvPr id="50" name="Rectangle 62">
              <a:extLst>
                <a:ext uri="{FF2B5EF4-FFF2-40B4-BE49-F238E27FC236}">
                  <a16:creationId xmlns:a16="http://schemas.microsoft.com/office/drawing/2014/main" id="{60DA3EE6-86B2-4841-9410-D1348BD82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7488" y="4888865"/>
              <a:ext cx="439737" cy="4397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" name="Group 25">
              <a:extLst>
                <a:ext uri="{FF2B5EF4-FFF2-40B4-BE49-F238E27FC236}">
                  <a16:creationId xmlns:a16="http://schemas.microsoft.com/office/drawing/2014/main" id="{F22AF1B4-A563-4238-BA6B-94FF86709B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831" y="3954620"/>
              <a:ext cx="3946525" cy="2747963"/>
              <a:chOff x="219074" y="1403350"/>
              <a:chExt cx="3946526" cy="2747963"/>
            </a:xfrm>
          </p:grpSpPr>
          <p:pic>
            <p:nvPicPr>
              <p:cNvPr id="63" name="Picture 59" descr="C:\Documents and Settings\Darin\My Documents\Figures\SQUIDs\SQUIDAmp01.tif">
                <a:extLst>
                  <a:ext uri="{FF2B5EF4-FFF2-40B4-BE49-F238E27FC236}">
                    <a16:creationId xmlns:a16="http://schemas.microsoft.com/office/drawing/2014/main" id="{7C55C027-E0F2-4980-920C-194D634DF0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8125" y="1403350"/>
                <a:ext cx="3886200" cy="2590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Rectangle 62">
                <a:extLst>
                  <a:ext uri="{FF2B5EF4-FFF2-40B4-BE49-F238E27FC236}">
                    <a16:creationId xmlns:a16="http://schemas.microsoft.com/office/drawing/2014/main" id="{B3264D81-EF8F-41E3-9BB7-AAC2E8BF8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25863" y="2617788"/>
                <a:ext cx="439737" cy="43973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64">
                <a:extLst>
                  <a:ext uri="{FF2B5EF4-FFF2-40B4-BE49-F238E27FC236}">
                    <a16:creationId xmlns:a16="http://schemas.microsoft.com/office/drawing/2014/main" id="{550087AA-DDAE-4104-A101-B78F188468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19513" y="2867025"/>
                <a:ext cx="0" cy="1746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65">
                <a:extLst>
                  <a:ext uri="{FF2B5EF4-FFF2-40B4-BE49-F238E27FC236}">
                    <a16:creationId xmlns:a16="http://schemas.microsoft.com/office/drawing/2014/main" id="{C19BA40E-F637-4917-BFCD-1AFDF3AD76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08388" y="3048000"/>
                <a:ext cx="20955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Line 66">
                <a:extLst>
                  <a:ext uri="{FF2B5EF4-FFF2-40B4-BE49-F238E27FC236}">
                    <a16:creationId xmlns:a16="http://schemas.microsoft.com/office/drawing/2014/main" id="{838D73E0-E73B-4B5C-9AF7-5C136E3A9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1888" y="3121025"/>
                <a:ext cx="9683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AEE3903-9DC1-446F-8EFB-9F7F52E1E0A4}"/>
                  </a:ext>
                </a:extLst>
              </p:cNvPr>
              <p:cNvSpPr/>
              <p:nvPr/>
            </p:nvSpPr>
            <p:spPr>
              <a:xfrm>
                <a:off x="2514600" y="3581400"/>
                <a:ext cx="795338" cy="5699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CA2C433-8EF1-44AB-8448-07F9B15A4782}"/>
                  </a:ext>
                </a:extLst>
              </p:cNvPr>
              <p:cNvSpPr/>
              <p:nvPr/>
            </p:nvSpPr>
            <p:spPr>
              <a:xfrm>
                <a:off x="409574" y="2028825"/>
                <a:ext cx="438150" cy="3143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DAD87E56-E9D8-4E50-8C7F-AFB80241AA9F}"/>
                  </a:ext>
                </a:extLst>
              </p:cNvPr>
              <p:cNvSpPr/>
              <p:nvPr/>
            </p:nvSpPr>
            <p:spPr>
              <a:xfrm>
                <a:off x="219074" y="2743200"/>
                <a:ext cx="781050" cy="4667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8D75AD6-1DB0-45AD-885E-6A7885ADF513}"/>
                  </a:ext>
                </a:extLst>
              </p:cNvPr>
              <p:cNvSpPr/>
              <p:nvPr/>
            </p:nvSpPr>
            <p:spPr>
              <a:xfrm>
                <a:off x="828674" y="3038475"/>
                <a:ext cx="295275" cy="3143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A542F58-43E8-4A57-AF4E-992A2FB8C929}"/>
                  </a:ext>
                </a:extLst>
              </p:cNvPr>
              <p:cNvSpPr/>
              <p:nvPr/>
            </p:nvSpPr>
            <p:spPr>
              <a:xfrm>
                <a:off x="1047749" y="3762375"/>
                <a:ext cx="552450" cy="2000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B984C22A-5320-41CB-8172-C9D099D201E1}"/>
                  </a:ext>
                </a:extLst>
              </p:cNvPr>
              <p:cNvSpPr/>
              <p:nvPr/>
            </p:nvSpPr>
            <p:spPr>
              <a:xfrm>
                <a:off x="2762250" y="1428750"/>
                <a:ext cx="685800" cy="2857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0A2F9A2-F79F-40B4-BF51-D367B74A9D79}"/>
                  </a:ext>
                </a:extLst>
              </p:cNvPr>
              <p:cNvSpPr/>
              <p:nvPr/>
            </p:nvSpPr>
            <p:spPr>
              <a:xfrm rot="19680507">
                <a:off x="2263775" y="3624263"/>
                <a:ext cx="346075" cy="2857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E3118AA-2C92-4A79-AE49-8B069B23AAA9}"/>
                </a:ext>
              </a:extLst>
            </p:cNvPr>
            <p:cNvSpPr txBox="1"/>
            <p:nvPr/>
          </p:nvSpPr>
          <p:spPr>
            <a:xfrm>
              <a:off x="281781" y="4151470"/>
              <a:ext cx="1390650" cy="738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latin typeface="+mj-lt"/>
                </a:rPr>
                <a:t>Nb</a:t>
              </a:r>
              <a:r>
                <a:rPr lang="en-US" sz="1400" b="1" dirty="0">
                  <a:latin typeface="+mj-lt"/>
                </a:rPr>
                <a:t> coil, isolated from washer</a:t>
              </a:r>
            </a:p>
            <a:p>
              <a:pPr>
                <a:defRPr/>
              </a:pPr>
              <a:r>
                <a:rPr lang="en-US" sz="1400" b="1" dirty="0">
                  <a:latin typeface="+mj-lt"/>
                </a:rPr>
                <a:t>(input)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5CCECFE-6A0A-47F0-88B6-6BE206AEF1CC}"/>
                </a:ext>
              </a:extLst>
            </p:cNvPr>
            <p:cNvSpPr txBox="1"/>
            <p:nvPr/>
          </p:nvSpPr>
          <p:spPr>
            <a:xfrm>
              <a:off x="196056" y="5065870"/>
              <a:ext cx="1104900" cy="7381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latin typeface="+mj-lt"/>
                </a:rPr>
                <a:t>Nb</a:t>
              </a:r>
              <a:r>
                <a:rPr lang="en-US" sz="1400" b="1" dirty="0">
                  <a:latin typeface="+mj-lt"/>
                </a:rPr>
                <a:t> Counter electrode (output)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9107676-4238-45AD-84B1-B146CA350136}"/>
                </a:ext>
              </a:extLst>
            </p:cNvPr>
            <p:cNvSpPr txBox="1"/>
            <p:nvPr/>
          </p:nvSpPr>
          <p:spPr>
            <a:xfrm>
              <a:off x="3120231" y="4008595"/>
              <a:ext cx="990600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latin typeface="+mj-lt"/>
                </a:rPr>
                <a:t>Nb</a:t>
              </a:r>
              <a:r>
                <a:rPr lang="en-US" sz="1400" b="1" dirty="0">
                  <a:latin typeface="+mj-lt"/>
                </a:rPr>
                <a:t> washer (ground)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025AA6C-0DC7-40DF-BE03-D0B2223A5923}"/>
                </a:ext>
              </a:extLst>
            </p:cNvPr>
            <p:cNvCxnSpPr>
              <a:stCxn id="54" idx="1"/>
            </p:cNvCxnSpPr>
            <p:nvPr/>
          </p:nvCxnSpPr>
          <p:spPr>
            <a:xfrm rot="10800000" flipV="1">
              <a:off x="2939256" y="4270533"/>
              <a:ext cx="180975" cy="1095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3D53102-AB95-4A1F-831B-98BED3771CB5}"/>
                </a:ext>
              </a:extLst>
            </p:cNvPr>
            <p:cNvSpPr/>
            <p:nvPr/>
          </p:nvSpPr>
          <p:spPr>
            <a:xfrm rot="19780615">
              <a:off x="1648619" y="5335745"/>
              <a:ext cx="46037" cy="4603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EE151B8-CC32-4227-99EF-F6EDA75B00E7}"/>
                </a:ext>
              </a:extLst>
            </p:cNvPr>
            <p:cNvSpPr/>
            <p:nvPr/>
          </p:nvSpPr>
          <p:spPr>
            <a:xfrm rot="19780615">
              <a:off x="1791494" y="5540533"/>
              <a:ext cx="46037" cy="4603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E5A26F58-ABFF-48A1-AFF2-41F8D568A194}"/>
                </a:ext>
              </a:extLst>
            </p:cNvPr>
            <p:cNvCxnSpPr>
              <a:stCxn id="72" idx="2"/>
            </p:cNvCxnSpPr>
            <p:nvPr/>
          </p:nvCxnSpPr>
          <p:spPr>
            <a:xfrm rot="5400000" flipH="1" flipV="1">
              <a:off x="1098550" y="5377814"/>
              <a:ext cx="485775" cy="56673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6E95037-93B6-4F31-B46A-D6B0C70A033E}"/>
                </a:ext>
              </a:extLst>
            </p:cNvPr>
            <p:cNvCxnSpPr/>
            <p:nvPr/>
          </p:nvCxnSpPr>
          <p:spPr>
            <a:xfrm flipV="1">
              <a:off x="1081881" y="5589745"/>
              <a:ext cx="676275" cy="3619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CE6217E-FC29-459D-B515-B9DA5D80218C}"/>
                </a:ext>
              </a:extLst>
            </p:cNvPr>
            <p:cNvSpPr txBox="1"/>
            <p:nvPr/>
          </p:nvSpPr>
          <p:spPr>
            <a:xfrm>
              <a:off x="177006" y="5904070"/>
              <a:ext cx="1333500" cy="5238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latin typeface="+mj-lt"/>
                </a:rPr>
                <a:t>Nb-AlOx-Nb</a:t>
              </a:r>
              <a:endParaRPr lang="en-US" sz="1400" b="1" dirty="0">
                <a:latin typeface="+mj-lt"/>
              </a:endParaRPr>
            </a:p>
            <a:p>
              <a:pPr>
                <a:defRPr/>
              </a:pPr>
              <a:r>
                <a:rPr lang="en-US" sz="1400" b="1" dirty="0">
                  <a:latin typeface="+mj-lt"/>
                </a:rPr>
                <a:t>junctions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AA6FE2A-5A3C-47B2-A510-6064B904FFBD}"/>
                </a:ext>
              </a:extLst>
            </p:cNvPr>
            <p:cNvSpPr txBox="1"/>
            <p:nvPr/>
          </p:nvSpPr>
          <p:spPr>
            <a:xfrm>
              <a:off x="722848" y="3657600"/>
              <a:ext cx="339195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 err="1">
                  <a:latin typeface="+mj-lt"/>
                </a:rPr>
                <a:t>Microstrip</a:t>
              </a:r>
              <a:r>
                <a:rPr lang="en-US" sz="1400" b="1" dirty="0">
                  <a:latin typeface="+mj-lt"/>
                </a:rPr>
                <a:t> SQUID Amplifier (MSA): 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84AAFC7-C124-4A06-A00D-5AD27B0214BD}"/>
                </a:ext>
              </a:extLst>
            </p:cNvPr>
            <p:cNvSpPr txBox="1"/>
            <p:nvPr/>
          </p:nvSpPr>
          <p:spPr>
            <a:xfrm>
              <a:off x="843756" y="6280505"/>
              <a:ext cx="14761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dirty="0">
                  <a:latin typeface="+mj-lt"/>
                </a:rPr>
                <a:t>Resistive shunts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3AAE6C6-BB37-467D-B90E-AE2FC61C1B76}"/>
              </a:ext>
            </a:extLst>
          </p:cNvPr>
          <p:cNvSpPr/>
          <p:nvPr/>
        </p:nvSpPr>
        <p:spPr>
          <a:xfrm>
            <a:off x="6641496" y="6110367"/>
            <a:ext cx="26016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r>
              <a:rPr lang="el-GR" altLang="en-US" dirty="0">
                <a:latin typeface="Cambria Math"/>
                <a:ea typeface="Cambria Math"/>
              </a:rPr>
              <a:t>Φ</a:t>
            </a:r>
            <a:r>
              <a:rPr lang="en-US" altLang="en-US" baseline="-25000" dirty="0">
                <a:latin typeface="Times New Roman" pitchFamily="18" charset="0"/>
              </a:rPr>
              <a:t>0</a:t>
            </a:r>
            <a:r>
              <a:rPr lang="en-US" altLang="en-US" dirty="0">
                <a:latin typeface="Times New Roman" pitchFamily="18" charset="0"/>
              </a:rPr>
              <a:t> = </a:t>
            </a:r>
            <a:r>
              <a:rPr lang="en-US" altLang="en-US" i="1" dirty="0">
                <a:latin typeface="Times New Roman" pitchFamily="18" charset="0"/>
              </a:rPr>
              <a:t>h</a:t>
            </a:r>
            <a:r>
              <a:rPr lang="en-US" altLang="en-US" dirty="0">
                <a:latin typeface="Times New Roman" pitchFamily="18" charset="0"/>
              </a:rPr>
              <a:t>/2</a:t>
            </a:r>
            <a:r>
              <a:rPr lang="en-US" altLang="en-US" i="1" dirty="0">
                <a:latin typeface="Times New Roman" pitchFamily="18" charset="0"/>
              </a:rPr>
              <a:t>e </a:t>
            </a:r>
            <a:r>
              <a:rPr lang="en-US" altLang="en-US" i="1" dirty="0">
                <a:latin typeface="Times New Roman" pitchFamily="18" charset="0"/>
                <a:sym typeface="Symbol" panose="05050102010706020507" pitchFamily="18" charset="2"/>
              </a:rPr>
              <a:t> 10</a:t>
            </a:r>
            <a:r>
              <a:rPr lang="en-US" altLang="en-US" i="1" baseline="30000" dirty="0">
                <a:latin typeface="Times New Roman" pitchFamily="18" charset="0"/>
                <a:sym typeface="Symbol" panose="05050102010706020507" pitchFamily="18" charset="2"/>
              </a:rPr>
              <a:t>-15</a:t>
            </a:r>
            <a:r>
              <a:rPr lang="en-US" altLang="en-US" i="1" dirty="0">
                <a:latin typeface="Times New Roman" pitchFamily="18" charset="0"/>
                <a:sym typeface="Symbol" panose="05050102010706020507" pitchFamily="18" charset="2"/>
              </a:rPr>
              <a:t> Tesla m</a:t>
            </a:r>
            <a:r>
              <a:rPr lang="en-US" altLang="en-US" i="1" baseline="30000" dirty="0">
                <a:latin typeface="Times New Roman" pitchFamily="18" charset="0"/>
                <a:sym typeface="Symbol" panose="05050102010706020507" pitchFamily="18" charset="2"/>
              </a:rPr>
              <a:t>2</a:t>
            </a:r>
            <a:endParaRPr lang="en-US" altLang="en-US" baseline="300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49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814427"/>
          </a:xfrm>
        </p:spPr>
        <p:txBody>
          <a:bodyPr>
            <a:normAutofit/>
          </a:bodyPr>
          <a:lstStyle/>
          <a:p>
            <a:r>
              <a:rPr lang="en-US" sz="3600" dirty="0"/>
              <a:t>DC SQUID as an RF amplifier (MSA)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en-US" dirty="0"/>
              <a:t>Principle of SQUIDs as microwave amplifiers</a:t>
            </a:r>
          </a:p>
        </p:txBody>
      </p:sp>
      <p:pic>
        <p:nvPicPr>
          <p:cNvPr id="43" name="Picture 3" descr="SQUIDPict6"/>
          <p:cNvPicPr>
            <a:picLocks noChangeAspect="1" noChangeArrowheads="1"/>
          </p:cNvPicPr>
          <p:nvPr/>
        </p:nvPicPr>
        <p:blipFill>
          <a:blip r:embed="rId2" cstate="print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964" y="152400"/>
            <a:ext cx="4059488" cy="20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97814" y="927191"/>
            <a:ext cx="76719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To couple a microwave signal into the SQUID: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Cover the washer with an insulating layer (350nm of SiO</a:t>
            </a:r>
            <a:r>
              <a:rPr lang="en-US" sz="2400" baseline="-25000" dirty="0">
                <a:solidFill>
                  <a:srgbClr val="0070C0"/>
                </a:solidFill>
              </a:rPr>
              <a:t>2</a:t>
            </a:r>
            <a:r>
              <a:rPr lang="en-US" sz="2400" dirty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Add a spiral path of conductor around central hole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This creates a </a:t>
            </a:r>
            <a:r>
              <a:rPr lang="en-US" sz="2400" b="1" dirty="0">
                <a:solidFill>
                  <a:srgbClr val="0070C0"/>
                </a:solidFill>
              </a:rPr>
              <a:t>microstrip</a:t>
            </a:r>
            <a:r>
              <a:rPr lang="en-US" sz="2400" dirty="0">
                <a:solidFill>
                  <a:srgbClr val="0070C0"/>
                </a:solidFill>
              </a:rPr>
              <a:t> transmission line resonator between the input coil and SQUID washer.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 GaAs varactor used to tune the microstrip resonator.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0F0A22-634F-453D-9D95-03812F749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3"/>
          <a:stretch/>
        </p:blipFill>
        <p:spPr>
          <a:xfrm>
            <a:off x="5517571" y="5073818"/>
            <a:ext cx="2306803" cy="13645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E52CDBA-B99C-4F55-99B2-AD387AD7FBE6}"/>
              </a:ext>
            </a:extLst>
          </p:cNvPr>
          <p:cNvSpPr txBox="1">
            <a:spLocks/>
          </p:cNvSpPr>
          <p:nvPr/>
        </p:nvSpPr>
        <p:spPr>
          <a:xfrm>
            <a:off x="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Microstrip Squid Amplifier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A29718-3F93-43BF-B21B-1DBFF649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52" y="4407315"/>
            <a:ext cx="4409872" cy="2432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937121-ABA9-4037-8E8D-F900566A91DC}"/>
              </a:ext>
            </a:extLst>
          </p:cNvPr>
          <p:cNvSpPr txBox="1"/>
          <p:nvPr/>
        </p:nvSpPr>
        <p:spPr>
          <a:xfrm>
            <a:off x="55078" y="76389"/>
            <a:ext cx="7671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Microstrip Squid Amplifier (MSA</a:t>
            </a:r>
            <a:r>
              <a:rPr lang="en-US" sz="2800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ECFC51-793A-4277-9A1E-D9404328C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138" y="2482439"/>
            <a:ext cx="3543817" cy="41009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D5782D-838B-4F8B-BC54-8ECE6AED6799}"/>
              </a:ext>
            </a:extLst>
          </p:cNvPr>
          <p:cNvSpPr txBox="1"/>
          <p:nvPr/>
        </p:nvSpPr>
        <p:spPr>
          <a:xfrm>
            <a:off x="986765" y="4129131"/>
            <a:ext cx="414279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MSA </a:t>
            </a:r>
            <a:r>
              <a:rPr lang="en-US" sz="2100" b="1" dirty="0" err="1"/>
              <a:t>Varactor</a:t>
            </a:r>
            <a:r>
              <a:rPr lang="en-US" sz="2100" b="1" dirty="0"/>
              <a:t> </a:t>
            </a:r>
            <a:r>
              <a:rPr lang="en-US" sz="2100" b="1" dirty="0" err="1"/>
              <a:t>Tunability</a:t>
            </a:r>
            <a:endParaRPr lang="en-US" sz="21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27C11-1B60-4A86-B58B-A1A3B06BA610}"/>
              </a:ext>
            </a:extLst>
          </p:cNvPr>
          <p:cNvSpPr txBox="1"/>
          <p:nvPr/>
        </p:nvSpPr>
        <p:spPr>
          <a:xfrm>
            <a:off x="5406859" y="4544629"/>
            <a:ext cx="250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Stripline</a:t>
            </a:r>
            <a:r>
              <a:rPr lang="en-US" b="1" dirty="0"/>
              <a:t> Field Geometry</a:t>
            </a:r>
          </a:p>
        </p:txBody>
      </p:sp>
    </p:spTree>
    <p:extLst>
      <p:ext uri="{BB962C8B-B14F-4D97-AF65-F5344CB8AC3E}">
        <p14:creationId xmlns:p14="http://schemas.microsoft.com/office/powerpoint/2010/main" val="2322262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93">
            <a:extLst>
              <a:ext uri="{FF2B5EF4-FFF2-40B4-BE49-F238E27FC236}">
                <a16:creationId xmlns:a16="http://schemas.microsoft.com/office/drawing/2014/main" id="{65FDFE7E-964C-4493-9173-519859244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506" y="2647278"/>
            <a:ext cx="2268110" cy="252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9069E-3B17-4174-9759-753BAAB3F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59" y="49605"/>
            <a:ext cx="1121385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Thermal Noise and Equivalent Noise Temperature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31012-93BB-4154-92C1-5FCC52E28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585" y="1178233"/>
            <a:ext cx="10515600" cy="639562"/>
          </a:xfrm>
        </p:spPr>
        <p:txBody>
          <a:bodyPr>
            <a:normAutofit/>
          </a:bodyPr>
          <a:lstStyle/>
          <a:p>
            <a:r>
              <a:rPr lang="en-US" sz="2000" dirty="0"/>
              <a:t>Thermal noise on a transmission line.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673A2-3CD1-4244-8FF2-94A13D0F8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70C59A-0135-4623-949C-4D291BF08FA9}"/>
                  </a:ext>
                </a:extLst>
              </p:cNvPr>
              <p:cNvSpPr txBox="1"/>
              <p:nvPr/>
            </p:nvSpPr>
            <p:spPr>
              <a:xfrm>
                <a:off x="666017" y="3965964"/>
                <a:ext cx="10278940" cy="2068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Density of modes on transmission line is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𝑑𝑁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/>
                  <a:t>. Each mode has energy </a:t>
                </a:r>
                <a:r>
                  <a:rPr lang="en-US" sz="2000" dirty="0" err="1"/>
                  <a:t>kT.</a:t>
                </a: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Thermal noise power per frequency interval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Noise added by an amplifier is parametrized by an equivalent input noise temperature.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270C59A-0135-4623-949C-4D291BF08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17" y="3965964"/>
                <a:ext cx="10278940" cy="2068130"/>
              </a:xfrm>
              <a:prstGeom prst="rect">
                <a:avLst/>
              </a:prstGeom>
              <a:blipFill>
                <a:blip r:embed="rId3"/>
                <a:stretch>
                  <a:fillRect l="-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E29D1B9-1061-4B1D-A9D2-F4FF5934710D}"/>
                  </a:ext>
                </a:extLst>
              </p:cNvPr>
              <p:cNvSpPr txBox="1"/>
              <p:nvPr/>
            </p:nvSpPr>
            <p:spPr>
              <a:xfrm>
                <a:off x="5866057" y="4578223"/>
                <a:ext cx="1190519" cy="6231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𝑑𝑃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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rgbClr val="0070C0"/>
                    </a:solidFill>
                  </a:rPr>
                  <a:t>T</a:t>
                </a:r>
                <a:endParaRPr lang="en-US" sz="2800" dirty="0"/>
              </a:p>
            </p:txBody>
          </p:sp>
        </mc:Choice>
        <mc:Fallback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AE29D1B9-1061-4B1D-A9D2-F4FF59347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57" y="4578223"/>
                <a:ext cx="1190519" cy="623184"/>
              </a:xfrm>
              <a:prstGeom prst="rect">
                <a:avLst/>
              </a:prstGeom>
              <a:blipFill>
                <a:blip r:embed="rId4"/>
                <a:stretch>
                  <a:fillRect t="-980" r="-16837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4468E6-A795-4BDC-B9AA-1273339A2B60}"/>
              </a:ext>
            </a:extLst>
          </p:cNvPr>
          <p:cNvSpPr/>
          <p:nvPr/>
        </p:nvSpPr>
        <p:spPr>
          <a:xfrm>
            <a:off x="1221398" y="1980130"/>
            <a:ext cx="2057400" cy="1758462"/>
          </a:xfrm>
          <a:prstGeom prst="round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89331-4390-45F2-B7F0-6FEAA0DADC1F}"/>
              </a:ext>
            </a:extLst>
          </p:cNvPr>
          <p:cNvSpPr txBox="1"/>
          <p:nvPr/>
        </p:nvSpPr>
        <p:spPr>
          <a:xfrm>
            <a:off x="1432414" y="2050440"/>
            <a:ext cx="1205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“Detector”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0562D-567F-4DDE-B17F-BBC734368DFC}"/>
              </a:ext>
            </a:extLst>
          </p:cNvPr>
          <p:cNvSpPr txBox="1"/>
          <p:nvPr/>
        </p:nvSpPr>
        <p:spPr>
          <a:xfrm>
            <a:off x="6764798" y="1800773"/>
            <a:ext cx="104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379FA1AE-4E8A-4036-9AD1-8E492201C87B}"/>
              </a:ext>
            </a:extLst>
          </p:cNvPr>
          <p:cNvSpPr/>
          <p:nvPr/>
        </p:nvSpPr>
        <p:spPr>
          <a:xfrm rot="5400000">
            <a:off x="6807031" y="2285538"/>
            <a:ext cx="1216794" cy="985928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BE7D44-9C7D-4673-B749-D2D7F58A5043}"/>
              </a:ext>
            </a:extLst>
          </p:cNvPr>
          <p:cNvCxnSpPr>
            <a:stCxn id="9" idx="0"/>
          </p:cNvCxnSpPr>
          <p:nvPr/>
        </p:nvCxnSpPr>
        <p:spPr>
          <a:xfrm>
            <a:off x="7908392" y="2778502"/>
            <a:ext cx="7776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22842D0-56CE-427C-9BDE-198E6D6FA09C}"/>
              </a:ext>
            </a:extLst>
          </p:cNvPr>
          <p:cNvSpPr txBox="1"/>
          <p:nvPr/>
        </p:nvSpPr>
        <p:spPr>
          <a:xfrm>
            <a:off x="8765199" y="2593836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3B6A34-9EC5-4F8B-A5B8-C0DFB5589166}"/>
              </a:ext>
            </a:extLst>
          </p:cNvPr>
          <p:cNvGrpSpPr/>
          <p:nvPr/>
        </p:nvGrpSpPr>
        <p:grpSpPr>
          <a:xfrm>
            <a:off x="2637680" y="2498876"/>
            <a:ext cx="166336" cy="610235"/>
            <a:chOff x="2875805" y="2892669"/>
            <a:chExt cx="166336" cy="610235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50354B3-8449-4C6E-A0E7-681DB7E67126}"/>
                </a:ext>
              </a:extLst>
            </p:cNvPr>
            <p:cNvCxnSpPr/>
            <p:nvPr/>
          </p:nvCxnSpPr>
          <p:spPr>
            <a:xfrm>
              <a:off x="2963008" y="2892669"/>
              <a:ext cx="0" cy="94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96BBEDF-982B-4954-AD1F-606D4DCBCCF5}"/>
                </a:ext>
              </a:extLst>
            </p:cNvPr>
            <p:cNvCxnSpPr/>
            <p:nvPr/>
          </p:nvCxnSpPr>
          <p:spPr>
            <a:xfrm>
              <a:off x="2963008" y="2987629"/>
              <a:ext cx="76221" cy="548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3C07306-345A-408A-9BC0-609D8C010627}"/>
                </a:ext>
              </a:extLst>
            </p:cNvPr>
            <p:cNvCxnSpPr/>
            <p:nvPr/>
          </p:nvCxnSpPr>
          <p:spPr>
            <a:xfrm flipH="1">
              <a:off x="2885332" y="3041071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9D88A3A-42F4-4941-A570-377FE073CFE6}"/>
                </a:ext>
              </a:extLst>
            </p:cNvPr>
            <p:cNvCxnSpPr/>
            <p:nvPr/>
          </p:nvCxnSpPr>
          <p:spPr>
            <a:xfrm flipH="1">
              <a:off x="2875805" y="3133844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C71FEE-224D-4744-9960-613F150A3126}"/>
                </a:ext>
              </a:extLst>
            </p:cNvPr>
            <p:cNvCxnSpPr/>
            <p:nvPr/>
          </p:nvCxnSpPr>
          <p:spPr>
            <a:xfrm flipH="1">
              <a:off x="2885332" y="3219373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28EEC0C-D788-4EC3-B44A-B863912F081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79094" y="3087183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EA13EE6-2762-41C7-9E06-BFFD963F963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75805" y="3176461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EB50A53-E89D-4BFE-8217-317493B461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5332" y="3262862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51C473-0313-4C54-8AF6-C7D4FD8ABAB3}"/>
                </a:ext>
              </a:extLst>
            </p:cNvPr>
            <p:cNvCxnSpPr/>
            <p:nvPr/>
          </p:nvCxnSpPr>
          <p:spPr>
            <a:xfrm flipH="1">
              <a:off x="2882420" y="3308725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547D1E5-C4A4-49E2-8C18-48A8B4FFC579}"/>
                </a:ext>
              </a:extLst>
            </p:cNvPr>
            <p:cNvCxnSpPr/>
            <p:nvPr/>
          </p:nvCxnSpPr>
          <p:spPr>
            <a:xfrm>
              <a:off x="2882420" y="3353055"/>
              <a:ext cx="76221" cy="548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B1757C1-FF07-4181-8EA3-38B3B793732B}"/>
                </a:ext>
              </a:extLst>
            </p:cNvPr>
            <p:cNvCxnSpPr/>
            <p:nvPr/>
          </p:nvCxnSpPr>
          <p:spPr>
            <a:xfrm>
              <a:off x="2954209" y="3407944"/>
              <a:ext cx="0" cy="94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14CB7BB-B1AD-4668-B305-449E63BDB83A}"/>
              </a:ext>
            </a:extLst>
          </p:cNvPr>
          <p:cNvGrpSpPr/>
          <p:nvPr/>
        </p:nvGrpSpPr>
        <p:grpSpPr>
          <a:xfrm>
            <a:off x="7049961" y="2502292"/>
            <a:ext cx="166336" cy="610235"/>
            <a:chOff x="2875805" y="2892669"/>
            <a:chExt cx="166336" cy="61023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1DB563E-5BAA-4D87-9495-AD4F1E524343}"/>
                </a:ext>
              </a:extLst>
            </p:cNvPr>
            <p:cNvCxnSpPr/>
            <p:nvPr/>
          </p:nvCxnSpPr>
          <p:spPr>
            <a:xfrm>
              <a:off x="2963008" y="2892669"/>
              <a:ext cx="0" cy="94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EE97F23-AB12-4FB5-98EB-7890904A5C35}"/>
                </a:ext>
              </a:extLst>
            </p:cNvPr>
            <p:cNvCxnSpPr/>
            <p:nvPr/>
          </p:nvCxnSpPr>
          <p:spPr>
            <a:xfrm>
              <a:off x="2963008" y="2987629"/>
              <a:ext cx="76221" cy="548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6402D1B-D035-4110-B367-C5BF5108128E}"/>
                </a:ext>
              </a:extLst>
            </p:cNvPr>
            <p:cNvCxnSpPr/>
            <p:nvPr/>
          </p:nvCxnSpPr>
          <p:spPr>
            <a:xfrm flipH="1">
              <a:off x="2885332" y="3041071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8C414FF-83FD-4184-9EFC-262E73C52C71}"/>
                </a:ext>
              </a:extLst>
            </p:cNvPr>
            <p:cNvCxnSpPr/>
            <p:nvPr/>
          </p:nvCxnSpPr>
          <p:spPr>
            <a:xfrm flipH="1">
              <a:off x="2875805" y="3133844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B03FCCC-8A5D-400D-AD4B-2B01F32728DD}"/>
                </a:ext>
              </a:extLst>
            </p:cNvPr>
            <p:cNvCxnSpPr/>
            <p:nvPr/>
          </p:nvCxnSpPr>
          <p:spPr>
            <a:xfrm flipH="1">
              <a:off x="2885332" y="3219373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2E5191-89DC-4148-B972-374043FED49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79094" y="3087183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B756E6D-3066-4978-89E8-DE9DE1F57A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75805" y="3176461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BA61764-F2A8-4E06-870A-1D68B17B8E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85332" y="3262862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FFDF6AA-D308-42A2-A7F7-CE72C75A4516}"/>
                </a:ext>
              </a:extLst>
            </p:cNvPr>
            <p:cNvCxnSpPr/>
            <p:nvPr/>
          </p:nvCxnSpPr>
          <p:spPr>
            <a:xfrm flipH="1">
              <a:off x="2882420" y="3308725"/>
              <a:ext cx="156809" cy="448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001BCB4-F8CA-4101-A0E9-B1EC0E5C2A1B}"/>
                </a:ext>
              </a:extLst>
            </p:cNvPr>
            <p:cNvCxnSpPr/>
            <p:nvPr/>
          </p:nvCxnSpPr>
          <p:spPr>
            <a:xfrm>
              <a:off x="2882420" y="3353055"/>
              <a:ext cx="76221" cy="548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89D1977-60BC-44A9-8D0D-4FEF35463170}"/>
                </a:ext>
              </a:extLst>
            </p:cNvPr>
            <p:cNvCxnSpPr/>
            <p:nvPr/>
          </p:nvCxnSpPr>
          <p:spPr>
            <a:xfrm>
              <a:off x="2954209" y="3407944"/>
              <a:ext cx="0" cy="949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A492EEA-7B10-4090-AE1A-F1C6C3EF9D8C}"/>
              </a:ext>
            </a:extLst>
          </p:cNvPr>
          <p:cNvGrpSpPr/>
          <p:nvPr/>
        </p:nvGrpSpPr>
        <p:grpSpPr>
          <a:xfrm>
            <a:off x="2722699" y="2419772"/>
            <a:ext cx="874393" cy="79104"/>
            <a:chOff x="2960824" y="2813565"/>
            <a:chExt cx="874393" cy="79104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6668CB8-4DF8-4C61-AD7A-D8206B5F5F60}"/>
                </a:ext>
              </a:extLst>
            </p:cNvPr>
            <p:cNvCxnSpPr/>
            <p:nvPr/>
          </p:nvCxnSpPr>
          <p:spPr>
            <a:xfrm flipV="1">
              <a:off x="3720095" y="2813565"/>
              <a:ext cx="115122" cy="79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341DEFF-56C3-459C-9522-982E190C9E5E}"/>
                </a:ext>
              </a:extLst>
            </p:cNvPr>
            <p:cNvCxnSpPr/>
            <p:nvPr/>
          </p:nvCxnSpPr>
          <p:spPr>
            <a:xfrm>
              <a:off x="2960824" y="2892669"/>
              <a:ext cx="7592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0B915C5-9C7A-4A0F-B511-5DF0281441E1}"/>
              </a:ext>
            </a:extLst>
          </p:cNvPr>
          <p:cNvGrpSpPr/>
          <p:nvPr/>
        </p:nvGrpSpPr>
        <p:grpSpPr>
          <a:xfrm>
            <a:off x="2716084" y="3025163"/>
            <a:ext cx="874393" cy="79104"/>
            <a:chOff x="2960824" y="2813565"/>
            <a:chExt cx="874393" cy="7910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1F60D96-A92B-4BE5-AB31-87BF38C74CCA}"/>
                </a:ext>
              </a:extLst>
            </p:cNvPr>
            <p:cNvCxnSpPr/>
            <p:nvPr/>
          </p:nvCxnSpPr>
          <p:spPr>
            <a:xfrm flipV="1">
              <a:off x="3720095" y="2813565"/>
              <a:ext cx="115122" cy="79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730104D-6784-418A-9468-CB7AB1C10B1D}"/>
                </a:ext>
              </a:extLst>
            </p:cNvPr>
            <p:cNvCxnSpPr/>
            <p:nvPr/>
          </p:nvCxnSpPr>
          <p:spPr>
            <a:xfrm>
              <a:off x="2960824" y="2892669"/>
              <a:ext cx="7592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E958EF7-DCB5-4DC5-BA2E-F371249C626B}"/>
              </a:ext>
            </a:extLst>
          </p:cNvPr>
          <p:cNvGrpSpPr/>
          <p:nvPr/>
        </p:nvGrpSpPr>
        <p:grpSpPr>
          <a:xfrm flipH="1">
            <a:off x="6266127" y="2423085"/>
            <a:ext cx="874393" cy="79104"/>
            <a:chOff x="2960824" y="2813565"/>
            <a:chExt cx="874393" cy="79104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9992A51-A722-4F9E-9B3F-7ED0FFAD227B}"/>
                </a:ext>
              </a:extLst>
            </p:cNvPr>
            <p:cNvCxnSpPr/>
            <p:nvPr/>
          </p:nvCxnSpPr>
          <p:spPr>
            <a:xfrm flipV="1">
              <a:off x="3720095" y="2813565"/>
              <a:ext cx="115122" cy="79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F63464BA-EC19-4E44-BD6D-7E857C5290AC}"/>
                </a:ext>
              </a:extLst>
            </p:cNvPr>
            <p:cNvCxnSpPr/>
            <p:nvPr/>
          </p:nvCxnSpPr>
          <p:spPr>
            <a:xfrm>
              <a:off x="2960824" y="2892669"/>
              <a:ext cx="7592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5A044DC8-95FE-453C-A9D8-87EC68E83907}"/>
              </a:ext>
            </a:extLst>
          </p:cNvPr>
          <p:cNvGrpSpPr/>
          <p:nvPr/>
        </p:nvGrpSpPr>
        <p:grpSpPr>
          <a:xfrm flipH="1">
            <a:off x="6259512" y="3028476"/>
            <a:ext cx="874393" cy="79104"/>
            <a:chOff x="2960824" y="2813565"/>
            <a:chExt cx="874393" cy="79104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DDAE1EE-3C57-49F0-BB4E-BA4ACAFE3742}"/>
                </a:ext>
              </a:extLst>
            </p:cNvPr>
            <p:cNvCxnSpPr/>
            <p:nvPr/>
          </p:nvCxnSpPr>
          <p:spPr>
            <a:xfrm flipV="1">
              <a:off x="3720095" y="2813565"/>
              <a:ext cx="115122" cy="791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B363BBA4-00DD-46DB-95F0-7BC490884BD4}"/>
                </a:ext>
              </a:extLst>
            </p:cNvPr>
            <p:cNvCxnSpPr/>
            <p:nvPr/>
          </p:nvCxnSpPr>
          <p:spPr>
            <a:xfrm>
              <a:off x="2960824" y="2892669"/>
              <a:ext cx="7592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B2FE915-4C27-4731-99BD-D8B4D7BAE2A6}"/>
              </a:ext>
            </a:extLst>
          </p:cNvPr>
          <p:cNvCxnSpPr/>
          <p:nvPr/>
        </p:nvCxnSpPr>
        <p:spPr>
          <a:xfrm>
            <a:off x="3590477" y="2498876"/>
            <a:ext cx="2675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C827A47-98B8-4709-8D16-9BD797B3970F}"/>
              </a:ext>
            </a:extLst>
          </p:cNvPr>
          <p:cNvCxnSpPr/>
          <p:nvPr/>
        </p:nvCxnSpPr>
        <p:spPr>
          <a:xfrm>
            <a:off x="3583862" y="3104267"/>
            <a:ext cx="26756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3FB6E880-CEB8-4FB4-9A02-63B392E240B2}"/>
              </a:ext>
            </a:extLst>
          </p:cNvPr>
          <p:cNvSpPr txBox="1"/>
          <p:nvPr/>
        </p:nvSpPr>
        <p:spPr>
          <a:xfrm>
            <a:off x="1469103" y="2959262"/>
            <a:ext cx="11039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Impedance Match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50370A5-F6A1-440A-B8AA-BF5A72A03DEE}"/>
              </a:ext>
            </a:extLst>
          </p:cNvPr>
          <p:cNvCxnSpPr>
            <a:cxnSpLocks/>
          </p:cNvCxnSpPr>
          <p:nvPr/>
        </p:nvCxnSpPr>
        <p:spPr>
          <a:xfrm flipV="1">
            <a:off x="2250098" y="2805088"/>
            <a:ext cx="322952" cy="2301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9A496394-4724-458D-8CFB-933C462EE778}"/>
              </a:ext>
            </a:extLst>
          </p:cNvPr>
          <p:cNvSpPr txBox="1"/>
          <p:nvPr/>
        </p:nvSpPr>
        <p:spPr>
          <a:xfrm>
            <a:off x="1287652" y="2420510"/>
            <a:ext cx="12510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Temperature 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0AE451B-F3B3-4538-9C35-78B6B26C2DD7}"/>
              </a:ext>
            </a:extLst>
          </p:cNvPr>
          <p:cNvSpPr txBox="1"/>
          <p:nvPr/>
        </p:nvSpPr>
        <p:spPr>
          <a:xfrm>
            <a:off x="7234635" y="263299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T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F5A0482-B446-4054-A687-826807914A13}"/>
              </a:ext>
            </a:extLst>
          </p:cNvPr>
          <p:cNvSpPr txBox="1"/>
          <p:nvPr/>
        </p:nvSpPr>
        <p:spPr>
          <a:xfrm>
            <a:off x="4122581" y="2780795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Thermal noise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D8D83A6-0533-4325-97E3-20A157C60B96}"/>
              </a:ext>
            </a:extLst>
          </p:cNvPr>
          <p:cNvSpPr txBox="1"/>
          <p:nvPr/>
        </p:nvSpPr>
        <p:spPr>
          <a:xfrm>
            <a:off x="9903764" y="3386899"/>
            <a:ext cx="147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Nyquist, 1928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10A1BC-7D57-4807-9C4C-3D0484ED179E}"/>
              </a:ext>
            </a:extLst>
          </p:cNvPr>
          <p:cNvSpPr txBox="1"/>
          <p:nvPr/>
        </p:nvSpPr>
        <p:spPr>
          <a:xfrm>
            <a:off x="4676956" y="3182503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73896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49607-DFF9-4C43-B047-7E2393E99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Standard Quantum Limit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77F84-3B61-485E-AE91-4B62B74FC4F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6725" y="1177131"/>
                <a:ext cx="7272338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~ℏ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400" dirty="0"/>
                  <a:t>, cavity and transmission line modes need to be treated as quantum simple harmonic oscillator.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Two quantum effects each add ½ photon of noise per resolved cavity mode:</a:t>
                </a:r>
              </a:p>
              <a:p>
                <a:pPr lvl="1"/>
                <a:r>
                  <a:rPr lang="en-US" sz="2000" dirty="0"/>
                  <a:t>Vacuum energy of simple harmonic oscillator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Phase insensitive linear amplifier with high gain must add an additional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2000" dirty="0"/>
                  <a:t> ( Haus- Caves theorem)</a:t>
                </a:r>
              </a:p>
              <a:p>
                <a:pPr lvl="1"/>
                <a:endParaRPr lang="en-US" sz="2000" dirty="0"/>
              </a:p>
              <a:p>
                <a:r>
                  <a:rPr lang="en-US" sz="2400" dirty="0"/>
                  <a:t>Minimum noise is 1 photon per mode. Standard Quantum Limit for noise temperature:</a:t>
                </a:r>
              </a:p>
              <a:p>
                <a:endParaRPr lang="en-US" sz="2400" dirty="0"/>
              </a:p>
              <a:p>
                <a:endParaRPr lang="en-US" sz="3800" dirty="0"/>
              </a:p>
              <a:p>
                <a:endParaRPr lang="en-US" sz="3800" dirty="0"/>
              </a:p>
              <a:p>
                <a:endParaRPr lang="en-US" sz="3800" dirty="0"/>
              </a:p>
              <a:p>
                <a:endParaRPr lang="en-US" sz="24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B77F84-3B61-485E-AE91-4B62B74FC4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725" y="1177131"/>
                <a:ext cx="7272338" cy="4351338"/>
              </a:xfrm>
              <a:blipFill>
                <a:blip r:embed="rId2"/>
                <a:stretch>
                  <a:fillRect l="-1174" t="-2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0860D-8AEB-4181-89BA-D2A768EC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A8B72C-E892-483C-8B14-9D4A0EEAC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150" y="1410058"/>
            <a:ext cx="3852462" cy="25003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9F391-1798-4C45-B88C-60D8F53C5389}"/>
                  </a:ext>
                </a:extLst>
              </p:cNvPr>
              <p:cNvSpPr txBox="1"/>
              <p:nvPr/>
            </p:nvSpPr>
            <p:spPr>
              <a:xfrm>
                <a:off x="3056378" y="5485733"/>
                <a:ext cx="906402" cy="571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9F391-1798-4C45-B88C-60D8F53C5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6378" y="5485733"/>
                <a:ext cx="906402" cy="5712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6BF1E78-3FF2-4D54-9969-536425F431B4}"/>
              </a:ext>
            </a:extLst>
          </p:cNvPr>
          <p:cNvSpPr txBox="1"/>
          <p:nvPr/>
        </p:nvSpPr>
        <p:spPr>
          <a:xfrm>
            <a:off x="8716870" y="853965"/>
            <a:ext cx="2034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Levels of a </a:t>
            </a:r>
          </a:p>
          <a:p>
            <a:r>
              <a:rPr lang="en-US" dirty="0"/>
              <a:t> harmonic oscillator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16901-6669-417D-A8DF-F07957098700}"/>
              </a:ext>
            </a:extLst>
          </p:cNvPr>
          <p:cNvSpPr txBox="1"/>
          <p:nvPr/>
        </p:nvSpPr>
        <p:spPr>
          <a:xfrm>
            <a:off x="5162550" y="558669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</a:t>
            </a:r>
            <a:r>
              <a:rPr lang="en-US" dirty="0"/>
              <a:t>50 </a:t>
            </a:r>
            <a:r>
              <a:rPr lang="en-US" dirty="0" err="1"/>
              <a:t>mK</a:t>
            </a:r>
            <a:r>
              <a:rPr lang="en-US" dirty="0"/>
              <a:t> @ 1 GHz</a:t>
            </a:r>
          </a:p>
        </p:txBody>
      </p:sp>
    </p:spTree>
    <p:extLst>
      <p:ext uri="{BB962C8B-B14F-4D97-AF65-F5344CB8AC3E}">
        <p14:creationId xmlns:p14="http://schemas.microsoft.com/office/powerpoint/2010/main" val="3804646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6525"/>
            <a:ext cx="1167003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Noise Performance of Microstrip Squid Amplifiers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43A8E94-4FEC-4A84-BC2B-5F1F716FA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14194"/>
            <a:ext cx="5743055" cy="46849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C474D-CC76-421D-9B6A-AE0E6C2AD8C2}"/>
              </a:ext>
            </a:extLst>
          </p:cNvPr>
          <p:cNvSpPr txBox="1"/>
          <p:nvPr/>
        </p:nvSpPr>
        <p:spPr>
          <a:xfrm>
            <a:off x="262879" y="1154837"/>
            <a:ext cx="49720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Achieved T</a:t>
            </a:r>
            <a:r>
              <a:rPr lang="en-US" sz="2400" baseline="-25000" dirty="0"/>
              <a:t>N</a:t>
            </a:r>
            <a:r>
              <a:rPr lang="en-US" sz="2400" dirty="0"/>
              <a:t>= 48 </a:t>
            </a:r>
            <a:r>
              <a:rPr lang="en-US" sz="2400" dirty="0" err="1"/>
              <a:t>mK</a:t>
            </a:r>
            <a:r>
              <a:rPr lang="en-US" sz="2400" dirty="0"/>
              <a:t> at 600 MHz during testing at UC Berkeley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1.7 x quantum limit.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 ADMX operation, </a:t>
            </a:r>
            <a:r>
              <a:rPr lang="en-US" sz="2400" i="1" dirty="0"/>
              <a:t>system</a:t>
            </a:r>
            <a:r>
              <a:rPr lang="en-US" sz="2400" dirty="0"/>
              <a:t> noise temperatures has additional contributions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Black body radiation in cavity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Attenuation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Post amplification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9A925B-992D-4352-BC6B-1942F4A10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882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D4510-B06D-49FE-AC25-80515BF55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8" y="-4924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Electric Dipole Moments Violate CP (or T) Symmetry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2135-5620-488C-844C-0C920721E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682" y="1592262"/>
            <a:ext cx="69388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Small electric dipole moment of neutron could be explained by approximate CP symmetry of strong interaction.</a:t>
            </a:r>
          </a:p>
          <a:p>
            <a:endParaRPr lang="en-US" sz="2400" dirty="0"/>
          </a:p>
          <a:p>
            <a:r>
              <a:rPr lang="en-US" sz="2400" dirty="0"/>
              <a:t>But the strong interaction </a:t>
            </a:r>
            <a:r>
              <a:rPr lang="en-US" sz="2400" dirty="0" err="1"/>
              <a:t>Lagrangian</a:t>
            </a:r>
            <a:r>
              <a:rPr lang="en-US" sz="2400" dirty="0"/>
              <a:t> appears to have CP- violating terms that don’t need to be small.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AE95B-B080-434E-B8B7-5F90A38E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869" y="1441622"/>
            <a:ext cx="3383753" cy="450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281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34246" y="2183857"/>
            <a:ext cx="5985753" cy="448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7FEF12-D7D3-435F-A29A-F707C68BCB41}"/>
              </a:ext>
            </a:extLst>
          </p:cNvPr>
          <p:cNvSpPr txBox="1"/>
          <p:nvPr/>
        </p:nvSpPr>
        <p:spPr>
          <a:xfrm>
            <a:off x="165370" y="184826"/>
            <a:ext cx="98330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MSA Operation in ADMX 2017/ 2018 Runs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24C724-9507-4E24-9D54-07EA57DA26EF}"/>
                  </a:ext>
                </a:extLst>
              </p:cNvPr>
              <p:cNvSpPr txBox="1"/>
              <p:nvPr/>
            </p:nvSpPr>
            <p:spPr>
              <a:xfrm>
                <a:off x="700390" y="954267"/>
                <a:ext cx="1061287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Amplifier package at higher temperature than resonator due to thermal short.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Causes distinctive “dip” in noise power at cavity resonance.</a:t>
                </a:r>
              </a:p>
              <a:p>
                <a:pPr marL="34290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Typical system noise temperature was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500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mK.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24C724-9507-4E24-9D54-07EA57DA2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390" y="954267"/>
                <a:ext cx="10612878" cy="1200329"/>
              </a:xfrm>
              <a:prstGeom prst="rect">
                <a:avLst/>
              </a:prstGeom>
              <a:blipFill>
                <a:blip r:embed="rId4"/>
                <a:stretch>
                  <a:fillRect l="-804" t="-4082" b="-11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F0F988A-4B5F-48AE-9764-F1F8A84CC054}"/>
              </a:ext>
            </a:extLst>
          </p:cNvPr>
          <p:cNvGrpSpPr/>
          <p:nvPr/>
        </p:nvGrpSpPr>
        <p:grpSpPr>
          <a:xfrm>
            <a:off x="9044685" y="1385180"/>
            <a:ext cx="2712749" cy="5287994"/>
            <a:chOff x="9479251" y="1385180"/>
            <a:chExt cx="2712749" cy="52879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38817FE-3EF1-4A1C-BE36-75686E44F9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13286" r="60007"/>
            <a:stretch/>
          </p:blipFill>
          <p:spPr>
            <a:xfrm>
              <a:off x="9479251" y="1772633"/>
              <a:ext cx="2548072" cy="490054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B4FC47-2C15-4F78-93AF-A42F2BF6E75E}"/>
                </a:ext>
              </a:extLst>
            </p:cNvPr>
            <p:cNvSpPr/>
            <p:nvPr/>
          </p:nvSpPr>
          <p:spPr>
            <a:xfrm>
              <a:off x="11425473" y="1385180"/>
              <a:ext cx="766527" cy="16839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AF94D24-50E4-447F-AE51-D12AA025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2D50-9105-4346-916A-DA06B1F8F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2278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A0DE1-92BE-4D94-B618-9EDA0B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Signal to Noise Ratio-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7423DA-0313-4591-AF0D-6B2C7B91F7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7125" y="1388303"/>
                <a:ext cx="105156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𝑁𝑜𝑖𝑠𝑒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𝑁𝑜𝑖𝑠𝑒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𝑃𝑜𝑤𝑒𝑟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𝐵𝑎𝑛𝑑𝑤𝑖𝑑𝑡h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Suppose 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𝑁𝑜𝑖𝑠𝑒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0.5 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𝐾𝑒𝑙𝑣𝑖𝑛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𝑁𝑜𝑖𝑠𝑒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𝐵𝑎𝑛𝑑𝑤𝑖𝑑𝑡h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=0.5∙1.4×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𝐵𝑎𝑛𝑑𝑤𝑖𝑑𝑡h</m:t>
                    </m:r>
                  </m:oMath>
                </a14:m>
                <a:endParaRPr lang="en-US" sz="2400" dirty="0"/>
              </a:p>
              <a:p>
                <a:r>
                  <a:rPr lang="en-US" dirty="0"/>
                  <a:t>Bandwidth of axion is due to halo velocity dispersion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den>
                        </m:f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>
                    <a:sym typeface="Symbol" panose="05050102010706020507" pitchFamily="18" charset="2"/>
                  </a:rPr>
                  <a:t> 1 kHz at 1 GHz axion frequency</a:t>
                </a:r>
              </a:p>
              <a:p>
                <a:r>
                  <a:rPr lang="en-US" dirty="0"/>
                  <a:t>So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−23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𝑊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𝐻𝑧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Still about three orders of magnitude larger than the signal!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57423DA-0313-4591-AF0D-6B2C7B91F7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7125" y="1388303"/>
                <a:ext cx="10515600" cy="4351338"/>
              </a:xfrm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283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5E4232-529F-4D35-BD33-E0BB7AEE2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846" y="828155"/>
            <a:ext cx="7285453" cy="54535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D1FBDC-1B68-48AF-AE5A-534DFD5CA43A}"/>
              </a:ext>
            </a:extLst>
          </p:cNvPr>
          <p:cNvSpPr txBox="1"/>
          <p:nvPr/>
        </p:nvSpPr>
        <p:spPr>
          <a:xfrm>
            <a:off x="2185988" y="120269"/>
            <a:ext cx="62203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Noise reduction by averaging</a:t>
            </a:r>
          </a:p>
        </p:txBody>
      </p:sp>
    </p:spTree>
    <p:extLst>
      <p:ext uri="{BB962C8B-B14F-4D97-AF65-F5344CB8AC3E}">
        <p14:creationId xmlns:p14="http://schemas.microsoft.com/office/powerpoint/2010/main" val="3019861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0739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Operating Procedure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D3524B-51CE-5D4D-AA50-885E0361EE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EE40A76-2C6F-3948-BFC0-8D915E02A8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74776" y="1097493"/>
                <a:ext cx="6668820" cy="5623982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The cavity frequency is scanned over a region until the desired SNR is achieved.</a:t>
                </a:r>
              </a:p>
              <a:p>
                <a:r>
                  <a:rPr lang="en-US" sz="2000" dirty="0"/>
                  <a:t>Convolution with filter matched to expected axion line shape.</a:t>
                </a:r>
              </a:p>
              <a:p>
                <a:r>
                  <a:rPr lang="en-US" sz="2000" dirty="0"/>
                  <a:t>Typically we have ~10</a:t>
                </a:r>
                <a:r>
                  <a:rPr lang="en-US" sz="2000" baseline="30000" dirty="0"/>
                  <a:t>6</a:t>
                </a:r>
                <a:r>
                  <a:rPr lang="en-US" sz="2000" dirty="0"/>
                  <a:t> independent measurements on each axion linewidth, averaged to reduce noise by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rad>
                  </m:oMath>
                </a14:m>
                <a:endParaRPr lang="en-US" sz="2000" dirty="0"/>
              </a:p>
              <a:p>
                <a:r>
                  <a:rPr lang="en-US" sz="2000" dirty="0"/>
                  <a:t>We then examine the combined power spectrum for signs of excess </a:t>
                </a:r>
              </a:p>
              <a:p>
                <a:r>
                  <a:rPr lang="en-US" sz="2000" dirty="0"/>
                  <a:t>Excess power regions can be statistical fluctuations, synthetically injected signals, RF interference, or axions</a:t>
                </a:r>
              </a:p>
              <a:p>
                <a:r>
                  <a:rPr lang="en-US" sz="2000" dirty="0"/>
                  <a:t>Excess power regions are rescanned to see if they persist</a:t>
                </a:r>
              </a:p>
              <a:p>
                <a:r>
                  <a:rPr lang="en-US" sz="2000" dirty="0"/>
                  <a:t>Persistent candidates are subjected to a variety of confirmation tests: for example: magnet field changes or probing with other cavity modes.  </a:t>
                </a:r>
              </a:p>
              <a:p>
                <a:r>
                  <a:rPr lang="en-US" sz="2000" dirty="0"/>
                  <a:t>We do blind signal injection, so we always have candidates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EE40A76-2C6F-3948-BFC0-8D915E02A8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74776" y="1097493"/>
                <a:ext cx="6668820" cy="5623982"/>
              </a:xfrm>
              <a:blipFill>
                <a:blip r:embed="rId2"/>
                <a:stretch>
                  <a:fillRect l="-823" t="-1083" r="-1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2C71850D-D97C-4E92-B166-880B69154F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90" y="873798"/>
            <a:ext cx="4518660" cy="584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5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84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Predicted Axion Signal Shape</a:t>
            </a:r>
          </a:p>
        </p:txBody>
      </p:sp>
      <p:pic>
        <p:nvPicPr>
          <p:cNvPr id="15" name="Picture 4">
            <a:extLst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864" y="2883784"/>
            <a:ext cx="4703883" cy="3527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26226" y="1183483"/>
            <a:ext cx="50601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Recent N-Body models actually suggest the axion </a:t>
            </a:r>
            <a:r>
              <a:rPr lang="en-US" dirty="0" err="1"/>
              <a:t>lineshape</a:t>
            </a:r>
            <a:r>
              <a:rPr lang="en-US" dirty="0"/>
              <a:t> is narrower than the standard </a:t>
            </a:r>
            <a:r>
              <a:rPr lang="en-US" dirty="0" err="1"/>
              <a:t>virialized</a:t>
            </a:r>
            <a:r>
              <a:rPr lang="en-US" dirty="0"/>
              <a:t> model</a:t>
            </a:r>
            <a:r>
              <a:rPr lang="en-US" sz="15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Our analysis searches for both.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524B-51CE-5D4D-AA50-885E0361EEB5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319428" y="2838234"/>
            <a:ext cx="2687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Lineshape</a:t>
            </a:r>
            <a:r>
              <a:rPr lang="en-US" dirty="0"/>
              <a:t> scaled to current ADMX run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E5B155-EBE0-464C-8B9C-8E4F3BCDADC7}"/>
              </a:ext>
            </a:extLst>
          </p:cNvPr>
          <p:cNvSpPr txBox="1"/>
          <p:nvPr/>
        </p:nvSpPr>
        <p:spPr>
          <a:xfrm>
            <a:off x="1164480" y="6338857"/>
            <a:ext cx="4931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Adapted from: Lentz et al.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Ap.J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 845 (2017)</a:t>
            </a:r>
          </a:p>
        </p:txBody>
      </p:sp>
      <p:pic>
        <p:nvPicPr>
          <p:cNvPr id="8" name="Picture 4" descr="example_signals.eps">
            <a:extLst>
              <a:ext uri="{FF2B5EF4-FFF2-40B4-BE49-F238E27FC236}">
                <a16:creationId xmlns:a16="http://schemas.microsoft.com/office/drawing/2014/main" id="{0C13E8EE-D1F6-4730-879A-499411DE5FE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236692" y="2285141"/>
            <a:ext cx="5529082" cy="3927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654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C1AE6-7DE5-CC43-8F17-ABE622892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You might have an axion if the signal…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AC10F-BD8E-0A4E-B47A-FF53A5114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00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Can’t be seen in the room outside of the magnetic field</a:t>
            </a:r>
          </a:p>
          <a:p>
            <a:r>
              <a:rPr lang="en-US" dirty="0"/>
              <a:t>Persists all the time</a:t>
            </a:r>
          </a:p>
          <a:p>
            <a:r>
              <a:rPr lang="en-US" dirty="0"/>
              <a:t>Follows the Lorentzian </a:t>
            </a:r>
            <a:r>
              <a:rPr lang="en-US" dirty="0" err="1"/>
              <a:t>lineshape</a:t>
            </a:r>
            <a:r>
              <a:rPr lang="en-US" dirty="0"/>
              <a:t> of the cavity</a:t>
            </a:r>
          </a:p>
          <a:p>
            <a:r>
              <a:rPr lang="en-US" dirty="0"/>
              <a:t>Is suppressed in non TM010 modes</a:t>
            </a:r>
          </a:p>
          <a:p>
            <a:r>
              <a:rPr lang="en-US" i="1" dirty="0"/>
              <a:t>Was not a synthetic axion signal injected by the calibration team </a:t>
            </a:r>
            <a:endParaRPr lang="en-US" dirty="0"/>
          </a:p>
          <a:p>
            <a:r>
              <a:rPr lang="en-US" dirty="0"/>
              <a:t>Scales with the B</a:t>
            </a:r>
            <a:r>
              <a:rPr lang="en-US" baseline="30000" dirty="0"/>
              <a:t>2</a:t>
            </a:r>
            <a:r>
              <a:rPr lang="en-US" dirty="0"/>
              <a:t> of the magnet</a:t>
            </a:r>
          </a:p>
          <a:p>
            <a:r>
              <a:rPr lang="en-US" dirty="0"/>
              <a:t>Has an annual frequency modulation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63696-0B25-4AB9-979A-071E57AC6FC8}"/>
              </a:ext>
            </a:extLst>
          </p:cNvPr>
          <p:cNvSpPr txBox="1"/>
          <p:nvPr/>
        </p:nvSpPr>
        <p:spPr>
          <a:xfrm>
            <a:off x="968721" y="5232903"/>
            <a:ext cx="6794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candidates passed tests in 2017 run.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808B2-894C-47C7-ADCF-6ABA68275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112D50-9105-4346-916A-DA06B1F8FD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905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E693A-24CB-489E-8DD5-51B863553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49" y="182773"/>
            <a:ext cx="8686800" cy="641739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First ADMX-G2 Result (Data from 2017 Run)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5D23F-4ABA-4761-B19B-85FBCA945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117DB3-F8B4-4E8F-9AA3-01BAAB00A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64" y="1485858"/>
            <a:ext cx="9740944" cy="4956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719424-A594-4BDD-BEAD-D81F9E991D7A}"/>
              </a:ext>
            </a:extLst>
          </p:cNvPr>
          <p:cNvSpPr txBox="1"/>
          <p:nvPr/>
        </p:nvSpPr>
        <p:spPr>
          <a:xfrm>
            <a:off x="8226751" y="6352143"/>
            <a:ext cx="351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ArXiv</a:t>
            </a:r>
            <a:r>
              <a:rPr lang="en-US" dirty="0"/>
              <a:t> 1804.05750 &amp; PRL April 2018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B90433-0743-41FB-8D1B-CF7AA62F6C32}"/>
              </a:ext>
            </a:extLst>
          </p:cNvPr>
          <p:cNvSpPr txBox="1"/>
          <p:nvPr/>
        </p:nvSpPr>
        <p:spPr>
          <a:xfrm>
            <a:off x="666349" y="893575"/>
            <a:ext cx="10687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Exclude DFSZ models at 90% CL from 2.66-2.82 </a:t>
            </a:r>
            <a:r>
              <a:rPr lang="en-US" sz="2800" dirty="0" err="1">
                <a:latin typeface="Symbol" panose="05050102010706020507" pitchFamily="18" charset="2"/>
              </a:rPr>
              <a:t>m</a:t>
            </a:r>
            <a:r>
              <a:rPr lang="en-US" sz="2800" dirty="0" err="1"/>
              <a:t>eV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1413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-1061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ADMX  2018 Run- Results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E1AC667-16BE-7E44-B299-A9E074F1C0F9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0596" y="928754"/>
            <a:ext cx="713047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Continued DFSZ sensitivity scan in the 680 to 800 MHz range.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Lower physical and noise temperature due to cryogenic improvements.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70C0"/>
                </a:solidFill>
              </a:rPr>
              <a:t>T</a:t>
            </a:r>
            <a:r>
              <a:rPr lang="en-US" baseline="-25000" dirty="0" err="1">
                <a:solidFill>
                  <a:srgbClr val="0070C0"/>
                </a:solidFill>
              </a:rPr>
              <a:t>noise</a:t>
            </a:r>
            <a:r>
              <a:rPr lang="en-US" dirty="0">
                <a:solidFill>
                  <a:srgbClr val="0070C0"/>
                </a:solidFill>
              </a:rPr>
              <a:t> -&gt; 350 </a:t>
            </a:r>
            <a:r>
              <a:rPr lang="en-US" dirty="0" err="1">
                <a:solidFill>
                  <a:srgbClr val="0070C0"/>
                </a:solidFill>
              </a:rPr>
              <a:t>mK</a:t>
            </a:r>
            <a:endParaRPr lang="en-US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Scan speed increase by factor of two with higher signal to noise ratio.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Stay tuned for results – paper mid 2019.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658035" y="3375930"/>
            <a:ext cx="4049391" cy="2904902"/>
            <a:chOff x="1959709" y="1516699"/>
            <a:chExt cx="5240081" cy="36680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D4EBCB-34F1-0547-BBFA-FAD3E003B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9709" y="1516699"/>
              <a:ext cx="5240081" cy="36680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19789074">
              <a:off x="5658988" y="1925717"/>
              <a:ext cx="99040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AF9D8B96-7317-43D1-93BF-01F2BABC5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118" y="274836"/>
            <a:ext cx="3966348" cy="29380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9708FBD-5933-4771-A3FD-83313C29D7C5}"/>
              </a:ext>
            </a:extLst>
          </p:cNvPr>
          <p:cNvGrpSpPr/>
          <p:nvPr/>
        </p:nvGrpSpPr>
        <p:grpSpPr>
          <a:xfrm>
            <a:off x="1261908" y="2935288"/>
            <a:ext cx="5446998" cy="3786187"/>
            <a:chOff x="4521545" y="1632776"/>
            <a:chExt cx="5873655" cy="41115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0685B0-6C83-4D3D-921D-C87EB7517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21545" y="1632776"/>
              <a:ext cx="5873655" cy="411155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8A4EB8D-6786-490E-9894-87D70DA8CDD6}"/>
                </a:ext>
              </a:extLst>
            </p:cNvPr>
            <p:cNvSpPr/>
            <p:nvPr/>
          </p:nvSpPr>
          <p:spPr>
            <a:xfrm>
              <a:off x="6003405" y="2095017"/>
              <a:ext cx="69448" cy="262745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71F12E-3E22-4B05-8F5D-033D3B6E9D8A}"/>
                </a:ext>
              </a:extLst>
            </p:cNvPr>
            <p:cNvSpPr/>
            <p:nvPr/>
          </p:nvSpPr>
          <p:spPr>
            <a:xfrm>
              <a:off x="6079605" y="2082318"/>
              <a:ext cx="156095" cy="259128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B811D79-FBF6-4617-A19A-CCD207773177}"/>
                </a:ext>
              </a:extLst>
            </p:cNvPr>
            <p:cNvSpPr txBox="1"/>
            <p:nvPr/>
          </p:nvSpPr>
          <p:spPr>
            <a:xfrm>
              <a:off x="5546205" y="4860559"/>
              <a:ext cx="1049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2017</a:t>
              </a:r>
            </a:p>
            <a:p>
              <a:r>
                <a:rPr lang="en-US" dirty="0"/>
                <a:t>Excluded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F66144-534E-46B0-99AC-637AAAFA371F}"/>
                </a:ext>
              </a:extLst>
            </p:cNvPr>
            <p:cNvSpPr txBox="1"/>
            <p:nvPr/>
          </p:nvSpPr>
          <p:spPr>
            <a:xfrm>
              <a:off x="6569679" y="4681046"/>
              <a:ext cx="17907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2018</a:t>
              </a:r>
            </a:p>
            <a:p>
              <a:r>
                <a:rPr lang="en-US" dirty="0"/>
                <a:t>In Progress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040AE4E-9605-4177-A38E-7EC202673E95}"/>
                </a:ext>
              </a:extLst>
            </p:cNvPr>
            <p:cNvCxnSpPr/>
            <p:nvPr/>
          </p:nvCxnSpPr>
          <p:spPr>
            <a:xfrm flipV="1">
              <a:off x="5885729" y="4593161"/>
              <a:ext cx="152400" cy="30168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203F7D0-7F52-4E79-A82B-9189EA80F8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90529" y="4593161"/>
              <a:ext cx="405114" cy="3016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61768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4154" y="299578"/>
            <a:ext cx="11582400" cy="427877"/>
          </a:xfrm>
        </p:spPr>
        <p:txBody>
          <a:bodyPr>
            <a:noAutofit/>
          </a:bodyPr>
          <a:lstStyle/>
          <a:p>
            <a:r>
              <a:rPr lang="en-US" sz="4000" dirty="0"/>
              <a:t>How to Speed up Axion Searches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286" y="3274325"/>
            <a:ext cx="4804508" cy="1155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990876" y="2788321"/>
            <a:ext cx="6852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 Rate Vs Frequency &amp; other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05354" y="5089775"/>
            <a:ext cx="1964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Lower Noise Amplifiers</a:t>
            </a:r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 flipV="1">
            <a:off x="6142709" y="4389047"/>
            <a:ext cx="932025" cy="6720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6643" y="5406155"/>
            <a:ext cx="2032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Stronger Magnet</a:t>
            </a:r>
          </a:p>
          <a:p>
            <a:pPr algn="ctr"/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 flipV="1">
            <a:off x="1611657" y="4343330"/>
            <a:ext cx="1524946" cy="1163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75226" y="5102859"/>
            <a:ext cx="2032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More Detector Volume: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Array of</a:t>
            </a:r>
          </a:p>
          <a:p>
            <a:pPr algn="ctr"/>
            <a:r>
              <a:rPr lang="en-US" dirty="0">
                <a:solidFill>
                  <a:srgbClr val="C00000"/>
                </a:solidFill>
              </a:rPr>
              <a:t>Resonators</a:t>
            </a:r>
          </a:p>
        </p:txBody>
      </p:sp>
      <p:cxnSp>
        <p:nvCxnSpPr>
          <p:cNvPr id="23" name="Straight Arrow Connector 22"/>
          <p:cNvCxnSpPr>
            <a:cxnSpLocks/>
            <a:stCxn id="21" idx="0"/>
          </p:cNvCxnSpPr>
          <p:nvPr/>
        </p:nvCxnSpPr>
        <p:spPr>
          <a:xfrm flipV="1">
            <a:off x="3291335" y="4409729"/>
            <a:ext cx="695246" cy="69313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A40809D-51D4-4737-BBA6-B3C41AC81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584" y="355308"/>
            <a:ext cx="2578713" cy="6066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79C88A-F93B-423F-8071-A940205CB9ED}"/>
              </a:ext>
            </a:extLst>
          </p:cNvPr>
          <p:cNvSpPr txBox="1"/>
          <p:nvPr/>
        </p:nvSpPr>
        <p:spPr>
          <a:xfrm>
            <a:off x="848784" y="703931"/>
            <a:ext cx="6997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Effective scan rate of ADMX in 2018 was </a:t>
            </a:r>
            <a:r>
              <a:rPr lang="en-US" sz="2000" dirty="0">
                <a:sym typeface="Symbol" panose="05050102010706020507" pitchFamily="18" charset="2"/>
              </a:rPr>
              <a:t> 1 MHz/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As we move up in frequency,</a:t>
            </a:r>
            <a:r>
              <a:rPr lang="en-US" sz="2000" dirty="0"/>
              <a:t>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Expected axion coupling increases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Cavity volume decreases, decreasing signal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Cavity Q decreases, decreasing signal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Quantum limit increases, increasing noise</a:t>
            </a:r>
            <a:endParaRPr lang="en-US" sz="2400" dirty="0">
              <a:sym typeface="Symbol" panose="05050102010706020507" pitchFamily="18" charset="2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0CBB712-AAE5-4F12-94C9-A30CCD50C11C}"/>
              </a:ext>
            </a:extLst>
          </p:cNvPr>
          <p:cNvCxnSpPr>
            <a:cxnSpLocks/>
          </p:cNvCxnSpPr>
          <p:nvPr/>
        </p:nvCxnSpPr>
        <p:spPr>
          <a:xfrm flipH="1" flipV="1">
            <a:off x="4724082" y="4380950"/>
            <a:ext cx="421748" cy="8177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5684CD6-1554-4011-8226-8B002E99D5A4}"/>
              </a:ext>
            </a:extLst>
          </p:cNvPr>
          <p:cNvSpPr txBox="1"/>
          <p:nvPr/>
        </p:nvSpPr>
        <p:spPr>
          <a:xfrm>
            <a:off x="4214383" y="5246340"/>
            <a:ext cx="1970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Higher Q: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Superconducting or Dielectric Resonators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7A9A6F4-9AC5-4357-ADA4-AC0CEA6D1539}"/>
              </a:ext>
            </a:extLst>
          </p:cNvPr>
          <p:cNvSpPr/>
          <p:nvPr/>
        </p:nvSpPr>
        <p:spPr>
          <a:xfrm>
            <a:off x="2314580" y="4772025"/>
            <a:ext cx="1970012" cy="16746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6A27117-A453-4830-8806-4CF4A438BCEB}"/>
              </a:ext>
            </a:extLst>
          </p:cNvPr>
          <p:cNvSpPr/>
          <p:nvPr/>
        </p:nvSpPr>
        <p:spPr>
          <a:xfrm>
            <a:off x="6184395" y="4899602"/>
            <a:ext cx="1831271" cy="12895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9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2A531C-F078-4342-8533-A1782F203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3" y="961354"/>
            <a:ext cx="6371373" cy="5059363"/>
          </a:xfrm>
        </p:spPr>
        <p:txBody>
          <a:bodyPr/>
          <a:lstStyle/>
          <a:p>
            <a:r>
              <a:rPr lang="en-US" sz="1800" dirty="0"/>
              <a:t>Axion detection is natural application for quantum sensors.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Current Microstrip Squid Amplifiers (MSAs) and Josephson Parametric Amplifiers (JPAs) with noise close to standard quantum limit.</a:t>
            </a:r>
          </a:p>
          <a:p>
            <a:pPr lvl="1"/>
            <a:r>
              <a:rPr lang="en-US" sz="1800" dirty="0">
                <a:solidFill>
                  <a:srgbClr val="004C97"/>
                </a:solidFill>
              </a:rPr>
              <a:t>Future: Squeezed states prepared by JPAs, Qubit photon counters.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AA9C2A-322F-4C16-92E8-A09AE596A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452" y="278298"/>
            <a:ext cx="6112405" cy="427877"/>
          </a:xfrm>
        </p:spPr>
        <p:txBody>
          <a:bodyPr>
            <a:normAutofit/>
          </a:bodyPr>
          <a:lstStyle/>
          <a:p>
            <a:r>
              <a:rPr lang="en-US" dirty="0"/>
              <a:t>Quantum Sensor R&amp;D for Axion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DBCB-0D0E-4DDA-84AB-7A0A0F354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6E81C3-EF22-4DE6-92C5-72FE250E2E27}"/>
              </a:ext>
            </a:extLst>
          </p:cNvPr>
          <p:cNvSpPr txBox="1">
            <a:spLocks/>
          </p:cNvSpPr>
          <p:nvPr/>
        </p:nvSpPr>
        <p:spPr bwMode="auto">
          <a:xfrm>
            <a:off x="1381942" y="5492466"/>
            <a:ext cx="440939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45720" rIns="45720">
            <a:spAutoFit/>
          </a:bodyPr>
          <a:lstStyle>
            <a:lvl1pPr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1pPr>
            <a:lvl2pPr marL="742950" indent="-28575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2pPr>
            <a:lvl3pPr marL="11430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3pPr>
            <a:lvl4pPr marL="16002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4pPr>
            <a:lvl5pPr marL="2057400" indent="-228600"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4C97"/>
                </a:solidFill>
                <a:latin typeface="Arial" charset="0"/>
                <a:ea typeface="Helvetica" charset="0"/>
                <a:cs typeface="Helvetica" charset="0"/>
                <a:sym typeface="Arial" charset="0"/>
              </a:defRPr>
            </a:lvl9pPr>
          </a:lstStyle>
          <a:p>
            <a:pPr>
              <a:defRPr/>
            </a:pPr>
            <a:r>
              <a:rPr lang="en-US" altLang="en-US" sz="1600" dirty="0">
                <a:latin typeface="Helvetica"/>
                <a:cs typeface="Helvetica"/>
                <a:sym typeface="Calibri" charset="0"/>
              </a:rPr>
              <a:t>Aluminum qubit on a sapphire substrate in a copper resonant cavity. A single photon in the cavity produces a qubit frequency shift (Dave Schuster, Akash Dixit, Aaron Chou)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59113-3FF8-4C66-BA29-C4BD6E117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706" y="3262543"/>
            <a:ext cx="4062003" cy="28527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67876C-678F-410C-9DF1-E4F15083FBAB}"/>
              </a:ext>
            </a:extLst>
          </p:cNvPr>
          <p:cNvSpPr txBox="1"/>
          <p:nvPr/>
        </p:nvSpPr>
        <p:spPr>
          <a:xfrm>
            <a:off x="6895477" y="5492466"/>
            <a:ext cx="231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3087"/>
                </a:solidFill>
              </a:rPr>
              <a:t> </a:t>
            </a:r>
          </a:p>
        </p:txBody>
      </p:sp>
      <p:pic>
        <p:nvPicPr>
          <p:cNvPr id="13" name="image7.jpg">
            <a:extLst>
              <a:ext uri="{FF2B5EF4-FFF2-40B4-BE49-F238E27FC236}">
                <a16:creationId xmlns:a16="http://schemas.microsoft.com/office/drawing/2014/main" id="{3BE82425-4D81-47F0-A740-4F645E06DA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30907" t="19033" r="36668" b="21367"/>
          <a:stretch/>
        </p:blipFill>
        <p:spPr>
          <a:xfrm>
            <a:off x="7033361" y="375858"/>
            <a:ext cx="2192917" cy="268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9D8AD9-9CFD-44C2-9252-99705C5A9CFB}"/>
              </a:ext>
            </a:extLst>
          </p:cNvPr>
          <p:cNvSpPr txBox="1"/>
          <p:nvPr/>
        </p:nvSpPr>
        <p:spPr>
          <a:xfrm>
            <a:off x="9316722" y="1168243"/>
            <a:ext cx="14129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JPAs used for ADMX-G2</a:t>
            </a:r>
          </a:p>
          <a:p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I. Siddiqi, UC Berkeley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2E8BC3-0F4C-4271-A634-E12ECB1F0B6C}"/>
              </a:ext>
            </a:extLst>
          </p:cNvPr>
          <p:cNvSpPr txBox="1"/>
          <p:nvPr/>
        </p:nvSpPr>
        <p:spPr>
          <a:xfrm>
            <a:off x="6667706" y="6223355"/>
            <a:ext cx="4142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4C97"/>
                </a:solidFill>
                <a:latin typeface="Helvetica"/>
                <a:cs typeface="Helvetica"/>
              </a:rPr>
              <a:t>Qubit sensitivity to Axions (A. Chou, FNAL)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0ED2F4D-F2D2-4804-A11F-345B5EE04065}"/>
              </a:ext>
            </a:extLst>
          </p:cNvPr>
          <p:cNvPicPr/>
          <p:nvPr/>
        </p:nvPicPr>
        <p:blipFill rotWithShape="1">
          <a:blip r:embed="rId4"/>
          <a:srcRect l="1" t="-3598" r="-3598" b="7081"/>
          <a:stretch/>
        </p:blipFill>
        <p:spPr bwMode="auto">
          <a:xfrm>
            <a:off x="2236591" y="2804784"/>
            <a:ext cx="2295525" cy="2587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05540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C4AF-3278-4D3E-9928-D5751BCEC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68" y="-2699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Peccei Quinn Solution to Strong CP Problem</a:t>
            </a:r>
          </a:p>
        </p:txBody>
      </p:sp>
      <p:pic>
        <p:nvPicPr>
          <p:cNvPr id="4" name="Content Placeholder 4" descr="Screen Shot 2018-02-27 at 4.24.51 PM.png">
            <a:extLst>
              <a:ext uri="{FF2B5EF4-FFF2-40B4-BE49-F238E27FC236}">
                <a16:creationId xmlns:a16="http://schemas.microsoft.com/office/drawing/2014/main" id="{E1ED7EC8-30EC-4EDB-9D8A-F7A11515D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>
          <a:xfrm>
            <a:off x="6233598" y="2433053"/>
            <a:ext cx="5926503" cy="3267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D3112E-D9ED-4149-9D34-15C5BA152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73" y="3930159"/>
            <a:ext cx="5053832" cy="1441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9875F0-1D60-4E9E-88BC-BAF1C127D191}"/>
              </a:ext>
            </a:extLst>
          </p:cNvPr>
          <p:cNvSpPr txBox="1"/>
          <p:nvPr/>
        </p:nvSpPr>
        <p:spPr>
          <a:xfrm>
            <a:off x="368919" y="1161663"/>
            <a:ext cx="95850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QCD </a:t>
            </a:r>
            <a:r>
              <a:rPr lang="en-US" sz="2000" dirty="0" err="1"/>
              <a:t>Lagrangian</a:t>
            </a:r>
            <a:r>
              <a:rPr lang="en-US" sz="2000" dirty="0"/>
              <a:t> appears to violate CP due to GG term.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Introduce a new field  </a:t>
            </a:r>
            <a:r>
              <a:rPr lang="en-US" sz="2000" dirty="0">
                <a:sym typeface="Symbol" panose="05050102010706020507" pitchFamily="18" charset="2"/>
              </a:rPr>
              <a:t></a:t>
            </a:r>
            <a:r>
              <a:rPr lang="en-US" sz="2000" dirty="0"/>
              <a:t>  coupled to GG with a spontaneously broken symmetry.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minimize vacuum energy, radial part of </a:t>
            </a:r>
            <a:r>
              <a:rPr lang="en-US" sz="2000" dirty="0">
                <a:sym typeface="Symbol" panose="05050102010706020507" pitchFamily="18" charset="2"/>
              </a:rPr>
              <a:t></a:t>
            </a:r>
            <a:r>
              <a:rPr lang="en-US" sz="2000" dirty="0"/>
              <a:t> takes on a vacuum expectation value (VEV).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CP violating term in QCD </a:t>
            </a:r>
            <a:r>
              <a:rPr lang="en-US" sz="2000" dirty="0" err="1"/>
              <a:t>Lagrangian</a:t>
            </a:r>
            <a:r>
              <a:rPr lang="en-US" sz="2000" dirty="0"/>
              <a:t> is cancelled out by the VEV of </a:t>
            </a:r>
            <a:r>
              <a:rPr lang="en-US" sz="2000" dirty="0">
                <a:sym typeface="Symbol" panose="05050102010706020507" pitchFamily="18" charset="2"/>
              </a:rPr>
              <a:t>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Symbol" panose="05050102010706020507" pitchFamily="18" charset="2"/>
              </a:rPr>
              <a:t> can still move in the axial direction– the axion!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A2267E-D15E-4749-93AD-E24976CA9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518" y="5839869"/>
            <a:ext cx="2815680" cy="9187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816D49-D26B-4CA3-A660-678A9D12F0F1}"/>
              </a:ext>
            </a:extLst>
          </p:cNvPr>
          <p:cNvCxnSpPr>
            <a:cxnSpLocks/>
          </p:cNvCxnSpPr>
          <p:nvPr/>
        </p:nvCxnSpPr>
        <p:spPr>
          <a:xfrm flipV="1">
            <a:off x="10372725" y="5185813"/>
            <a:ext cx="0" cy="752475"/>
          </a:xfrm>
          <a:prstGeom prst="straightConnector1">
            <a:avLst/>
          </a:prstGeom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35DFFF1-B8E2-4244-819B-9EB3068BEC74}"/>
              </a:ext>
            </a:extLst>
          </p:cNvPr>
          <p:cNvSpPr/>
          <p:nvPr/>
        </p:nvSpPr>
        <p:spPr>
          <a:xfrm rot="5400000">
            <a:off x="2050343" y="4410054"/>
            <a:ext cx="621438" cy="1701257"/>
          </a:xfrm>
          <a:prstGeom prst="rightBrace">
            <a:avLst>
              <a:gd name="adj1" fmla="val 8333"/>
              <a:gd name="adj2" fmla="val 53162"/>
            </a:avLst>
          </a:prstGeom>
          <a:ln w="50800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95A1935-2799-4B8F-B819-106BE6F07E48}"/>
              </a:ext>
            </a:extLst>
          </p:cNvPr>
          <p:cNvCxnSpPr>
            <a:cxnSpLocks/>
          </p:cNvCxnSpPr>
          <p:nvPr/>
        </p:nvCxnSpPr>
        <p:spPr>
          <a:xfrm>
            <a:off x="2214576" y="5623887"/>
            <a:ext cx="755553" cy="460082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3907E8-629C-453A-B346-D89332FD8D1A}"/>
              </a:ext>
            </a:extLst>
          </p:cNvPr>
          <p:cNvSpPr txBox="1"/>
          <p:nvPr/>
        </p:nvSpPr>
        <p:spPr>
          <a:xfrm>
            <a:off x="3349614" y="3105524"/>
            <a:ext cx="2316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CP violating term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CB496C-444C-4BE4-85CF-A486A065B639}"/>
              </a:ext>
            </a:extLst>
          </p:cNvPr>
          <p:cNvSpPr txBox="1"/>
          <p:nvPr/>
        </p:nvSpPr>
        <p:spPr>
          <a:xfrm>
            <a:off x="3107312" y="6097275"/>
            <a:ext cx="237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0 in vacuum state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2C1B7CD-FC45-4567-883A-21680A23A7B1}"/>
              </a:ext>
            </a:extLst>
          </p:cNvPr>
          <p:cNvSpPr/>
          <p:nvPr/>
        </p:nvSpPr>
        <p:spPr>
          <a:xfrm rot="16200000">
            <a:off x="4019170" y="3023912"/>
            <a:ext cx="640181" cy="2122439"/>
          </a:xfrm>
          <a:prstGeom prst="rightBrace">
            <a:avLst>
              <a:gd name="adj1" fmla="val 8333"/>
              <a:gd name="adj2" fmla="val 53162"/>
            </a:avLst>
          </a:prstGeom>
          <a:ln w="50800">
            <a:solidFill>
              <a:schemeClr val="accent1">
                <a:alpha val="9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2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Picture 124">
            <a:extLst>
              <a:ext uri="{FF2B5EF4-FFF2-40B4-BE49-F238E27FC236}">
                <a16:creationId xmlns:a16="http://schemas.microsoft.com/office/drawing/2014/main" id="{19D94AFD-B213-4432-A9B9-ADBF61E163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1" r="35357"/>
          <a:stretch/>
        </p:blipFill>
        <p:spPr>
          <a:xfrm>
            <a:off x="8238530" y="1886723"/>
            <a:ext cx="2355160" cy="4924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065" y="178473"/>
            <a:ext cx="46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ADMX Cavities up to 4 GHz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2153B9E-9699-4AAD-BE67-D3DF3E92F7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6377"/>
          <a:stretch/>
        </p:blipFill>
        <p:spPr>
          <a:xfrm>
            <a:off x="10264200" y="4208544"/>
            <a:ext cx="1352348" cy="15644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E27721-47F4-46F8-876D-CC29AB701E2E}"/>
              </a:ext>
            </a:extLst>
          </p:cNvPr>
          <p:cNvSpPr txBox="1"/>
          <p:nvPr/>
        </p:nvSpPr>
        <p:spPr>
          <a:xfrm>
            <a:off x="5495288" y="873347"/>
            <a:ext cx="247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2020-2021</a:t>
            </a:r>
          </a:p>
          <a:p>
            <a:pPr algn="ctr"/>
            <a:r>
              <a:rPr lang="en-US" dirty="0"/>
              <a:t>4-Cavity Array</a:t>
            </a:r>
          </a:p>
          <a:p>
            <a:pPr algn="ctr"/>
            <a:r>
              <a:rPr lang="en-US" dirty="0"/>
              <a:t>8 piezoelectric actuators</a:t>
            </a:r>
          </a:p>
          <a:p>
            <a:pPr algn="ctr"/>
            <a:r>
              <a:rPr lang="en-US" dirty="0"/>
              <a:t>1500-2300 MHz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69E6B53-D772-444D-8D5D-219E84DEAEEE}"/>
              </a:ext>
            </a:extLst>
          </p:cNvPr>
          <p:cNvSpPr txBox="1"/>
          <p:nvPr/>
        </p:nvSpPr>
        <p:spPr>
          <a:xfrm>
            <a:off x="8431101" y="873347"/>
            <a:ext cx="15872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2022-2024</a:t>
            </a:r>
          </a:p>
          <a:p>
            <a:pPr algn="ctr"/>
            <a:r>
              <a:rPr lang="en-US" dirty="0"/>
              <a:t>14-Cavity array</a:t>
            </a:r>
          </a:p>
          <a:p>
            <a:pPr algn="ctr"/>
            <a:r>
              <a:rPr lang="en-US" dirty="0"/>
              <a:t>2.3- 4 GHz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F8AA07-A581-493A-AD6D-6473FA5AE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619" y="2073676"/>
            <a:ext cx="2007297" cy="4528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10517-27EB-46C7-BAD1-DB40BDE7E5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574" y="2466322"/>
            <a:ext cx="2521251" cy="4004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A0462F-3F26-48BD-B3DD-058F37F819ED}"/>
              </a:ext>
            </a:extLst>
          </p:cNvPr>
          <p:cNvSpPr txBox="1"/>
          <p:nvPr/>
        </p:nvSpPr>
        <p:spPr>
          <a:xfrm>
            <a:off x="2935611" y="1101894"/>
            <a:ext cx="2322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2019-2020 </a:t>
            </a:r>
          </a:p>
          <a:p>
            <a:pPr algn="ctr"/>
            <a:r>
              <a:rPr lang="en-US" dirty="0"/>
              <a:t>800-1500  MHz</a:t>
            </a:r>
          </a:p>
          <a:p>
            <a:pPr algn="ctr"/>
            <a:r>
              <a:rPr lang="en-US" dirty="0"/>
              <a:t>Large tuning rod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8C70318C-AD9D-4DB8-9A4E-5BF1FC2AF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90" y="2142872"/>
            <a:ext cx="1872455" cy="471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724DD9-12C3-4CCA-B754-DD510C434F3C}"/>
              </a:ext>
            </a:extLst>
          </p:cNvPr>
          <p:cNvSpPr txBox="1"/>
          <p:nvPr/>
        </p:nvSpPr>
        <p:spPr>
          <a:xfrm>
            <a:off x="272560" y="1240394"/>
            <a:ext cx="2545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Used in 2016-2018 Runs</a:t>
            </a:r>
            <a:endParaRPr lang="en-US" dirty="0"/>
          </a:p>
          <a:p>
            <a:pPr algn="ctr"/>
            <a:r>
              <a:rPr lang="en-US" dirty="0"/>
              <a:t>580-890 MHz</a:t>
            </a:r>
          </a:p>
        </p:txBody>
      </p:sp>
    </p:spTree>
    <p:extLst>
      <p:ext uri="{BB962C8B-B14F-4D97-AF65-F5344CB8AC3E}">
        <p14:creationId xmlns:p14="http://schemas.microsoft.com/office/powerpoint/2010/main" val="2724221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DA30-DF92-49FE-BF9B-1B764390E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63" y="-567366"/>
            <a:ext cx="10719390" cy="202550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R&amp;D Towards High Frequency (&gt;4 GHz) Resonators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0F7C9-2974-4223-BB55-10577D20F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90" y="3821534"/>
            <a:ext cx="4139388" cy="23751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FD5705-9A96-41A5-9FAE-3D3AA94D3540}"/>
                  </a:ext>
                </a:extLst>
              </p:cNvPr>
              <p:cNvSpPr txBox="1"/>
              <p:nvPr/>
            </p:nvSpPr>
            <p:spPr>
              <a:xfrm>
                <a:off x="305390" y="844335"/>
                <a:ext cx="5002201" cy="2966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Challenging to fill a large volume with small tunable structures (“Swiss Watch” problem)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Number of elements goes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Explore systems that allow simultaneous tuning of many elements with only a few mechanical motions.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Photonic bandgap cavity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“Comb Cavity”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Electronic fine tuning using nonlinear dielectrics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FD5705-9A96-41A5-9FAE-3D3AA94D3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90" y="844335"/>
                <a:ext cx="5002201" cy="2966662"/>
              </a:xfrm>
              <a:prstGeom prst="rect">
                <a:avLst/>
              </a:prstGeom>
              <a:blipFill>
                <a:blip r:embed="rId3"/>
                <a:stretch>
                  <a:fillRect l="-731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99FDD7E-D9D3-4FB5-AC91-E0EAA5E78093}"/>
              </a:ext>
            </a:extLst>
          </p:cNvPr>
          <p:cNvSpPr txBox="1"/>
          <p:nvPr/>
        </p:nvSpPr>
        <p:spPr>
          <a:xfrm>
            <a:off x="619052" y="6258766"/>
            <a:ext cx="3019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Comb cavity (FNAL)</a:t>
            </a:r>
            <a:endParaRPr lang="en-US" sz="2000" dirty="0"/>
          </a:p>
        </p:txBody>
      </p:sp>
      <p:pic>
        <p:nvPicPr>
          <p:cNvPr id="10" name="Picture 23" descr="2014-11-29 19.51.44.jpg">
            <a:extLst>
              <a:ext uri="{FF2B5EF4-FFF2-40B4-BE49-F238E27FC236}">
                <a16:creationId xmlns:a16="http://schemas.microsoft.com/office/drawing/2014/main" id="{09B868A3-0C44-4CEC-BB63-81C351F97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20000" t="5000" r="20833" b="6250"/>
          <a:stretch>
            <a:fillRect/>
          </a:stretch>
        </p:blipFill>
        <p:spPr bwMode="auto">
          <a:xfrm>
            <a:off x="5607058" y="1024323"/>
            <a:ext cx="2925233" cy="292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17DE3-F52D-4055-A3D5-B36DC128613B}"/>
              </a:ext>
            </a:extLst>
          </p:cNvPr>
          <p:cNvSpPr txBox="1"/>
          <p:nvPr/>
        </p:nvSpPr>
        <p:spPr>
          <a:xfrm>
            <a:off x="8803118" y="6396335"/>
            <a:ext cx="2822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Array of posts (LLNL)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2ECF28-6D7D-4F3C-A9C1-06BFA58E69C2}"/>
              </a:ext>
            </a:extLst>
          </p:cNvPr>
          <p:cNvSpPr txBox="1"/>
          <p:nvPr/>
        </p:nvSpPr>
        <p:spPr>
          <a:xfrm>
            <a:off x="5178258" y="6289544"/>
            <a:ext cx="349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“Pizza” Cavity (U. Florida)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80F541-2F8D-4068-B75C-A6DFCE4EE6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89908" y="4042412"/>
            <a:ext cx="2159534" cy="215426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083FD0-C784-4B80-81E6-3B733070F2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8" t="19342" r="3098" b="9485"/>
          <a:stretch>
            <a:fillRect/>
          </a:stretch>
        </p:blipFill>
        <p:spPr bwMode="auto">
          <a:xfrm>
            <a:off x="8831757" y="969581"/>
            <a:ext cx="3154680" cy="250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C98E01-2C7B-4F8B-9369-300370027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4137" y="3477413"/>
            <a:ext cx="31623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026"/>
          <p:cNvSpPr txBox="1">
            <a:spLocks noChangeArrowheads="1"/>
          </p:cNvSpPr>
          <p:nvPr/>
        </p:nvSpPr>
        <p:spPr bwMode="auto">
          <a:xfrm>
            <a:off x="219076" y="62556"/>
            <a:ext cx="10115549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b"/>
          <a:lstStyle>
            <a:lvl1pPr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0" dirty="0">
                <a:solidFill>
                  <a:srgbClr val="124A91"/>
                </a:solidFill>
                <a:latin typeface="Arial Narrow" charset="0"/>
              </a:rPr>
              <a:t>Current System for Turning Tuning Rods (~1996-2019)</a:t>
            </a:r>
          </a:p>
        </p:txBody>
      </p:sp>
      <p:sp>
        <p:nvSpPr>
          <p:cNvPr id="12290" name="Rectangle 7"/>
          <p:cNvSpPr>
            <a:spLocks noChangeArrowheads="1"/>
          </p:cNvSpPr>
          <p:nvPr/>
        </p:nvSpPr>
        <p:spPr bwMode="auto">
          <a:xfrm>
            <a:off x="1844675" y="1147763"/>
            <a:ext cx="82502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>
                <a:latin typeface="Arial Narrow" charset="0"/>
              </a:rPr>
              <a:t> </a:t>
            </a:r>
            <a:endParaRPr lang="en-US" sz="2400"/>
          </a:p>
        </p:txBody>
      </p:sp>
      <p:pic>
        <p:nvPicPr>
          <p:cNvPr id="12291" name="Picture 2" descr="Rotary_gearb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6" y="1295401"/>
            <a:ext cx="6540986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BF6BFB-D2D4-472C-8207-86CA20B1B495}"/>
              </a:ext>
            </a:extLst>
          </p:cNvPr>
          <p:cNvSpPr/>
          <p:nvPr/>
        </p:nvSpPr>
        <p:spPr>
          <a:xfrm>
            <a:off x="370988" y="1162051"/>
            <a:ext cx="44772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4A91"/>
                </a:solidFill>
              </a:rPr>
              <a:t>Driven by stepper motors at room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4A91"/>
                </a:solidFill>
              </a:rPr>
              <a:t> 19,600:1 gear reduction allows for very small tuning rod motions with high torque.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24A91"/>
                </a:solidFill>
              </a:rPr>
              <a:t>Not suitable for large numbers of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24A91"/>
              </a:solidFill>
              <a:latin typeface="Arial Narrow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6D3307-B973-4862-9DCF-A78B54592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288" y="3429000"/>
            <a:ext cx="3777859" cy="277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24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E8CC1DF-3D30-495C-BDF1-A5F7FB2B39AA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62024" y="3740150"/>
            <a:ext cx="3992781" cy="2981325"/>
          </a:xfrm>
          <a:prstGeom prst="rect">
            <a:avLst/>
          </a:prstGeom>
          <a:ln>
            <a:noFill/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5CC204-9AE1-4D9D-BF60-B7FA3FAB8881}"/>
              </a:ext>
            </a:extLst>
          </p:cNvPr>
          <p:cNvCxnSpPr/>
          <p:nvPr/>
        </p:nvCxnSpPr>
        <p:spPr>
          <a:xfrm rot="10800000">
            <a:off x="3819273" y="4957577"/>
            <a:ext cx="1168738" cy="469317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214"/>
            <a:ext cx="10540206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Cryogenic Piezoelectric Actuators for Cavity Tuning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9033B-D854-5E4C-A334-8F2353AF6096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8" name="Content Placeholder 7" descr="IMG_7752.jpg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48" t="29320" b="2693"/>
          <a:stretch/>
        </p:blipFill>
        <p:spPr>
          <a:xfrm>
            <a:off x="1428750" y="1649845"/>
            <a:ext cx="2400300" cy="2090305"/>
          </a:xfrm>
        </p:spPr>
      </p:pic>
      <p:sp>
        <p:nvSpPr>
          <p:cNvPr id="9" name="TextBox 8"/>
          <p:cNvSpPr txBox="1"/>
          <p:nvPr/>
        </p:nvSpPr>
        <p:spPr>
          <a:xfrm>
            <a:off x="346725" y="888936"/>
            <a:ext cx="602549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Use commercial miniature cryogenic rotary and linear piezoelectric actuators (</a:t>
            </a:r>
            <a:r>
              <a:rPr lang="en-US" dirty="0" err="1">
                <a:solidFill>
                  <a:srgbClr val="0070C0"/>
                </a:solidFill>
              </a:rPr>
              <a:t>Attocube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376" y="1732729"/>
            <a:ext cx="5900082" cy="4425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806A95-0783-4CFB-8956-DC789CE88EBC}"/>
              </a:ext>
            </a:extLst>
          </p:cNvPr>
          <p:cNvSpPr txBox="1"/>
          <p:nvPr/>
        </p:nvSpPr>
        <p:spPr>
          <a:xfrm>
            <a:off x="7036434" y="1131754"/>
            <a:ext cx="3242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“Sidecar” 4-6 GHz Cavity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9B682F-7AF2-4272-A9CB-9041D496B3FA}"/>
              </a:ext>
            </a:extLst>
          </p:cNvPr>
          <p:cNvSpPr txBox="1"/>
          <p:nvPr/>
        </p:nvSpPr>
        <p:spPr>
          <a:xfrm>
            <a:off x="4226214" y="5110508"/>
            <a:ext cx="167703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Linear </a:t>
            </a:r>
            <a:r>
              <a:rPr lang="en-US" dirty="0" err="1">
                <a:solidFill>
                  <a:srgbClr val="FF0000"/>
                </a:solidFill>
              </a:rPr>
              <a:t>Piezo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drive controls antenna depth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55F51C-4897-49D4-84F8-06F640249128}"/>
              </a:ext>
            </a:extLst>
          </p:cNvPr>
          <p:cNvSpPr txBox="1"/>
          <p:nvPr/>
        </p:nvSpPr>
        <p:spPr>
          <a:xfrm>
            <a:off x="482795" y="5702548"/>
            <a:ext cx="1546050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Rotary </a:t>
            </a:r>
            <a:r>
              <a:rPr lang="en-US" dirty="0" err="1">
                <a:solidFill>
                  <a:srgbClr val="FF0000"/>
                </a:solidFill>
              </a:rPr>
              <a:t>Piezo</a:t>
            </a:r>
            <a:r>
              <a:rPr lang="en-US" dirty="0">
                <a:solidFill>
                  <a:srgbClr val="FF0000"/>
                </a:solidFill>
              </a:rPr>
              <a:t> connected to tuning Rod</a:t>
            </a:r>
          </a:p>
        </p:txBody>
      </p:sp>
    </p:spTree>
    <p:extLst>
      <p:ext uri="{BB962C8B-B14F-4D97-AF65-F5344CB8AC3E}">
        <p14:creationId xmlns:p14="http://schemas.microsoft.com/office/powerpoint/2010/main" val="42178536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456EF-E4C7-7B42-A4F7-B0E0E041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1971" y="-17278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Sidecar cavity  results 2018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1F801F-467C-F747-AD09-C3F962688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040" y="2936315"/>
            <a:ext cx="8672513" cy="144541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64D772-01C3-FA48-9958-0096943B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2E9C158-AEF1-41A2-A6CE-6F0BAB305EFD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C469D3-83A9-DB4B-917F-0196ADE07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06" y="4381734"/>
            <a:ext cx="2963847" cy="2074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D10F8-DB92-8142-85D8-0032957C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8753" y="4381734"/>
            <a:ext cx="2943344" cy="20603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E5002B-393F-7440-B22C-B415C6FA3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74" y="4396086"/>
            <a:ext cx="2922842" cy="20459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2EF48-E4FE-4F00-94A8-35AF13E6809B}"/>
              </a:ext>
            </a:extLst>
          </p:cNvPr>
          <p:cNvSpPr txBox="1"/>
          <p:nvPr/>
        </p:nvSpPr>
        <p:spPr>
          <a:xfrm>
            <a:off x="1205812" y="1138694"/>
            <a:ext cx="7305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Proof of principle for piezoelectrically tuned cavities.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exclusion limits at 17, 22, and 30 </a:t>
            </a:r>
            <a:r>
              <a:rPr lang="en-US" dirty="0" err="1"/>
              <a:t>ueV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noise temperature (7 Kelvin)– HFET amplifiers.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8B3C7D-1CB2-46F4-B282-C77A0AF4A1BD}"/>
              </a:ext>
            </a:extLst>
          </p:cNvPr>
          <p:cNvSpPr txBox="1"/>
          <p:nvPr/>
        </p:nvSpPr>
        <p:spPr>
          <a:xfrm>
            <a:off x="8651832" y="6352143"/>
            <a:ext cx="1883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PRL, January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5C24A-F971-4B76-B0AE-B09D873B53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29" t="10043"/>
          <a:stretch/>
        </p:blipFill>
        <p:spPr>
          <a:xfrm>
            <a:off x="8776385" y="92263"/>
            <a:ext cx="3105150" cy="294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72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A0552-6C03-40B1-9821-FFAB365AA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88B5B-0C0E-437F-B8A6-23DB8E3F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045" y="3518325"/>
            <a:ext cx="4116981" cy="30205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71D640-C67B-4547-99C5-265FB96833FB}"/>
              </a:ext>
            </a:extLst>
          </p:cNvPr>
          <p:cNvSpPr txBox="1"/>
          <p:nvPr/>
        </p:nvSpPr>
        <p:spPr>
          <a:xfrm>
            <a:off x="322112" y="259208"/>
            <a:ext cx="8236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Assembly of 800-1500 MHz Hardware in February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0B8AB-DF63-4181-8158-09835C4776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42" t="3412" r="17415" b="7291"/>
          <a:stretch/>
        </p:blipFill>
        <p:spPr>
          <a:xfrm rot="5400000">
            <a:off x="3576189" y="2933888"/>
            <a:ext cx="3779412" cy="3430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EACFE-0748-4409-AFD8-3128D2C1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12" y="2373948"/>
            <a:ext cx="3168633" cy="4224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6D25AC-9094-4CA2-92FB-088D1737B913}"/>
              </a:ext>
            </a:extLst>
          </p:cNvPr>
          <p:cNvSpPr txBox="1"/>
          <p:nvPr/>
        </p:nvSpPr>
        <p:spPr>
          <a:xfrm>
            <a:off x="8215561" y="3059668"/>
            <a:ext cx="2831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800-1500 MHz Resonator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ECCACC-50AE-49AB-A8A7-2ACFB07CD10F}"/>
              </a:ext>
            </a:extLst>
          </p:cNvPr>
          <p:cNvSpPr txBox="1"/>
          <p:nvPr/>
        </p:nvSpPr>
        <p:spPr>
          <a:xfrm>
            <a:off x="842938" y="852817"/>
            <a:ext cx="10028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Improved cryogenic electronics package– goals is to bring electronics temperature below 100 </a:t>
            </a:r>
            <a:r>
              <a:rPr lang="en-US" sz="2400" dirty="0" err="1"/>
              <a:t>mK</a:t>
            </a:r>
            <a:r>
              <a:rPr lang="en-US" sz="2400" dirty="0"/>
              <a:t> &amp; achieve factor of 4 speedup in data taking.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Next run will start in April.</a:t>
            </a:r>
          </a:p>
        </p:txBody>
      </p:sp>
    </p:spTree>
    <p:extLst>
      <p:ext uri="{BB962C8B-B14F-4D97-AF65-F5344CB8AC3E}">
        <p14:creationId xmlns:p14="http://schemas.microsoft.com/office/powerpoint/2010/main" val="3270838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C4753-1CD4-4BE9-8280-0C05A9C77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-11342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Timeline For Current and Next Generation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10A34-3FB7-4427-9059-AFA50EE93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52E9C158-AEF1-41A2-A6CE-6F0BAB305EFD}" type="slidenum">
              <a:rPr lang="en-US" altLang="en-US">
                <a:ea typeface="Geneva" pitchFamily="121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>
              <a:ea typeface="Geneva" pitchFamily="121" charset="-128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9719D82-209E-4EE8-B715-B05E9EECAE03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979827" y="3477851"/>
          <a:ext cx="8308557" cy="2168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6" name="Worksheet" r:id="rId3" imgW="12668086" imgH="3305242" progId="Excel.Sheet.12">
                  <p:embed/>
                </p:oleObj>
              </mc:Choice>
              <mc:Fallback>
                <p:oleObj name="Worksheet" r:id="rId3" imgW="12668086" imgH="3305242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9719D82-209E-4EE8-B715-B05E9EECAE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9827" y="3477851"/>
                        <a:ext cx="8308557" cy="2168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0CEF73C-036E-47FC-9653-F5C9A5C9CDCA}"/>
              </a:ext>
            </a:extLst>
          </p:cNvPr>
          <p:cNvSpPr txBox="1"/>
          <p:nvPr/>
        </p:nvSpPr>
        <p:spPr>
          <a:xfrm>
            <a:off x="1085850" y="1041399"/>
            <a:ext cx="95821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ADMX- G2 Approved for operation through 2021 at University of Washington, with coverage up to 2 GHz.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We hope to extend running at U Washington to 2024 (4 GHz).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4C97"/>
                </a:solidFill>
                <a:latin typeface="Calibri" panose="020F0502020204030204" pitchFamily="34" charset="0"/>
                <a:ea typeface="Geneva" pitchFamily="121" charset="-128"/>
              </a:rPr>
              <a:t>Next generation experiment with a higher field magnet could start as early as 2022.</a:t>
            </a:r>
          </a:p>
        </p:txBody>
      </p:sp>
    </p:spTree>
    <p:extLst>
      <p:ext uri="{BB962C8B-B14F-4D97-AF65-F5344CB8AC3E}">
        <p14:creationId xmlns:p14="http://schemas.microsoft.com/office/powerpoint/2010/main" val="1350438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57762-25C8-4800-9B9F-E326BC3D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0" y="18255"/>
            <a:ext cx="105156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09D5A-93ED-4684-9567-883C964F8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1" y="144109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ADMX achieved sensitivity to DFSZ axion models, a long standing goal of the field.</a:t>
            </a:r>
          </a:p>
          <a:p>
            <a:r>
              <a:rPr lang="en-US" dirty="0"/>
              <a:t>Improved sensitivity in current generation of experiments due to lower temperatures and better amplifiers.</a:t>
            </a:r>
          </a:p>
          <a:p>
            <a:r>
              <a:rPr lang="en-US" dirty="0"/>
              <a:t>Noise temperature reduction and other optimizations will increase scan speed over time.</a:t>
            </a:r>
          </a:p>
          <a:p>
            <a:r>
              <a:rPr lang="en-US" dirty="0"/>
              <a:t>Exciting times-- a definitive test of most interesting QCD axion dark matter models is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0E111-558A-4592-875F-7D0795815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968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8723-DE8B-495C-9EA9-9E83FA88C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D4563-41FE-43A3-8E77-010380D2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359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7" name="TextBox 6"/>
          <p:cNvSpPr txBox="1"/>
          <p:nvPr/>
        </p:nvSpPr>
        <p:spPr>
          <a:xfrm>
            <a:off x="6705846" y="564416"/>
            <a:ext cx="534274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Helvetica Regular" charset="0"/>
                <a:ea typeface="DIN Condensed" charset="0"/>
                <a:cs typeface="DIN Condensed" charset="0"/>
              </a:rPr>
              <a:t>Collaborating Institutions: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University of Washington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University of Florida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University of California, Berkeley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Washington University St. Louis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Sheffield University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Pacific Northwest National Lab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Lawrence Livermore National Lab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Los Alamos National Lab</a:t>
            </a:r>
          </a:p>
          <a:p>
            <a:pPr algn="ctr"/>
            <a:r>
              <a:rPr lang="en-US" sz="2400" dirty="0">
                <a:latin typeface="Helvetica Regular" charset="0"/>
                <a:ea typeface="DIN Condensed" charset="0"/>
                <a:cs typeface="DIN Condensed" charset="0"/>
              </a:rPr>
              <a:t>National Radio Astronomy Observatory (NRAO)</a:t>
            </a:r>
          </a:p>
          <a:p>
            <a:pPr algn="ctr"/>
            <a:r>
              <a:rPr lang="en-US" sz="2400" dirty="0" err="1">
                <a:latin typeface="Helvetica Regular" charset="0"/>
                <a:ea typeface="DIN Condensed" charset="0"/>
                <a:cs typeface="DIN Condensed" charset="0"/>
              </a:rPr>
              <a:t>Fermilab</a:t>
            </a:r>
            <a:endParaRPr lang="en-US" sz="2400" dirty="0">
              <a:latin typeface="Helvetica Regular" charset="0"/>
              <a:ea typeface="DIN Condensed" charset="0"/>
              <a:cs typeface="DIN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079" y="5262611"/>
            <a:ext cx="1073772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Regular" charset="0"/>
                <a:ea typeface="DIN Condensed" charset="0"/>
                <a:cs typeface="DIN Condensed" charset="0"/>
              </a:rPr>
              <a:t>The ADMX collaboration gratefully acknowledges support from the US Dept. of Energy, High Energy Physics DE-SC0011665 &amp; DE-SC0010280 &amp; DE-AC52-07NA27344</a:t>
            </a:r>
          </a:p>
          <a:p>
            <a:endParaRPr lang="en-US" dirty="0">
              <a:latin typeface="Helvetica Regular" charset="0"/>
              <a:ea typeface="DIN Condensed" charset="0"/>
              <a:cs typeface="DIN Condensed" charset="0"/>
            </a:endParaRPr>
          </a:p>
          <a:p>
            <a:r>
              <a:rPr lang="en-US" dirty="0">
                <a:latin typeface="Helvetica Regular" charset="0"/>
                <a:ea typeface="DIN Condensed" charset="0"/>
                <a:cs typeface="DIN Condensed" charset="0"/>
              </a:rPr>
              <a:t>Also support from LLNL and PNNL LDRD programs  and R&amp;D support the </a:t>
            </a:r>
            <a:r>
              <a:rPr lang="en-US" dirty="0" err="1">
                <a:latin typeface="Helvetica Regular" charset="0"/>
                <a:ea typeface="DIN Condensed" charset="0"/>
                <a:cs typeface="DIN Condensed" charset="0"/>
              </a:rPr>
              <a:t>Heising</a:t>
            </a:r>
            <a:r>
              <a:rPr lang="en-US" dirty="0">
                <a:latin typeface="Helvetica Regular" charset="0"/>
                <a:ea typeface="DIN Condensed" charset="0"/>
                <a:cs typeface="DIN Condensed" charset="0"/>
              </a:rPr>
              <a:t>-Simons institute</a:t>
            </a:r>
          </a:p>
          <a:p>
            <a:endParaRPr lang="en-US" sz="1400" dirty="0">
              <a:latin typeface="Helvetica Regular" charset="0"/>
              <a:ea typeface="DIN Condensed" charset="0"/>
              <a:cs typeface="DIN Condensed" charset="0"/>
            </a:endParaRP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12907617" y="6356350"/>
            <a:ext cx="1928192" cy="3651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fld id="{21B65B5F-E8AA-8247-81B5-FF4B66C6A2FE}" type="slidenum">
              <a:rPr lang="en-US"/>
              <a:pPr/>
              <a:t>49</a:t>
            </a:fld>
            <a:endParaRPr lang="en-US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1790983A-9E95-A540-87A7-4FBC5FF90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8366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ADMX Collaboration</a:t>
            </a:r>
          </a:p>
        </p:txBody>
      </p:sp>
      <p:pic>
        <p:nvPicPr>
          <p:cNvPr id="11" name="Picture 10" descr="collaborationimage1.png">
            <a:extLst>
              <a:ext uri="{FF2B5EF4-FFF2-40B4-BE49-F238E27FC236}">
                <a16:creationId xmlns:a16="http://schemas.microsoft.com/office/drawing/2014/main" id="{5ACC8373-E481-4FA3-8275-07B16C8C28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4" y="1133454"/>
            <a:ext cx="6486525" cy="36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4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9F276-2A6D-44D4-8428-8B156FCD0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96"/>
            <a:ext cx="10515600" cy="1325563"/>
          </a:xfrm>
        </p:spPr>
        <p:txBody>
          <a:bodyPr/>
          <a:lstStyle/>
          <a:p>
            <a:r>
              <a:rPr lang="en-US" dirty="0" err="1">
                <a:solidFill>
                  <a:srgbClr val="0070C0"/>
                </a:solidFill>
              </a:rPr>
              <a:t>f</a:t>
            </a:r>
            <a:r>
              <a:rPr lang="en-US" baseline="-25000" dirty="0" err="1">
                <a:solidFill>
                  <a:srgbClr val="0070C0"/>
                </a:solidFill>
              </a:rPr>
              <a:t>A</a:t>
            </a:r>
            <a:r>
              <a:rPr lang="en-US" dirty="0">
                <a:solidFill>
                  <a:srgbClr val="0070C0"/>
                </a:solidFill>
              </a:rPr>
              <a:t> : One Parameter Controls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F8BD6-706F-4A8A-9EA3-8C091CE6A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83" y="1194796"/>
            <a:ext cx="10515600" cy="1495241"/>
          </a:xfrm>
        </p:spPr>
        <p:txBody>
          <a:bodyPr/>
          <a:lstStyle/>
          <a:p>
            <a:r>
              <a:rPr lang="en-US" dirty="0" err="1"/>
              <a:t>f</a:t>
            </a:r>
            <a:r>
              <a:rPr lang="en-US" baseline="-25000" dirty="0" err="1"/>
              <a:t>A</a:t>
            </a:r>
            <a:r>
              <a:rPr lang="en-US" baseline="-25000" dirty="0"/>
              <a:t> </a:t>
            </a:r>
            <a:r>
              <a:rPr lang="en-US" dirty="0"/>
              <a:t>is the “axion decay constant”, an unknown energy scale in the theory.</a:t>
            </a:r>
          </a:p>
          <a:p>
            <a:r>
              <a:rPr lang="en-US" dirty="0"/>
              <a:t>Determines axion mass and all couplings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276674-9D3C-46F4-A3A3-409BFF4E0E93}"/>
              </a:ext>
            </a:extLst>
          </p:cNvPr>
          <p:cNvSpPr/>
          <p:nvPr/>
        </p:nvSpPr>
        <p:spPr>
          <a:xfrm>
            <a:off x="838200" y="5797238"/>
            <a:ext cx="1059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f</a:t>
            </a:r>
            <a:r>
              <a:rPr lang="en-US" sz="2400" baseline="-25000" dirty="0" err="1"/>
              <a:t>A</a:t>
            </a:r>
            <a:r>
              <a:rPr lang="en-US" sz="2400" baseline="-25000" dirty="0"/>
              <a:t>  </a:t>
            </a:r>
            <a:r>
              <a:rPr lang="en-US" sz="2400" dirty="0"/>
              <a:t>Originally identified with the electroweak symmetry breaking scale by Peccei and Quinn (~100 GeV), predicting axion mass to be ~ 100 </a:t>
            </a:r>
            <a:r>
              <a:rPr lang="en-US" sz="2400" dirty="0" err="1"/>
              <a:t>keV</a:t>
            </a:r>
            <a:r>
              <a:rPr lang="en-US" sz="24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1F718-70F6-4389-BD1B-31B3EE5DC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067" y="2628832"/>
            <a:ext cx="4330032" cy="1058555"/>
          </a:xfrm>
          <a:prstGeom prst="rect">
            <a:avLst/>
          </a:prstGeom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BA05F95-C912-44E9-83D6-E5849BB83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0077" y="4116204"/>
            <a:ext cx="1885690" cy="1053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4B82A7-27CD-47EB-9D45-2663C2985706}"/>
              </a:ext>
            </a:extLst>
          </p:cNvPr>
          <p:cNvSpPr txBox="1"/>
          <p:nvPr/>
        </p:nvSpPr>
        <p:spPr>
          <a:xfrm>
            <a:off x="1011892" y="4463633"/>
            <a:ext cx="4330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Coupling to electromagnetic field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AD4B349-4B06-4B5F-9767-9E5440AAB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583" y="3736481"/>
            <a:ext cx="1740218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06ABB7-1360-449A-A756-352BBA9814D4}"/>
              </a:ext>
            </a:extLst>
          </p:cNvPr>
          <p:cNvSpPr txBox="1"/>
          <p:nvPr/>
        </p:nvSpPr>
        <p:spPr>
          <a:xfrm>
            <a:off x="1795210" y="3745003"/>
            <a:ext cx="3001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Coupling to gluon field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CE492503-B50C-4FDF-ACDD-21B33BB89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1998" y="4968211"/>
            <a:ext cx="212026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2FEBD8-C43E-45FE-B57A-06211DED81DD}"/>
              </a:ext>
            </a:extLst>
          </p:cNvPr>
          <p:cNvSpPr txBox="1"/>
          <p:nvPr/>
        </p:nvSpPr>
        <p:spPr>
          <a:xfrm>
            <a:off x="1667540" y="5215878"/>
            <a:ext cx="2788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Coupling to fermions</a:t>
            </a:r>
          </a:p>
        </p:txBody>
      </p:sp>
    </p:spTree>
    <p:extLst>
      <p:ext uri="{BB962C8B-B14F-4D97-AF65-F5344CB8AC3E}">
        <p14:creationId xmlns:p14="http://schemas.microsoft.com/office/powerpoint/2010/main" val="2682683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483" y="0"/>
            <a:ext cx="10515600" cy="1325563"/>
          </a:xfrm>
        </p:spPr>
        <p:txBody>
          <a:bodyPr/>
          <a:lstStyle/>
          <a:p>
            <a:r>
              <a:rPr lang="en-US" dirty="0"/>
              <a:t>Quantum Limit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E1AC667-16BE-7E44-B299-A9E074F1C0F9}" type="slidenum">
              <a:rPr lang="en-US" smtClean="0"/>
              <a:t>50</a:t>
            </a:fld>
            <a:endParaRPr lang="en-US"/>
          </a:p>
        </p:txBody>
      </p:sp>
      <p:pic>
        <p:nvPicPr>
          <p:cNvPr id="6" name="Content Placeholder 5" descr="Screen Shot 2019-01-13 at 6.39.04 P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46" r="-13246"/>
          <a:stretch>
            <a:fillRect/>
          </a:stretch>
        </p:blipFill>
        <p:spPr>
          <a:xfrm>
            <a:off x="1759166" y="1600200"/>
            <a:ext cx="8530883" cy="4703945"/>
          </a:xfrm>
        </p:spPr>
      </p:pic>
      <p:sp>
        <p:nvSpPr>
          <p:cNvPr id="8" name="TextBox 7"/>
          <p:cNvSpPr txBox="1"/>
          <p:nvPr/>
        </p:nvSpPr>
        <p:spPr>
          <a:xfrm rot="1859601">
            <a:off x="3617631" y="2026395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signal photon rate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0846" y="3848459"/>
            <a:ext cx="2378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*single photon of noise</a:t>
            </a:r>
          </a:p>
          <a:p>
            <a:r>
              <a:rPr lang="en-US" dirty="0"/>
              <a:t>  per resolved mode </a:t>
            </a:r>
          </a:p>
        </p:txBody>
      </p:sp>
    </p:spTree>
    <p:extLst>
      <p:ext uri="{BB962C8B-B14F-4D97-AF65-F5344CB8AC3E}">
        <p14:creationId xmlns:p14="http://schemas.microsoft.com/office/powerpoint/2010/main" val="2856431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Josephson Junction</a:t>
            </a:r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553200" y="992189"/>
            <a:ext cx="3886200" cy="1101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altLang="en-US" sz="2000" b="1" dirty="0">
                <a:solidFill>
                  <a:srgbClr val="000066"/>
                </a:solidFill>
                <a:latin typeface="+mj-lt"/>
                <a:ea typeface="+mj-ea"/>
                <a:cs typeface="+mj-cs"/>
              </a:rPr>
              <a:t>Flux Quantization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010400" y="4648200"/>
            <a:ext cx="3520440" cy="1981200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r>
              <a:rPr lang="en-US" altLang="en-US" sz="2000" dirty="0">
                <a:latin typeface="Times New Roman" charset="0"/>
                <a:sym typeface="Symbol" charset="2"/>
              </a:rPr>
              <a:t> </a:t>
            </a:r>
            <a:r>
              <a:rPr lang="en-US" altLang="en-US" sz="2000" dirty="0">
                <a:latin typeface="Times New Roman" charset="0"/>
              </a:rPr>
              <a:t>= n</a:t>
            </a:r>
            <a:r>
              <a:rPr lang="en-US" altLang="en-US" sz="2000" dirty="0">
                <a:latin typeface="Times New Roman" charset="0"/>
                <a:sym typeface="Symbol" charset="2"/>
              </a:rPr>
              <a:t></a:t>
            </a:r>
            <a:r>
              <a:rPr lang="en-US" altLang="en-US" sz="2000" baseline="-25000" dirty="0">
                <a:latin typeface="Times New Roman" charset="0"/>
              </a:rPr>
              <a:t>0</a:t>
            </a:r>
            <a:r>
              <a:rPr lang="en-US" altLang="en-US" sz="2000" dirty="0">
                <a:latin typeface="Times New Roman" charset="0"/>
              </a:rPr>
              <a:t> (n = 0, ±1, ±2, ...) </a:t>
            </a:r>
          </a:p>
          <a:p>
            <a:pPr marL="342900" indent="-342900"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r>
              <a:rPr lang="el-GR" altLang="en-US" sz="2000" dirty="0">
                <a:latin typeface="Cambria Math"/>
                <a:ea typeface="Cambria Math"/>
              </a:rPr>
              <a:t>Φ</a:t>
            </a:r>
            <a:r>
              <a:rPr lang="en-US" altLang="en-US" sz="2000" baseline="-25000" dirty="0">
                <a:latin typeface="Times New Roman" pitchFamily="18" charset="0"/>
              </a:rPr>
              <a:t>0</a:t>
            </a:r>
            <a:r>
              <a:rPr lang="en-US" altLang="en-US" sz="2000" dirty="0">
                <a:latin typeface="Times New Roman" pitchFamily="18" charset="0"/>
              </a:rPr>
              <a:t> = </a:t>
            </a:r>
            <a:r>
              <a:rPr lang="en-US" altLang="en-US" sz="2000" i="1" dirty="0">
                <a:latin typeface="Times New Roman" pitchFamily="18" charset="0"/>
              </a:rPr>
              <a:t>h</a:t>
            </a:r>
            <a:r>
              <a:rPr lang="en-US" altLang="en-US" sz="2000" dirty="0">
                <a:latin typeface="Times New Roman" pitchFamily="18" charset="0"/>
              </a:rPr>
              <a:t>/2</a:t>
            </a:r>
            <a:r>
              <a:rPr lang="en-US" altLang="en-US" sz="2000" i="1" dirty="0">
                <a:latin typeface="Times New Roman" pitchFamily="18" charset="0"/>
              </a:rPr>
              <a:t>e</a:t>
            </a:r>
            <a:endParaRPr lang="en-US" altLang="en-US" sz="2000" dirty="0">
              <a:latin typeface="Times New Roman" pitchFamily="18" charset="0"/>
            </a:endParaRPr>
          </a:p>
          <a:p>
            <a:pPr marL="342900" indent="-342900"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endParaRPr lang="en-US" altLang="en-US" sz="2000" dirty="0">
              <a:solidFill>
                <a:srgbClr val="000066"/>
              </a:solidFill>
              <a:latin typeface="Times New Roman" charset="0"/>
            </a:endParaRPr>
          </a:p>
          <a:p>
            <a:pPr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r>
              <a:rPr lang="en-US" altLang="en-US" dirty="0"/>
              <a:t>In presence of Josephson element the quantization condition becomes:</a:t>
            </a:r>
          </a:p>
          <a:p>
            <a:pPr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endParaRPr lang="en-US" altLang="en-US" sz="900" dirty="0"/>
          </a:p>
          <a:p>
            <a:pPr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r>
              <a:rPr lang="en-US" altLang="en-US" sz="2000" dirty="0">
                <a:latin typeface="Times New Roman" charset="0"/>
                <a:sym typeface="Symbol" charset="2"/>
              </a:rPr>
              <a:t> - </a:t>
            </a:r>
            <a:r>
              <a:rPr lang="en-US" sz="2000" dirty="0"/>
              <a:t>(</a:t>
            </a:r>
            <a:r>
              <a:rPr lang="el-GR" sz="2000" i="1" dirty="0"/>
              <a:t>δ</a:t>
            </a:r>
            <a:r>
              <a:rPr lang="en-US" altLang="en-US" sz="2000" dirty="0">
                <a:latin typeface="Times New Roman" charset="0"/>
              </a:rPr>
              <a:t>/2</a:t>
            </a:r>
            <a:r>
              <a:rPr lang="el-GR" altLang="en-US" sz="2000" dirty="0">
                <a:latin typeface="Times New Roman" charset="0"/>
              </a:rPr>
              <a:t>π</a:t>
            </a:r>
            <a:r>
              <a:rPr lang="en-US" altLang="en-US" sz="2000" dirty="0">
                <a:latin typeface="Times New Roman" charset="0"/>
              </a:rPr>
              <a:t>)</a:t>
            </a:r>
            <a:r>
              <a:rPr lang="en-US" altLang="en-US" sz="2000" dirty="0">
                <a:latin typeface="Times New Roman" charset="0"/>
                <a:sym typeface="Symbol" charset="2"/>
              </a:rPr>
              <a:t> </a:t>
            </a:r>
            <a:r>
              <a:rPr lang="en-US" altLang="en-US" sz="2000" baseline="-25000" dirty="0">
                <a:latin typeface="Times New Roman" charset="0"/>
              </a:rPr>
              <a:t>0</a:t>
            </a:r>
            <a:r>
              <a:rPr lang="en-US" altLang="en-US" sz="2000" dirty="0"/>
              <a:t> </a:t>
            </a:r>
            <a:r>
              <a:rPr lang="en-US" altLang="en-US" sz="2000" dirty="0">
                <a:latin typeface="Times New Roman" charset="0"/>
              </a:rPr>
              <a:t>= n</a:t>
            </a:r>
            <a:r>
              <a:rPr lang="en-US" altLang="en-US" sz="2000" dirty="0">
                <a:latin typeface="Times New Roman" charset="0"/>
                <a:sym typeface="Symbol" charset="2"/>
              </a:rPr>
              <a:t></a:t>
            </a:r>
            <a:r>
              <a:rPr lang="en-US" altLang="en-US" sz="2000" baseline="-25000" dirty="0">
                <a:latin typeface="Times New Roman" charset="0"/>
              </a:rPr>
              <a:t>0</a:t>
            </a:r>
            <a:endParaRPr lang="en-US" altLang="en-US" sz="2000" dirty="0"/>
          </a:p>
          <a:p>
            <a:pPr marL="342900" indent="-342900"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endParaRPr lang="en-US" altLang="en-US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0"/>
              </a:spcBef>
              <a:buClr>
                <a:srgbClr val="FF0000"/>
              </a:buClr>
              <a:tabLst>
                <a:tab pos="285750" algn="l"/>
              </a:tabLst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7056123" y="2019301"/>
            <a:ext cx="2897187" cy="2324100"/>
            <a:chOff x="336" y="1464"/>
            <a:chExt cx="1825" cy="1464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315" y="1464"/>
              <a:ext cx="66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2000" dirty="0">
                  <a:solidFill>
                    <a:srgbClr val="000066"/>
                  </a:solidFill>
                  <a:latin typeface="Symbol" charset="2"/>
                </a:rPr>
                <a:t>F </a:t>
              </a:r>
              <a:r>
                <a:rPr lang="en-US" altLang="en-US" sz="2000" dirty="0">
                  <a:solidFill>
                    <a:srgbClr val="000066"/>
                  </a:solidFill>
                  <a:latin typeface="Times" pitchFamily="18" charset="0"/>
                </a:rPr>
                <a:t>= n</a:t>
              </a:r>
              <a:r>
                <a:rPr lang="en-US" altLang="en-US" sz="2000" dirty="0">
                  <a:solidFill>
                    <a:srgbClr val="000066"/>
                  </a:solidFill>
                  <a:latin typeface="Symbol" charset="2"/>
                </a:rPr>
                <a:t>F</a:t>
              </a:r>
              <a:r>
                <a:rPr lang="en-US" altLang="en-US" sz="2000" baseline="-25000" dirty="0">
                  <a:solidFill>
                    <a:srgbClr val="000066"/>
                  </a:solidFill>
                  <a:latin typeface="Times" pitchFamily="18" charset="0"/>
                </a:rPr>
                <a:t>0</a:t>
              </a:r>
              <a:endParaRPr lang="en-US" altLang="en-US" sz="2000" dirty="0">
                <a:solidFill>
                  <a:srgbClr val="000066"/>
                </a:solidFill>
                <a:latin typeface="Times" pitchFamily="18" charset="0"/>
              </a:endParaRPr>
            </a:p>
          </p:txBody>
        </p:sp>
        <p:sp>
          <p:nvSpPr>
            <p:cNvPr id="9" name="Oval 6"/>
            <p:cNvSpPr>
              <a:spLocks noChangeAspect="1" noChangeArrowheads="1"/>
            </p:cNvSpPr>
            <p:nvPr/>
          </p:nvSpPr>
          <p:spPr bwMode="auto">
            <a:xfrm>
              <a:off x="336" y="1954"/>
              <a:ext cx="1825" cy="576"/>
            </a:xfrm>
            <a:prstGeom prst="ellipse">
              <a:avLst/>
            </a:prstGeom>
            <a:gradFill rotWithShape="0">
              <a:gsLst>
                <a:gs pos="0">
                  <a:srgbClr val="CCECFF"/>
                </a:gs>
                <a:gs pos="50000">
                  <a:schemeClr val="hlink"/>
                </a:gs>
                <a:gs pos="100000">
                  <a:srgbClr val="CCECFF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769" y="2146"/>
              <a:ext cx="960" cy="1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681" y="2320"/>
              <a:ext cx="812" cy="1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0" y="42"/>
                </a:cxn>
                <a:cxn ang="0">
                  <a:pos x="216" y="88"/>
                </a:cxn>
                <a:cxn ang="0">
                  <a:pos x="496" y="112"/>
                </a:cxn>
                <a:cxn ang="0">
                  <a:pos x="768" y="100"/>
                </a:cxn>
                <a:cxn ang="0">
                  <a:pos x="760" y="100"/>
                </a:cxn>
              </a:cxnLst>
              <a:rect l="0" t="0" r="r" b="b"/>
              <a:pathLst>
                <a:path w="812" h="114">
                  <a:moveTo>
                    <a:pt x="0" y="0"/>
                  </a:moveTo>
                  <a:cubicBezTo>
                    <a:pt x="13" y="7"/>
                    <a:pt x="44" y="27"/>
                    <a:pt x="80" y="42"/>
                  </a:cubicBezTo>
                  <a:cubicBezTo>
                    <a:pt x="116" y="57"/>
                    <a:pt x="147" y="76"/>
                    <a:pt x="216" y="88"/>
                  </a:cubicBezTo>
                  <a:cubicBezTo>
                    <a:pt x="285" y="100"/>
                    <a:pt x="404" y="110"/>
                    <a:pt x="496" y="112"/>
                  </a:cubicBezTo>
                  <a:cubicBezTo>
                    <a:pt x="588" y="114"/>
                    <a:pt x="724" y="102"/>
                    <a:pt x="768" y="100"/>
                  </a:cubicBezTo>
                  <a:cubicBezTo>
                    <a:pt x="812" y="98"/>
                    <a:pt x="762" y="100"/>
                    <a:pt x="760" y="100"/>
                  </a:cubicBezTo>
                </a:path>
              </a:pathLst>
            </a:custGeom>
            <a:noFill/>
            <a:ln w="22225" cmpd="sng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489" y="2290"/>
              <a:ext cx="18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b="1">
                  <a:latin typeface="Times" pitchFamily="18" charset="0"/>
                </a:rPr>
                <a:t>J</a:t>
              </a:r>
              <a:endParaRPr lang="en-US" altLang="en-US" sz="2400" b="1">
                <a:solidFill>
                  <a:schemeClr val="bg1"/>
                </a:solidFill>
                <a:latin typeface="Times" pitchFamily="18" charset="0"/>
              </a:endParaRPr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249" y="1584"/>
              <a:ext cx="0" cy="1344"/>
              <a:chOff x="4176" y="2160"/>
              <a:chExt cx="0" cy="1344"/>
            </a:xfrm>
          </p:grpSpPr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 flipV="1">
                <a:off x="4176" y="2160"/>
                <a:ext cx="0" cy="67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4176" y="3120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723834" y="1355725"/>
            <a:ext cx="24362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2000" b="1" dirty="0">
                <a:solidFill>
                  <a:srgbClr val="000066"/>
                </a:solidFill>
              </a:rPr>
              <a:t>Josephson Tunneling</a:t>
            </a:r>
            <a:endParaRPr lang="en-US" sz="2000" b="1" dirty="0">
              <a:solidFill>
                <a:srgbClr val="000066"/>
              </a:solidFill>
            </a:endParaRPr>
          </a:p>
        </p:txBody>
      </p:sp>
      <p:sp>
        <p:nvSpPr>
          <p:cNvPr id="188" name="Rectangle 186"/>
          <p:cNvSpPr>
            <a:spLocks noChangeArrowheads="1"/>
          </p:cNvSpPr>
          <p:nvPr/>
        </p:nvSpPr>
        <p:spPr bwMode="auto">
          <a:xfrm>
            <a:off x="3394365" y="5715000"/>
            <a:ext cx="1524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3" name="Text Box 179"/>
          <p:cNvSpPr txBox="1">
            <a:spLocks noChangeArrowheads="1"/>
          </p:cNvSpPr>
          <p:nvPr/>
        </p:nvSpPr>
        <p:spPr bwMode="auto">
          <a:xfrm>
            <a:off x="3307080" y="5095559"/>
            <a:ext cx="1846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204" name="Text Box 180"/>
          <p:cNvSpPr txBox="1">
            <a:spLocks noChangeArrowheads="1"/>
          </p:cNvSpPr>
          <p:nvPr/>
        </p:nvSpPr>
        <p:spPr bwMode="auto">
          <a:xfrm>
            <a:off x="2849880" y="4473261"/>
            <a:ext cx="1846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 sz="4400">
              <a:latin typeface="Times New Roman" charset="0"/>
            </a:endParaRPr>
          </a:p>
        </p:txBody>
      </p:sp>
      <p:sp>
        <p:nvSpPr>
          <p:cNvPr id="206" name="Rectangle 182"/>
          <p:cNvSpPr>
            <a:spLocks noChangeArrowheads="1"/>
          </p:cNvSpPr>
          <p:nvPr/>
        </p:nvSpPr>
        <p:spPr bwMode="auto">
          <a:xfrm>
            <a:off x="3322955" y="4601845"/>
            <a:ext cx="4572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7" name="Rectangle 183"/>
          <p:cNvSpPr>
            <a:spLocks noChangeArrowheads="1"/>
          </p:cNvSpPr>
          <p:nvPr/>
        </p:nvSpPr>
        <p:spPr bwMode="auto">
          <a:xfrm>
            <a:off x="3900805" y="5135245"/>
            <a:ext cx="8001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8" name="Rectangle 184"/>
          <p:cNvSpPr>
            <a:spLocks noChangeArrowheads="1"/>
          </p:cNvSpPr>
          <p:nvPr/>
        </p:nvSpPr>
        <p:spPr bwMode="auto">
          <a:xfrm>
            <a:off x="3056255" y="5624195"/>
            <a:ext cx="8001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600202" y="1905003"/>
            <a:ext cx="5046663" cy="2158511"/>
            <a:chOff x="41593" y="2057400"/>
            <a:chExt cx="5046663" cy="2158511"/>
          </a:xfrm>
        </p:grpSpPr>
        <p:grpSp>
          <p:nvGrpSpPr>
            <p:cNvPr id="202" name="Group 17"/>
            <p:cNvGrpSpPr>
              <a:grpSpLocks/>
            </p:cNvGrpSpPr>
            <p:nvPr/>
          </p:nvGrpSpPr>
          <p:grpSpPr bwMode="auto">
            <a:xfrm>
              <a:off x="41593" y="2057400"/>
              <a:ext cx="5046663" cy="1830388"/>
              <a:chOff x="237" y="874"/>
              <a:chExt cx="3179" cy="1153"/>
            </a:xfrm>
          </p:grpSpPr>
          <p:sp>
            <p:nvSpPr>
              <p:cNvPr id="209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3249" y="1522"/>
                <a:ext cx="16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>
                    <a:solidFill>
                      <a:srgbClr val="FF0000"/>
                    </a:solidFill>
                    <a:latin typeface="Times" pitchFamily="18" charset="0"/>
                  </a:rPr>
                  <a:t>I</a:t>
                </a:r>
                <a:endParaRPr lang="en-US" altLang="en-US" sz="2400" b="1">
                  <a:latin typeface="Times" pitchFamily="18" charset="0"/>
                </a:endParaRPr>
              </a:p>
            </p:txBody>
          </p:sp>
          <p:sp>
            <p:nvSpPr>
              <p:cNvPr id="212" name="Line 21"/>
              <p:cNvSpPr>
                <a:spLocks noChangeAspect="1" noChangeShapeType="1"/>
              </p:cNvSpPr>
              <p:nvPr/>
            </p:nvSpPr>
            <p:spPr bwMode="auto">
              <a:xfrm>
                <a:off x="645" y="1466"/>
                <a:ext cx="232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3" name="Line 22"/>
              <p:cNvSpPr>
                <a:spLocks noChangeAspect="1" noChangeShapeType="1"/>
              </p:cNvSpPr>
              <p:nvPr/>
            </p:nvSpPr>
            <p:spPr bwMode="auto">
              <a:xfrm>
                <a:off x="650" y="1754"/>
                <a:ext cx="2328" cy="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4" name="Rectangle 23" descr="Wide upward diagonal"/>
              <p:cNvSpPr>
                <a:spLocks noChangeAspect="1" noChangeArrowheads="1"/>
              </p:cNvSpPr>
              <p:nvPr/>
            </p:nvSpPr>
            <p:spPr bwMode="auto">
              <a:xfrm>
                <a:off x="1725" y="1229"/>
                <a:ext cx="115" cy="767"/>
              </a:xfrm>
              <a:prstGeom prst="rect">
                <a:avLst/>
              </a:prstGeom>
              <a:pattFill prst="wdUpDiag">
                <a:fgClr>
                  <a:schemeClr val="hlink"/>
                </a:fgClr>
                <a:bgClr>
                  <a:srgbClr val="FFFFFF"/>
                </a:bgClr>
              </a:patt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15" name="Group 24"/>
              <p:cNvGrpSpPr>
                <a:grpSpLocks noChangeAspect="1"/>
              </p:cNvGrpSpPr>
              <p:nvPr/>
            </p:nvGrpSpPr>
            <p:grpSpPr bwMode="auto">
              <a:xfrm>
                <a:off x="1839" y="1600"/>
                <a:ext cx="61" cy="28"/>
                <a:chOff x="1584" y="1104"/>
                <a:chExt cx="77" cy="35"/>
              </a:xfrm>
            </p:grpSpPr>
            <p:sp>
              <p:nvSpPr>
                <p:cNvPr id="368" name="Oval 25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6" name="Group 27"/>
              <p:cNvGrpSpPr>
                <a:grpSpLocks noChangeAspect="1"/>
              </p:cNvGrpSpPr>
              <p:nvPr/>
            </p:nvGrpSpPr>
            <p:grpSpPr bwMode="auto">
              <a:xfrm>
                <a:off x="1898" y="1507"/>
                <a:ext cx="50" cy="49"/>
                <a:chOff x="1584" y="1180"/>
                <a:chExt cx="63" cy="61"/>
              </a:xfrm>
            </p:grpSpPr>
            <p:sp>
              <p:nvSpPr>
                <p:cNvPr id="366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80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Oval 29"/>
                <p:cNvSpPr>
                  <a:spLocks noChangeAspect="1" noChangeArrowheads="1"/>
                </p:cNvSpPr>
                <p:nvPr/>
              </p:nvSpPr>
              <p:spPr bwMode="auto">
                <a:xfrm>
                  <a:off x="1612" y="1206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7" name="Group 30"/>
              <p:cNvGrpSpPr>
                <a:grpSpLocks noChangeAspect="1"/>
              </p:cNvGrpSpPr>
              <p:nvPr/>
            </p:nvGrpSpPr>
            <p:grpSpPr bwMode="auto">
              <a:xfrm rot="7355228">
                <a:off x="1875" y="1673"/>
                <a:ext cx="62" cy="28"/>
                <a:chOff x="1584" y="1104"/>
                <a:chExt cx="77" cy="35"/>
              </a:xfrm>
            </p:grpSpPr>
            <p:sp>
              <p:nvSpPr>
                <p:cNvPr id="364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5" name="Oval 32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8" name="Group 33"/>
              <p:cNvGrpSpPr>
                <a:grpSpLocks noChangeAspect="1"/>
              </p:cNvGrpSpPr>
              <p:nvPr/>
            </p:nvGrpSpPr>
            <p:grpSpPr bwMode="auto">
              <a:xfrm rot="4639177">
                <a:off x="2017" y="1569"/>
                <a:ext cx="62" cy="28"/>
                <a:chOff x="1584" y="1104"/>
                <a:chExt cx="77" cy="35"/>
              </a:xfrm>
            </p:grpSpPr>
            <p:sp>
              <p:nvSpPr>
                <p:cNvPr id="362" name="Oval 34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Oval 35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9" name="Group 36"/>
              <p:cNvGrpSpPr>
                <a:grpSpLocks noChangeAspect="1"/>
              </p:cNvGrpSpPr>
              <p:nvPr/>
            </p:nvGrpSpPr>
            <p:grpSpPr bwMode="auto">
              <a:xfrm rot="19860081">
                <a:off x="2443" y="1520"/>
                <a:ext cx="61" cy="28"/>
                <a:chOff x="1584" y="1104"/>
                <a:chExt cx="77" cy="35"/>
              </a:xfrm>
            </p:grpSpPr>
            <p:sp>
              <p:nvSpPr>
                <p:cNvPr id="360" name="Oval 37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Oval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0" name="Group 39"/>
              <p:cNvGrpSpPr>
                <a:grpSpLocks noChangeAspect="1"/>
              </p:cNvGrpSpPr>
              <p:nvPr/>
            </p:nvGrpSpPr>
            <p:grpSpPr bwMode="auto">
              <a:xfrm>
                <a:off x="2368" y="1596"/>
                <a:ext cx="61" cy="28"/>
                <a:chOff x="1584" y="1104"/>
                <a:chExt cx="77" cy="35"/>
              </a:xfrm>
            </p:grpSpPr>
            <p:sp>
              <p:nvSpPr>
                <p:cNvPr id="358" name="Oval 40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Oval 41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1" name="Group 42"/>
              <p:cNvGrpSpPr>
                <a:grpSpLocks noChangeAspect="1"/>
              </p:cNvGrpSpPr>
              <p:nvPr/>
            </p:nvGrpSpPr>
            <p:grpSpPr bwMode="auto">
              <a:xfrm>
                <a:off x="2123" y="1520"/>
                <a:ext cx="62" cy="28"/>
                <a:chOff x="1584" y="1104"/>
                <a:chExt cx="77" cy="35"/>
              </a:xfrm>
            </p:grpSpPr>
            <p:sp>
              <p:nvSpPr>
                <p:cNvPr id="356" name="Oval 43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Oval 44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2" name="Group 45"/>
              <p:cNvGrpSpPr>
                <a:grpSpLocks noChangeAspect="1"/>
              </p:cNvGrpSpPr>
              <p:nvPr/>
            </p:nvGrpSpPr>
            <p:grpSpPr bwMode="auto">
              <a:xfrm rot="4037697">
                <a:off x="2336" y="1514"/>
                <a:ext cx="61" cy="28"/>
                <a:chOff x="1584" y="1104"/>
                <a:chExt cx="77" cy="35"/>
              </a:xfrm>
            </p:grpSpPr>
            <p:sp>
              <p:nvSpPr>
                <p:cNvPr id="354" name="Oval 46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Oval 47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3" name="Group 48"/>
              <p:cNvGrpSpPr>
                <a:grpSpLocks noChangeAspect="1"/>
              </p:cNvGrpSpPr>
              <p:nvPr/>
            </p:nvGrpSpPr>
            <p:grpSpPr bwMode="auto">
              <a:xfrm rot="4980029">
                <a:off x="2497" y="1576"/>
                <a:ext cx="61" cy="28"/>
                <a:chOff x="1584" y="1104"/>
                <a:chExt cx="77" cy="35"/>
              </a:xfrm>
            </p:grpSpPr>
            <p:sp>
              <p:nvSpPr>
                <p:cNvPr id="352" name="Oval 49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Oval 50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4" name="Group 51"/>
              <p:cNvGrpSpPr>
                <a:grpSpLocks noChangeAspect="1"/>
              </p:cNvGrpSpPr>
              <p:nvPr/>
            </p:nvGrpSpPr>
            <p:grpSpPr bwMode="auto">
              <a:xfrm rot="7355228">
                <a:off x="2593" y="1606"/>
                <a:ext cx="62" cy="28"/>
                <a:chOff x="1584" y="1104"/>
                <a:chExt cx="77" cy="35"/>
              </a:xfrm>
            </p:grpSpPr>
            <p:sp>
              <p:nvSpPr>
                <p:cNvPr id="350" name="Oval 52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4"/>
              <p:cNvGrpSpPr>
                <a:grpSpLocks noChangeAspect="1"/>
              </p:cNvGrpSpPr>
              <p:nvPr/>
            </p:nvGrpSpPr>
            <p:grpSpPr bwMode="auto">
              <a:xfrm rot="4639177">
                <a:off x="2692" y="1606"/>
                <a:ext cx="62" cy="28"/>
                <a:chOff x="1584" y="1104"/>
                <a:chExt cx="77" cy="35"/>
              </a:xfrm>
            </p:grpSpPr>
            <p:sp>
              <p:nvSpPr>
                <p:cNvPr id="348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Oval 56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57"/>
              <p:cNvGrpSpPr>
                <a:grpSpLocks noChangeAspect="1"/>
              </p:cNvGrpSpPr>
              <p:nvPr/>
            </p:nvGrpSpPr>
            <p:grpSpPr bwMode="auto">
              <a:xfrm rot="19316717">
                <a:off x="2807" y="1620"/>
                <a:ext cx="62" cy="28"/>
                <a:chOff x="1584" y="1104"/>
                <a:chExt cx="77" cy="35"/>
              </a:xfrm>
            </p:grpSpPr>
            <p:sp>
              <p:nvSpPr>
                <p:cNvPr id="346" name="Oval 58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7" name="Oval 59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60"/>
              <p:cNvGrpSpPr>
                <a:grpSpLocks noChangeAspect="1"/>
              </p:cNvGrpSpPr>
              <p:nvPr/>
            </p:nvGrpSpPr>
            <p:grpSpPr bwMode="auto">
              <a:xfrm>
                <a:off x="2778" y="1536"/>
                <a:ext cx="62" cy="28"/>
                <a:chOff x="1584" y="1104"/>
                <a:chExt cx="77" cy="35"/>
              </a:xfrm>
            </p:grpSpPr>
            <p:sp>
              <p:nvSpPr>
                <p:cNvPr id="344" name="Oval 61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Oval 62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63"/>
              <p:cNvGrpSpPr>
                <a:grpSpLocks noChangeAspect="1"/>
              </p:cNvGrpSpPr>
              <p:nvPr/>
            </p:nvGrpSpPr>
            <p:grpSpPr bwMode="auto">
              <a:xfrm>
                <a:off x="2627" y="1520"/>
                <a:ext cx="61" cy="28"/>
                <a:chOff x="1584" y="1104"/>
                <a:chExt cx="77" cy="35"/>
              </a:xfrm>
            </p:grpSpPr>
            <p:sp>
              <p:nvSpPr>
                <p:cNvPr id="342" name="Oval 64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Oval 65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66"/>
              <p:cNvGrpSpPr>
                <a:grpSpLocks noChangeAspect="1"/>
              </p:cNvGrpSpPr>
              <p:nvPr/>
            </p:nvGrpSpPr>
            <p:grpSpPr bwMode="auto">
              <a:xfrm rot="5077551">
                <a:off x="2903" y="1528"/>
                <a:ext cx="61" cy="28"/>
                <a:chOff x="1584" y="1104"/>
                <a:chExt cx="77" cy="35"/>
              </a:xfrm>
            </p:grpSpPr>
            <p:sp>
              <p:nvSpPr>
                <p:cNvPr id="340" name="Oval 67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Oval 6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0" name="Group 69"/>
              <p:cNvGrpSpPr>
                <a:grpSpLocks noChangeAspect="1"/>
              </p:cNvGrpSpPr>
              <p:nvPr/>
            </p:nvGrpSpPr>
            <p:grpSpPr bwMode="auto">
              <a:xfrm rot="19387806">
                <a:off x="2855" y="1694"/>
                <a:ext cx="62" cy="28"/>
                <a:chOff x="1584" y="1104"/>
                <a:chExt cx="77" cy="35"/>
              </a:xfrm>
            </p:grpSpPr>
            <p:sp>
              <p:nvSpPr>
                <p:cNvPr id="338" name="Oval 70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Oval 71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1" name="Group 72"/>
              <p:cNvGrpSpPr>
                <a:grpSpLocks noChangeAspect="1"/>
              </p:cNvGrpSpPr>
              <p:nvPr/>
            </p:nvGrpSpPr>
            <p:grpSpPr bwMode="auto">
              <a:xfrm>
                <a:off x="2507" y="1710"/>
                <a:ext cx="61" cy="28"/>
                <a:chOff x="1584" y="1104"/>
                <a:chExt cx="77" cy="35"/>
              </a:xfrm>
            </p:grpSpPr>
            <p:sp>
              <p:nvSpPr>
                <p:cNvPr id="336" name="Oval 73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Oval 74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2" name="Group 75"/>
              <p:cNvGrpSpPr>
                <a:grpSpLocks noChangeAspect="1"/>
              </p:cNvGrpSpPr>
              <p:nvPr/>
            </p:nvGrpSpPr>
            <p:grpSpPr bwMode="auto">
              <a:xfrm rot="2634416">
                <a:off x="2687" y="1686"/>
                <a:ext cx="62" cy="28"/>
                <a:chOff x="1584" y="1104"/>
                <a:chExt cx="77" cy="35"/>
              </a:xfrm>
            </p:grpSpPr>
            <p:sp>
              <p:nvSpPr>
                <p:cNvPr id="334" name="Oval 76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Oval 77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3" name="Group 78"/>
              <p:cNvGrpSpPr>
                <a:grpSpLocks noChangeAspect="1"/>
              </p:cNvGrpSpPr>
              <p:nvPr/>
            </p:nvGrpSpPr>
            <p:grpSpPr bwMode="auto">
              <a:xfrm rot="2614449">
                <a:off x="2225" y="1544"/>
                <a:ext cx="62" cy="28"/>
                <a:chOff x="1584" y="1104"/>
                <a:chExt cx="77" cy="35"/>
              </a:xfrm>
            </p:grpSpPr>
            <p:sp>
              <p:nvSpPr>
                <p:cNvPr id="332" name="Oval 79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Oval 80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4" name="Group 81"/>
              <p:cNvGrpSpPr>
                <a:grpSpLocks noChangeAspect="1"/>
              </p:cNvGrpSpPr>
              <p:nvPr/>
            </p:nvGrpSpPr>
            <p:grpSpPr bwMode="auto">
              <a:xfrm rot="20304282">
                <a:off x="2293" y="1652"/>
                <a:ext cx="61" cy="28"/>
                <a:chOff x="1584" y="1104"/>
                <a:chExt cx="77" cy="35"/>
              </a:xfrm>
            </p:grpSpPr>
            <p:sp>
              <p:nvSpPr>
                <p:cNvPr id="330" name="Oval 82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Oval 83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" name="Group 84"/>
              <p:cNvGrpSpPr>
                <a:grpSpLocks noChangeAspect="1"/>
              </p:cNvGrpSpPr>
              <p:nvPr/>
            </p:nvGrpSpPr>
            <p:grpSpPr bwMode="auto">
              <a:xfrm>
                <a:off x="2134" y="1681"/>
                <a:ext cx="62" cy="28"/>
                <a:chOff x="1584" y="1104"/>
                <a:chExt cx="77" cy="35"/>
              </a:xfrm>
            </p:grpSpPr>
            <p:sp>
              <p:nvSpPr>
                <p:cNvPr id="328" name="Oval 85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9" name="Oval 86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" name="Group 87"/>
              <p:cNvGrpSpPr>
                <a:grpSpLocks noChangeAspect="1"/>
              </p:cNvGrpSpPr>
              <p:nvPr/>
            </p:nvGrpSpPr>
            <p:grpSpPr bwMode="auto">
              <a:xfrm>
                <a:off x="2008" y="1664"/>
                <a:ext cx="62" cy="27"/>
                <a:chOff x="1584" y="1104"/>
                <a:chExt cx="77" cy="35"/>
              </a:xfrm>
            </p:grpSpPr>
            <p:sp>
              <p:nvSpPr>
                <p:cNvPr id="326" name="Oval 88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Oval 89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" name="Group 90"/>
              <p:cNvGrpSpPr>
                <a:grpSpLocks noChangeAspect="1"/>
              </p:cNvGrpSpPr>
              <p:nvPr/>
            </p:nvGrpSpPr>
            <p:grpSpPr bwMode="auto">
              <a:xfrm flipH="1" flipV="1">
                <a:off x="1643" y="1687"/>
                <a:ext cx="61" cy="28"/>
                <a:chOff x="1584" y="1104"/>
                <a:chExt cx="77" cy="35"/>
              </a:xfrm>
            </p:grpSpPr>
            <p:sp>
              <p:nvSpPr>
                <p:cNvPr id="324" name="Oval 91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Oval 92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8" name="Group 93"/>
              <p:cNvGrpSpPr>
                <a:grpSpLocks noChangeAspect="1"/>
              </p:cNvGrpSpPr>
              <p:nvPr/>
            </p:nvGrpSpPr>
            <p:grpSpPr bwMode="auto">
              <a:xfrm flipV="1">
                <a:off x="1633" y="1487"/>
                <a:ext cx="51" cy="49"/>
                <a:chOff x="1584" y="1180"/>
                <a:chExt cx="63" cy="61"/>
              </a:xfrm>
            </p:grpSpPr>
            <p:sp>
              <p:nvSpPr>
                <p:cNvPr id="322" name="Oval 94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80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Oval 95"/>
                <p:cNvSpPr>
                  <a:spLocks noChangeAspect="1" noChangeArrowheads="1"/>
                </p:cNvSpPr>
                <p:nvPr/>
              </p:nvSpPr>
              <p:spPr bwMode="auto">
                <a:xfrm>
                  <a:off x="1612" y="1206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9" name="Group 96"/>
              <p:cNvGrpSpPr>
                <a:grpSpLocks noChangeAspect="1"/>
              </p:cNvGrpSpPr>
              <p:nvPr/>
            </p:nvGrpSpPr>
            <p:grpSpPr bwMode="auto">
              <a:xfrm rot="7355228" flipH="1" flipV="1">
                <a:off x="1537" y="1676"/>
                <a:ext cx="61" cy="28"/>
                <a:chOff x="1584" y="1104"/>
                <a:chExt cx="77" cy="35"/>
              </a:xfrm>
            </p:grpSpPr>
            <p:sp>
              <p:nvSpPr>
                <p:cNvPr id="320" name="Oval 97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Oval 9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0" name="Group 99"/>
              <p:cNvGrpSpPr>
                <a:grpSpLocks noChangeAspect="1"/>
              </p:cNvGrpSpPr>
              <p:nvPr/>
            </p:nvGrpSpPr>
            <p:grpSpPr bwMode="auto">
              <a:xfrm rot="4639177" flipH="1" flipV="1">
                <a:off x="1508" y="1543"/>
                <a:ext cx="62" cy="28"/>
                <a:chOff x="1584" y="1104"/>
                <a:chExt cx="77" cy="35"/>
              </a:xfrm>
            </p:grpSpPr>
            <p:sp>
              <p:nvSpPr>
                <p:cNvPr id="318" name="Oval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Oval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1" name="Group 102"/>
              <p:cNvGrpSpPr>
                <a:grpSpLocks noChangeAspect="1"/>
              </p:cNvGrpSpPr>
              <p:nvPr/>
            </p:nvGrpSpPr>
            <p:grpSpPr bwMode="auto">
              <a:xfrm rot="19860081" flipH="1" flipV="1">
                <a:off x="1080" y="1680"/>
                <a:ext cx="62" cy="28"/>
                <a:chOff x="1584" y="1104"/>
                <a:chExt cx="77" cy="35"/>
              </a:xfrm>
            </p:grpSpPr>
            <p:sp>
              <p:nvSpPr>
                <p:cNvPr id="316" name="Oval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Oval 104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2" name="Group 105"/>
              <p:cNvGrpSpPr>
                <a:grpSpLocks noChangeAspect="1"/>
              </p:cNvGrpSpPr>
              <p:nvPr/>
            </p:nvGrpSpPr>
            <p:grpSpPr bwMode="auto">
              <a:xfrm flipH="1" flipV="1">
                <a:off x="1155" y="1604"/>
                <a:ext cx="62" cy="28"/>
                <a:chOff x="1584" y="1104"/>
                <a:chExt cx="77" cy="35"/>
              </a:xfrm>
            </p:grpSpPr>
            <p:sp>
              <p:nvSpPr>
                <p:cNvPr id="314" name="Oval 106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Oval 107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" name="Group 108"/>
              <p:cNvGrpSpPr>
                <a:grpSpLocks noChangeAspect="1"/>
              </p:cNvGrpSpPr>
              <p:nvPr/>
            </p:nvGrpSpPr>
            <p:grpSpPr bwMode="auto">
              <a:xfrm flipH="1" flipV="1">
                <a:off x="1400" y="1680"/>
                <a:ext cx="61" cy="28"/>
                <a:chOff x="1584" y="1104"/>
                <a:chExt cx="77" cy="35"/>
              </a:xfrm>
            </p:grpSpPr>
            <p:sp>
              <p:nvSpPr>
                <p:cNvPr id="312" name="Oval 109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Oval 110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" name="Group 111"/>
              <p:cNvGrpSpPr>
                <a:grpSpLocks noChangeAspect="1"/>
              </p:cNvGrpSpPr>
              <p:nvPr/>
            </p:nvGrpSpPr>
            <p:grpSpPr bwMode="auto">
              <a:xfrm rot="4037697" flipH="1" flipV="1">
                <a:off x="1187" y="1687"/>
                <a:ext cx="61" cy="28"/>
                <a:chOff x="1584" y="1104"/>
                <a:chExt cx="77" cy="35"/>
              </a:xfrm>
            </p:grpSpPr>
            <p:sp>
              <p:nvSpPr>
                <p:cNvPr id="310" name="Oval 112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1" name="Oval 113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5" name="Group 114"/>
              <p:cNvGrpSpPr>
                <a:grpSpLocks noChangeAspect="1"/>
              </p:cNvGrpSpPr>
              <p:nvPr/>
            </p:nvGrpSpPr>
            <p:grpSpPr bwMode="auto">
              <a:xfrm rot="4980029" flipH="1" flipV="1">
                <a:off x="1026" y="1625"/>
                <a:ext cx="61" cy="28"/>
                <a:chOff x="1584" y="1104"/>
                <a:chExt cx="77" cy="35"/>
              </a:xfrm>
            </p:grpSpPr>
            <p:sp>
              <p:nvSpPr>
                <p:cNvPr id="308" name="Oval 115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Oval 1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" name="Group 117"/>
              <p:cNvGrpSpPr>
                <a:grpSpLocks noChangeAspect="1"/>
              </p:cNvGrpSpPr>
              <p:nvPr/>
            </p:nvGrpSpPr>
            <p:grpSpPr bwMode="auto">
              <a:xfrm rot="7355228" flipH="1" flipV="1">
                <a:off x="930" y="1594"/>
                <a:ext cx="62" cy="28"/>
                <a:chOff x="1584" y="1104"/>
                <a:chExt cx="77" cy="35"/>
              </a:xfrm>
            </p:grpSpPr>
            <p:sp>
              <p:nvSpPr>
                <p:cNvPr id="306" name="Oval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Oval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7" name="Group 120"/>
              <p:cNvGrpSpPr>
                <a:grpSpLocks noChangeAspect="1"/>
              </p:cNvGrpSpPr>
              <p:nvPr/>
            </p:nvGrpSpPr>
            <p:grpSpPr bwMode="auto">
              <a:xfrm rot="4639177" flipH="1" flipV="1">
                <a:off x="831" y="1594"/>
                <a:ext cx="62" cy="28"/>
                <a:chOff x="1584" y="1104"/>
                <a:chExt cx="77" cy="35"/>
              </a:xfrm>
            </p:grpSpPr>
            <p:sp>
              <p:nvSpPr>
                <p:cNvPr id="304" name="Oval 121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Oval 122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8" name="Group 123"/>
              <p:cNvGrpSpPr>
                <a:grpSpLocks noChangeAspect="1"/>
              </p:cNvGrpSpPr>
              <p:nvPr/>
            </p:nvGrpSpPr>
            <p:grpSpPr bwMode="auto">
              <a:xfrm rot="19316717" flipH="1" flipV="1">
                <a:off x="716" y="1580"/>
                <a:ext cx="61" cy="28"/>
                <a:chOff x="1584" y="1104"/>
                <a:chExt cx="77" cy="35"/>
              </a:xfrm>
            </p:grpSpPr>
            <p:sp>
              <p:nvSpPr>
                <p:cNvPr id="302" name="Oval 124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Oval 125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9" name="Group 126"/>
              <p:cNvGrpSpPr>
                <a:grpSpLocks noChangeAspect="1"/>
              </p:cNvGrpSpPr>
              <p:nvPr/>
            </p:nvGrpSpPr>
            <p:grpSpPr bwMode="auto">
              <a:xfrm flipH="1" flipV="1">
                <a:off x="745" y="1664"/>
                <a:ext cx="61" cy="28"/>
                <a:chOff x="1584" y="1104"/>
                <a:chExt cx="77" cy="35"/>
              </a:xfrm>
            </p:grpSpPr>
            <p:sp>
              <p:nvSpPr>
                <p:cNvPr id="300" name="Oval 127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1" name="Oval 12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0" name="Group 129"/>
              <p:cNvGrpSpPr>
                <a:grpSpLocks noChangeAspect="1"/>
              </p:cNvGrpSpPr>
              <p:nvPr/>
            </p:nvGrpSpPr>
            <p:grpSpPr bwMode="auto">
              <a:xfrm flipH="1" flipV="1">
                <a:off x="896" y="1680"/>
                <a:ext cx="62" cy="28"/>
                <a:chOff x="1584" y="1104"/>
                <a:chExt cx="77" cy="35"/>
              </a:xfrm>
            </p:grpSpPr>
            <p:sp>
              <p:nvSpPr>
                <p:cNvPr id="298" name="Oval 130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9" name="Oval 131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1" name="Group 132"/>
              <p:cNvGrpSpPr>
                <a:grpSpLocks noChangeAspect="1"/>
              </p:cNvGrpSpPr>
              <p:nvPr/>
            </p:nvGrpSpPr>
            <p:grpSpPr bwMode="auto">
              <a:xfrm rot="5077551" flipH="1" flipV="1">
                <a:off x="620" y="1673"/>
                <a:ext cx="61" cy="28"/>
                <a:chOff x="1584" y="1104"/>
                <a:chExt cx="77" cy="35"/>
              </a:xfrm>
            </p:grpSpPr>
            <p:sp>
              <p:nvSpPr>
                <p:cNvPr id="296" name="Oval 133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" name="Oval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2" name="Group 135"/>
              <p:cNvGrpSpPr>
                <a:grpSpLocks noChangeAspect="1"/>
              </p:cNvGrpSpPr>
              <p:nvPr/>
            </p:nvGrpSpPr>
            <p:grpSpPr bwMode="auto">
              <a:xfrm rot="19387806" flipH="1" flipV="1">
                <a:off x="668" y="1506"/>
                <a:ext cx="61" cy="28"/>
                <a:chOff x="1584" y="1104"/>
                <a:chExt cx="77" cy="35"/>
              </a:xfrm>
            </p:grpSpPr>
            <p:sp>
              <p:nvSpPr>
                <p:cNvPr id="294" name="Oval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5" name="Oval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3" name="Group 138"/>
              <p:cNvGrpSpPr>
                <a:grpSpLocks noChangeAspect="1"/>
              </p:cNvGrpSpPr>
              <p:nvPr/>
            </p:nvGrpSpPr>
            <p:grpSpPr bwMode="auto">
              <a:xfrm flipH="1" flipV="1">
                <a:off x="1016" y="1490"/>
                <a:ext cx="62" cy="28"/>
                <a:chOff x="1584" y="1104"/>
                <a:chExt cx="77" cy="35"/>
              </a:xfrm>
            </p:grpSpPr>
            <p:sp>
              <p:nvSpPr>
                <p:cNvPr id="292" name="Oval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3" name="Oval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4" name="Group 141"/>
              <p:cNvGrpSpPr>
                <a:grpSpLocks noChangeAspect="1"/>
              </p:cNvGrpSpPr>
              <p:nvPr/>
            </p:nvGrpSpPr>
            <p:grpSpPr bwMode="auto">
              <a:xfrm rot="2634416" flipH="1" flipV="1">
                <a:off x="836" y="1514"/>
                <a:ext cx="61" cy="28"/>
                <a:chOff x="1584" y="1104"/>
                <a:chExt cx="77" cy="35"/>
              </a:xfrm>
            </p:grpSpPr>
            <p:sp>
              <p:nvSpPr>
                <p:cNvPr id="290" name="Oval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1" name="Oval 143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5" name="Group 144"/>
              <p:cNvGrpSpPr>
                <a:grpSpLocks noChangeAspect="1"/>
              </p:cNvGrpSpPr>
              <p:nvPr/>
            </p:nvGrpSpPr>
            <p:grpSpPr bwMode="auto">
              <a:xfrm rot="2614449" flipH="1" flipV="1">
                <a:off x="1298" y="1656"/>
                <a:ext cx="61" cy="28"/>
                <a:chOff x="1584" y="1104"/>
                <a:chExt cx="77" cy="35"/>
              </a:xfrm>
            </p:grpSpPr>
            <p:sp>
              <p:nvSpPr>
                <p:cNvPr id="288" name="Oval 145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9" name="Oval 1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6" name="Group 147"/>
              <p:cNvGrpSpPr>
                <a:grpSpLocks noChangeAspect="1"/>
              </p:cNvGrpSpPr>
              <p:nvPr/>
            </p:nvGrpSpPr>
            <p:grpSpPr bwMode="auto">
              <a:xfrm rot="20304282" flipH="1" flipV="1">
                <a:off x="1199" y="1517"/>
                <a:ext cx="61" cy="28"/>
                <a:chOff x="1584" y="1104"/>
                <a:chExt cx="77" cy="35"/>
              </a:xfrm>
            </p:grpSpPr>
            <p:sp>
              <p:nvSpPr>
                <p:cNvPr id="286" name="Oval 148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" name="Oval 149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7" name="Group 150"/>
              <p:cNvGrpSpPr>
                <a:grpSpLocks noChangeAspect="1"/>
              </p:cNvGrpSpPr>
              <p:nvPr/>
            </p:nvGrpSpPr>
            <p:grpSpPr bwMode="auto">
              <a:xfrm flipH="1" flipV="1">
                <a:off x="1389" y="1519"/>
                <a:ext cx="61" cy="28"/>
                <a:chOff x="1584" y="1104"/>
                <a:chExt cx="77" cy="35"/>
              </a:xfrm>
            </p:grpSpPr>
            <p:sp>
              <p:nvSpPr>
                <p:cNvPr id="284" name="Oval 151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5" name="Oval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8" name="Group 153"/>
              <p:cNvGrpSpPr>
                <a:grpSpLocks noChangeAspect="1"/>
              </p:cNvGrpSpPr>
              <p:nvPr/>
            </p:nvGrpSpPr>
            <p:grpSpPr bwMode="auto">
              <a:xfrm flipH="1" flipV="1">
                <a:off x="1660" y="1600"/>
                <a:ext cx="62" cy="28"/>
                <a:chOff x="1584" y="1104"/>
                <a:chExt cx="77" cy="35"/>
              </a:xfrm>
            </p:grpSpPr>
            <p:sp>
              <p:nvSpPr>
                <p:cNvPr id="282" name="Oval 154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" name="Oval 155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59" name="Group 156"/>
              <p:cNvGrpSpPr>
                <a:grpSpLocks noChangeAspect="1"/>
              </p:cNvGrpSpPr>
              <p:nvPr/>
            </p:nvGrpSpPr>
            <p:grpSpPr bwMode="auto">
              <a:xfrm rot="18316371" flipH="1" flipV="1">
                <a:off x="1433" y="1591"/>
                <a:ext cx="62" cy="28"/>
                <a:chOff x="1584" y="1104"/>
                <a:chExt cx="77" cy="35"/>
              </a:xfrm>
            </p:grpSpPr>
            <p:sp>
              <p:nvSpPr>
                <p:cNvPr id="280" name="Oval 157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1" name="Oval 15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60" name="Line 159"/>
              <p:cNvSpPr>
                <a:spLocks noChangeAspect="1" noChangeShapeType="1"/>
              </p:cNvSpPr>
              <p:nvPr/>
            </p:nvSpPr>
            <p:spPr bwMode="auto">
              <a:xfrm flipH="1">
                <a:off x="1728" y="1616"/>
                <a:ext cx="107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sm" len="sm"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1" name="Text Box 160"/>
              <p:cNvSpPr txBox="1">
                <a:spLocks noChangeAspect="1" noChangeArrowheads="1"/>
              </p:cNvSpPr>
              <p:nvPr/>
            </p:nvSpPr>
            <p:spPr bwMode="auto">
              <a:xfrm>
                <a:off x="643" y="1286"/>
                <a:ext cx="84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>
                    <a:solidFill>
                      <a:schemeClr val="accent2"/>
                    </a:solidFill>
                  </a:rPr>
                  <a:t>superconductor</a:t>
                </a:r>
                <a:endParaRPr lang="en-US" altLang="en-US" sz="1400" dirty="0"/>
              </a:p>
            </p:txBody>
          </p:sp>
          <p:sp>
            <p:nvSpPr>
              <p:cNvPr id="262" name="Text Box 161"/>
              <p:cNvSpPr txBox="1">
                <a:spLocks noChangeAspect="1" noChangeArrowheads="1"/>
              </p:cNvSpPr>
              <p:nvPr/>
            </p:nvSpPr>
            <p:spPr bwMode="auto">
              <a:xfrm>
                <a:off x="2085" y="1292"/>
                <a:ext cx="84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en-US" sz="1400" dirty="0">
                    <a:solidFill>
                      <a:schemeClr val="accent2"/>
                    </a:solidFill>
                  </a:rPr>
                  <a:t>superconductor</a:t>
                </a:r>
                <a:endParaRPr lang="en-US" altLang="en-US" sz="1400" dirty="0"/>
              </a:p>
            </p:txBody>
          </p:sp>
          <p:sp>
            <p:nvSpPr>
              <p:cNvPr id="263" name="Line 162"/>
              <p:cNvSpPr>
                <a:spLocks noChangeAspect="1" noChangeShapeType="1"/>
              </p:cNvSpPr>
              <p:nvPr/>
            </p:nvSpPr>
            <p:spPr bwMode="auto">
              <a:xfrm flipH="1">
                <a:off x="1610" y="1907"/>
                <a:ext cx="115" cy="0"/>
              </a:xfrm>
              <a:prstGeom prst="line">
                <a:avLst/>
              </a:prstGeom>
              <a:noFill/>
              <a:ln w="15875">
                <a:solidFill>
                  <a:schemeClr val="hlink"/>
                </a:solidFill>
                <a:round/>
                <a:headEnd type="stealth" w="sm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4" name="Line 163"/>
              <p:cNvSpPr>
                <a:spLocks noChangeAspect="1" noChangeShapeType="1"/>
              </p:cNvSpPr>
              <p:nvPr/>
            </p:nvSpPr>
            <p:spPr bwMode="auto">
              <a:xfrm>
                <a:off x="1840" y="1907"/>
                <a:ext cx="115" cy="0"/>
              </a:xfrm>
              <a:prstGeom prst="line">
                <a:avLst/>
              </a:prstGeom>
              <a:noFill/>
              <a:ln w="15875">
                <a:solidFill>
                  <a:schemeClr val="hlink"/>
                </a:solidFill>
                <a:round/>
                <a:headEnd type="stealth" w="sm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5" name="Text Box 164"/>
              <p:cNvSpPr txBox="1">
                <a:spLocks noChangeAspect="1" noChangeArrowheads="1"/>
              </p:cNvSpPr>
              <p:nvPr/>
            </p:nvSpPr>
            <p:spPr bwMode="auto">
              <a:xfrm>
                <a:off x="1931" y="1814"/>
                <a:ext cx="555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en-US" sz="1600" dirty="0">
                    <a:solidFill>
                      <a:schemeClr val="hlink"/>
                    </a:solidFill>
                    <a:latin typeface="Times" pitchFamily="18" charset="0"/>
                  </a:rPr>
                  <a:t>~ </a:t>
                </a:r>
                <a:r>
                  <a:rPr lang="en-US" altLang="en-US" sz="1600" dirty="0">
                    <a:solidFill>
                      <a:srgbClr val="009900"/>
                    </a:solidFill>
                    <a:latin typeface="Times" pitchFamily="18" charset="0"/>
                  </a:rPr>
                  <a:t>20</a:t>
                </a:r>
                <a:r>
                  <a:rPr lang="en-US" altLang="en-US" sz="1600" dirty="0">
                    <a:solidFill>
                      <a:schemeClr val="hlink"/>
                    </a:solidFill>
                    <a:latin typeface="Times" pitchFamily="18" charset="0"/>
                  </a:rPr>
                  <a:t> </a:t>
                </a:r>
                <a:r>
                  <a:rPr lang="en-US" altLang="en-US" sz="1600" dirty="0">
                    <a:solidFill>
                      <a:srgbClr val="009900"/>
                    </a:solidFill>
                    <a:latin typeface="Times" pitchFamily="18" charset="0"/>
                  </a:rPr>
                  <a:t>Å</a:t>
                </a:r>
                <a:endParaRPr lang="en-US" altLang="en-US" sz="2400" dirty="0">
                  <a:solidFill>
                    <a:srgbClr val="009900"/>
                  </a:solidFill>
                  <a:latin typeface="Times" pitchFamily="18" charset="0"/>
                </a:endParaRPr>
              </a:p>
            </p:txBody>
          </p:sp>
          <p:sp>
            <p:nvSpPr>
              <p:cNvPr id="266" name="Text Box 165"/>
              <p:cNvSpPr txBox="1">
                <a:spLocks noChangeAspect="1" noChangeArrowheads="1"/>
              </p:cNvSpPr>
              <p:nvPr/>
            </p:nvSpPr>
            <p:spPr bwMode="auto">
              <a:xfrm>
                <a:off x="1511" y="874"/>
                <a:ext cx="56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400" dirty="0">
                    <a:solidFill>
                      <a:srgbClr val="009900"/>
                    </a:solidFill>
                  </a:rPr>
                  <a:t>insulating</a:t>
                </a:r>
              </a:p>
              <a:p>
                <a:pPr algn="ctr"/>
                <a:r>
                  <a:rPr lang="en-US" altLang="en-US" sz="1400" dirty="0">
                    <a:solidFill>
                      <a:srgbClr val="009900"/>
                    </a:solidFill>
                  </a:rPr>
                  <a:t>barrier</a:t>
                </a:r>
              </a:p>
            </p:txBody>
          </p:sp>
          <p:sp>
            <p:nvSpPr>
              <p:cNvPr id="270" name="Text Box 169"/>
              <p:cNvSpPr txBox="1">
                <a:spLocks noChangeAspect="1" noChangeArrowheads="1"/>
              </p:cNvSpPr>
              <p:nvPr/>
            </p:nvSpPr>
            <p:spPr bwMode="auto">
              <a:xfrm>
                <a:off x="237" y="1494"/>
                <a:ext cx="167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en-US" sz="1600" b="1" dirty="0">
                    <a:solidFill>
                      <a:srgbClr val="FF0000"/>
                    </a:solidFill>
                    <a:latin typeface="Times" pitchFamily="18" charset="0"/>
                  </a:rPr>
                  <a:t>I</a:t>
                </a:r>
                <a:endParaRPr lang="en-US" altLang="en-US" sz="2400" b="1" dirty="0">
                  <a:latin typeface="Times" pitchFamily="18" charset="0"/>
                </a:endParaRPr>
              </a:p>
            </p:txBody>
          </p:sp>
          <p:sp>
            <p:nvSpPr>
              <p:cNvPr id="271" name="Line 170"/>
              <p:cNvSpPr>
                <a:spLocks noChangeAspect="1" noChangeShapeType="1"/>
              </p:cNvSpPr>
              <p:nvPr/>
            </p:nvSpPr>
            <p:spPr bwMode="auto">
              <a:xfrm flipH="1">
                <a:off x="367" y="1608"/>
                <a:ext cx="22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Line 171"/>
              <p:cNvSpPr>
                <a:spLocks noChangeAspect="1" noChangeShapeType="1"/>
              </p:cNvSpPr>
              <p:nvPr/>
            </p:nvSpPr>
            <p:spPr bwMode="auto">
              <a:xfrm flipH="1">
                <a:off x="3015" y="1615"/>
                <a:ext cx="22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3" name="Group 172"/>
              <p:cNvGrpSpPr>
                <a:grpSpLocks/>
              </p:cNvGrpSpPr>
              <p:nvPr/>
            </p:nvGrpSpPr>
            <p:grpSpPr bwMode="auto">
              <a:xfrm>
                <a:off x="1259" y="1494"/>
                <a:ext cx="964" cy="291"/>
                <a:chOff x="1360" y="1592"/>
                <a:chExt cx="964" cy="291"/>
              </a:xfrm>
            </p:grpSpPr>
            <p:sp>
              <p:nvSpPr>
                <p:cNvPr id="278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1360" y="1592"/>
                  <a:ext cx="116" cy="2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altLang="en-US" sz="2400" baseline="-25000">
                    <a:latin typeface="Times" pitchFamily="18" charset="0"/>
                  </a:endParaRPr>
                </a:p>
              </p:txBody>
            </p:sp>
            <p:sp>
              <p:nvSpPr>
                <p:cNvPr id="279" name="Text Box 174"/>
                <p:cNvSpPr txBox="1">
                  <a:spLocks noChangeArrowheads="1"/>
                </p:cNvSpPr>
                <p:nvPr/>
              </p:nvSpPr>
              <p:spPr bwMode="auto">
                <a:xfrm>
                  <a:off x="2208" y="1592"/>
                  <a:ext cx="116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altLang="en-US" sz="2400">
                    <a:latin typeface="Times" pitchFamily="18" charset="0"/>
                  </a:endParaRPr>
                </a:p>
              </p:txBody>
            </p:sp>
          </p:grpSp>
          <p:grpSp>
            <p:nvGrpSpPr>
              <p:cNvPr id="275" name="Group 176"/>
              <p:cNvGrpSpPr>
                <a:grpSpLocks noChangeAspect="1"/>
              </p:cNvGrpSpPr>
              <p:nvPr/>
            </p:nvGrpSpPr>
            <p:grpSpPr bwMode="auto">
              <a:xfrm rot="3793924" flipH="1" flipV="1">
                <a:off x="1251" y="1576"/>
                <a:ext cx="62" cy="28"/>
                <a:chOff x="1584" y="1104"/>
                <a:chExt cx="77" cy="35"/>
              </a:xfrm>
            </p:grpSpPr>
            <p:sp>
              <p:nvSpPr>
                <p:cNvPr id="276" name="Oval 177"/>
                <p:cNvSpPr>
                  <a:spLocks noChangeAspect="1" noChangeArrowheads="1"/>
                </p:cNvSpPr>
                <p:nvPr/>
              </p:nvSpPr>
              <p:spPr bwMode="auto">
                <a:xfrm>
                  <a:off x="1584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7" name="Oval 17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6" y="1104"/>
                  <a:ext cx="35" cy="35"/>
                </a:xfrm>
                <a:prstGeom prst="ellipse">
                  <a:avLst/>
                </a:prstGeom>
                <a:noFill/>
                <a:ln w="15875">
                  <a:solidFill>
                    <a:srgbClr val="FF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1005840" y="2423159"/>
              <a:ext cx="2982595" cy="1792752"/>
              <a:chOff x="1005840" y="2474448"/>
              <a:chExt cx="2982595" cy="1792752"/>
            </a:xfrm>
          </p:grpSpPr>
          <p:graphicFrame>
            <p:nvGraphicFramePr>
              <p:cNvPr id="197" name="Object 19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005840" y="2474448"/>
              <a:ext cx="609600" cy="36576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0" name="Equation" r:id="rId3" imgW="381000" imgH="228600" progId="Equation.3">
                      <p:embed/>
                    </p:oleObj>
                  </mc:Choice>
                  <mc:Fallback>
                    <p:oleObj name="Equation" r:id="rId3" imgW="381000" imgH="228600" progId="Equation.3">
                      <p:embed/>
                      <p:pic>
                        <p:nvPicPr>
                          <p:cNvPr id="197" name="Object 19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05840" y="2474448"/>
                            <a:ext cx="609600" cy="36576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6147" name="Object 3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3337560" y="2474448"/>
              <a:ext cx="650875" cy="3667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1" name="Equation" r:id="rId5" imgW="406224" imgH="228501" progId="Equation.3">
                      <p:embed/>
                    </p:oleObj>
                  </mc:Choice>
                  <mc:Fallback>
                    <p:oleObj name="Equation" r:id="rId5" imgW="406224" imgH="228501" progId="Equation.3">
                      <p:embed/>
                      <p:pic>
                        <p:nvPicPr>
                          <p:cNvPr id="6147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37560" y="2474448"/>
                            <a:ext cx="650875" cy="3667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1" name="Text Box 16"/>
              <p:cNvSpPr txBox="1">
                <a:spLocks noChangeArrowheads="1"/>
              </p:cNvSpPr>
              <p:nvPr/>
            </p:nvSpPr>
            <p:spPr bwMode="auto">
              <a:xfrm>
                <a:off x="1935480" y="3342959"/>
                <a:ext cx="1846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endParaRPr lang="en-US">
                  <a:latin typeface="Arial" charset="0"/>
                </a:endParaRPr>
              </a:p>
            </p:txBody>
          </p:sp>
          <p:graphicFrame>
            <p:nvGraphicFramePr>
              <p:cNvPr id="199" name="Object 19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2057400" y="3983208"/>
              <a:ext cx="868680" cy="2839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92" name="Equation" r:id="rId7" imgW="660113" imgH="215806" progId="Equation.3">
                      <p:embed/>
                    </p:oleObj>
                  </mc:Choice>
                  <mc:Fallback>
                    <p:oleObj name="Equation" r:id="rId7" imgW="660113" imgH="215806" progId="Equation.3">
                      <p:embed/>
                      <p:pic>
                        <p:nvPicPr>
                          <p:cNvPr id="199" name="Object 19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57400" y="3983208"/>
                            <a:ext cx="868680" cy="283992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=""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057400" y="4490081"/>
                <a:ext cx="4953000" cy="1803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Superconducting state has macroscopic </a:t>
                </a:r>
                <a:r>
                  <a:rPr lang="en-US" dirty="0" err="1"/>
                  <a:t>wavefunction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I and V across the junction are given by the Josephson relations: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𝐼</m:t>
                    </m:r>
                  </m:oMath>
                </a14:m>
                <a:r>
                  <a:rPr lang="en-US" sz="2000" dirty="0"/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𝐼</m:t>
                    </m:r>
                    <m:r>
                      <a:rPr lang="en-US" sz="2000" i="1" baseline="-25000"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/>
                  <a:t> sin </a:t>
                </a:r>
                <a14:m>
                  <m:oMath xmlns:m="http://schemas.openxmlformats.org/officeDocument/2006/math">
                    <m:r>
                      <a:rPr lang="el-GR" sz="2000" i="1" dirty="0"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i="1" dirty="0"/>
                  <a:t>		V=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l-GR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2000" i="1" dirty="0">
                                <a:latin typeface="Cambria Math"/>
                              </a:rPr>
                              <m:t>𝛿</m:t>
                            </m:r>
                          </m:e>
                        </m:acc>
                        <m:r>
                          <a:rPr lang="en-US" sz="2000" i="1">
                            <a:latin typeface="Cambria Math"/>
                          </a:rPr>
                          <m:t>𝛷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i="1" dirty="0"/>
                  <a:t>/2</a:t>
                </a:r>
                <a:r>
                  <a:rPr lang="el-GR" sz="2000" i="1" dirty="0"/>
                  <a:t>π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4490081"/>
                <a:ext cx="4953000" cy="1803764"/>
              </a:xfrm>
              <a:prstGeom prst="rect">
                <a:avLst/>
              </a:prstGeom>
              <a:blipFill>
                <a:blip r:embed="rId9"/>
                <a:stretch>
                  <a:fillRect l="-1108" t="-2034" b="-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4" name="Text Placeholder 2"/>
          <p:cNvSpPr txBox="1">
            <a:spLocks/>
          </p:cNvSpPr>
          <p:nvPr/>
        </p:nvSpPr>
        <p:spPr>
          <a:xfrm>
            <a:off x="1524000" y="0"/>
            <a:ext cx="5334000" cy="30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SQUIDs as microwave amplifiers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67348" y="6581003"/>
            <a:ext cx="2500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Courtesy: Sean </a:t>
            </a:r>
            <a:r>
              <a:rPr lang="en-US" sz="1200" dirty="0" err="1"/>
              <a:t>O’Kelley</a:t>
            </a:r>
            <a:r>
              <a:rPr lang="en-US" sz="1200" dirty="0"/>
              <a:t>, UC Berkeley</a:t>
            </a:r>
          </a:p>
        </p:txBody>
      </p:sp>
      <p:pic>
        <p:nvPicPr>
          <p:cNvPr id="187" name="Picture 186" descr="Screen Shot 2016-03-10 at 1.19.09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83" y="-1"/>
            <a:ext cx="1821816" cy="56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109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618" y="0"/>
            <a:ext cx="7686897" cy="137558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Josephson Parametric amplifier (JPA)</a:t>
            </a:r>
          </a:p>
        </p:txBody>
      </p:sp>
      <p:pic>
        <p:nvPicPr>
          <p:cNvPr id="4" name="Picture 3" descr="Screen Shot 2016-03-10 at 1.19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83" y="-1"/>
            <a:ext cx="1821816" cy="567765"/>
          </a:xfrm>
          <a:prstGeom prst="rect">
            <a:avLst/>
          </a:prstGeom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180096" y="4471270"/>
            <a:ext cx="1340522" cy="1075797"/>
            <a:chOff x="306" y="528"/>
            <a:chExt cx="456" cy="240"/>
          </a:xfrm>
        </p:grpSpPr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306" y="528"/>
              <a:ext cx="228" cy="240"/>
              <a:chOff x="432" y="882"/>
              <a:chExt cx="576" cy="480"/>
            </a:xfrm>
          </p:grpSpPr>
          <p:grpSp>
            <p:nvGrpSpPr>
              <p:cNvPr id="38" name="Group 7"/>
              <p:cNvGrpSpPr>
                <a:grpSpLocks/>
              </p:cNvGrpSpPr>
              <p:nvPr/>
            </p:nvGrpSpPr>
            <p:grpSpPr bwMode="auto">
              <a:xfrm>
                <a:off x="432" y="882"/>
                <a:ext cx="144" cy="480"/>
                <a:chOff x="576" y="816"/>
                <a:chExt cx="384" cy="576"/>
              </a:xfrm>
            </p:grpSpPr>
            <p:grpSp>
              <p:nvGrpSpPr>
                <p:cNvPr id="60" name="Group 8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64" name="Freeform 9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65" name="Freeform 10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61" name="Group 11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62" name="Freeform 12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63" name="Freeform 13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39" name="Group 14"/>
              <p:cNvGrpSpPr>
                <a:grpSpLocks/>
              </p:cNvGrpSpPr>
              <p:nvPr/>
            </p:nvGrpSpPr>
            <p:grpSpPr bwMode="auto">
              <a:xfrm>
                <a:off x="576" y="882"/>
                <a:ext cx="144" cy="480"/>
                <a:chOff x="576" y="816"/>
                <a:chExt cx="384" cy="576"/>
              </a:xfrm>
            </p:grpSpPr>
            <p:grpSp>
              <p:nvGrpSpPr>
                <p:cNvPr id="54" name="Group 15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58" name="Freeform 16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59" name="Freeform 17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55" name="Group 18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56" name="Freeform 19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57" name="Freeform 20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40" name="Group 21"/>
              <p:cNvGrpSpPr>
                <a:grpSpLocks/>
              </p:cNvGrpSpPr>
              <p:nvPr/>
            </p:nvGrpSpPr>
            <p:grpSpPr bwMode="auto">
              <a:xfrm>
                <a:off x="720" y="882"/>
                <a:ext cx="144" cy="480"/>
                <a:chOff x="576" y="816"/>
                <a:chExt cx="384" cy="576"/>
              </a:xfrm>
            </p:grpSpPr>
            <p:grpSp>
              <p:nvGrpSpPr>
                <p:cNvPr id="48" name="Group 22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52" name="Freeform 23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53" name="Freeform 24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9" name="Group 25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50" name="Freeform 26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51" name="Freeform 27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41" name="Group 28"/>
              <p:cNvGrpSpPr>
                <a:grpSpLocks/>
              </p:cNvGrpSpPr>
              <p:nvPr/>
            </p:nvGrpSpPr>
            <p:grpSpPr bwMode="auto">
              <a:xfrm>
                <a:off x="864" y="882"/>
                <a:ext cx="144" cy="480"/>
                <a:chOff x="576" y="816"/>
                <a:chExt cx="384" cy="576"/>
              </a:xfrm>
            </p:grpSpPr>
            <p:grpSp>
              <p:nvGrpSpPr>
                <p:cNvPr id="42" name="Group 29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46" name="Freeform 30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47" name="Freeform 31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43" name="Group 32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44" name="Freeform 33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45" name="Freeform 34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</p:grpSp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534" y="528"/>
              <a:ext cx="228" cy="240"/>
              <a:chOff x="432" y="882"/>
              <a:chExt cx="576" cy="480"/>
            </a:xfrm>
          </p:grpSpPr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432" y="882"/>
                <a:ext cx="144" cy="480"/>
                <a:chOff x="576" y="816"/>
                <a:chExt cx="384" cy="576"/>
              </a:xfrm>
            </p:grpSpPr>
            <p:grpSp>
              <p:nvGrpSpPr>
                <p:cNvPr id="32" name="Group 37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36" name="Freeform 38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37" name="Freeform 39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33" name="Group 40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34" name="Freeform 41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35" name="Freeform 42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11" name="Group 43"/>
              <p:cNvGrpSpPr>
                <a:grpSpLocks/>
              </p:cNvGrpSpPr>
              <p:nvPr/>
            </p:nvGrpSpPr>
            <p:grpSpPr bwMode="auto">
              <a:xfrm>
                <a:off x="576" y="882"/>
                <a:ext cx="144" cy="480"/>
                <a:chOff x="576" y="816"/>
                <a:chExt cx="384" cy="576"/>
              </a:xfrm>
            </p:grpSpPr>
            <p:grpSp>
              <p:nvGrpSpPr>
                <p:cNvPr id="26" name="Group 44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30" name="Freeform 45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31" name="Freeform 46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27" name="Group 47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28" name="Freeform 48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29" name="Freeform 49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12" name="Group 50"/>
              <p:cNvGrpSpPr>
                <a:grpSpLocks/>
              </p:cNvGrpSpPr>
              <p:nvPr/>
            </p:nvGrpSpPr>
            <p:grpSpPr bwMode="auto">
              <a:xfrm>
                <a:off x="720" y="882"/>
                <a:ext cx="144" cy="480"/>
                <a:chOff x="576" y="816"/>
                <a:chExt cx="384" cy="576"/>
              </a:xfrm>
            </p:grpSpPr>
            <p:grpSp>
              <p:nvGrpSpPr>
                <p:cNvPr id="20" name="Group 51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24" name="Freeform 52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25" name="Freeform 53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21" name="Group 54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22" name="Freeform 55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23" name="Freeform 56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  <p:grpSp>
            <p:nvGrpSpPr>
              <p:cNvPr id="13" name="Group 57"/>
              <p:cNvGrpSpPr>
                <a:grpSpLocks/>
              </p:cNvGrpSpPr>
              <p:nvPr/>
            </p:nvGrpSpPr>
            <p:grpSpPr bwMode="auto">
              <a:xfrm>
                <a:off x="864" y="882"/>
                <a:ext cx="144" cy="480"/>
                <a:chOff x="576" y="816"/>
                <a:chExt cx="384" cy="576"/>
              </a:xfrm>
            </p:grpSpPr>
            <p:grpSp>
              <p:nvGrpSpPr>
                <p:cNvPr id="14" name="Group 58"/>
                <p:cNvGrpSpPr>
                  <a:grpSpLocks/>
                </p:cNvGrpSpPr>
                <p:nvPr/>
              </p:nvGrpSpPr>
              <p:grpSpPr bwMode="auto">
                <a:xfrm>
                  <a:off x="576" y="816"/>
                  <a:ext cx="192" cy="288"/>
                  <a:chOff x="576" y="816"/>
                  <a:chExt cx="192" cy="288"/>
                </a:xfrm>
              </p:grpSpPr>
              <p:sp>
                <p:nvSpPr>
                  <p:cNvPr id="18" name="Freeform 59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9" name="Freeform 60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  <p:grpSp>
              <p:nvGrpSpPr>
                <p:cNvPr id="15" name="Group 61"/>
                <p:cNvGrpSpPr>
                  <a:grpSpLocks/>
                </p:cNvGrpSpPr>
                <p:nvPr/>
              </p:nvGrpSpPr>
              <p:grpSpPr bwMode="auto">
                <a:xfrm flipV="1">
                  <a:off x="768" y="1104"/>
                  <a:ext cx="192" cy="288"/>
                  <a:chOff x="576" y="816"/>
                  <a:chExt cx="192" cy="288"/>
                </a:xfrm>
              </p:grpSpPr>
              <p:sp>
                <p:nvSpPr>
                  <p:cNvPr id="16" name="Freeform 62"/>
                  <p:cNvSpPr>
                    <a:spLocks/>
                  </p:cNvSpPr>
                  <p:nvPr/>
                </p:nvSpPr>
                <p:spPr bwMode="auto">
                  <a:xfrm>
                    <a:off x="576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  <p:sp>
                <p:nvSpPr>
                  <p:cNvPr id="17" name="Freeform 63"/>
                  <p:cNvSpPr>
                    <a:spLocks/>
                  </p:cNvSpPr>
                  <p:nvPr/>
                </p:nvSpPr>
                <p:spPr bwMode="auto">
                  <a:xfrm flipH="1">
                    <a:off x="672" y="816"/>
                    <a:ext cx="96" cy="288"/>
                  </a:xfrm>
                  <a:custGeom>
                    <a:avLst/>
                    <a:gdLst>
                      <a:gd name="T0" fmla="*/ 0 w 96"/>
                      <a:gd name="T1" fmla="*/ 288 h 288"/>
                      <a:gd name="T2" fmla="*/ 96 w 96"/>
                      <a:gd name="T3" fmla="*/ 0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96" h="288">
                        <a:moveTo>
                          <a:pt x="0" y="288"/>
                        </a:moveTo>
                        <a:cubicBezTo>
                          <a:pt x="18" y="183"/>
                          <a:pt x="48" y="0"/>
                          <a:pt x="96" y="0"/>
                        </a:cubicBezTo>
                      </a:path>
                    </a:pathLst>
                  </a:custGeom>
                  <a:noFill/>
                  <a:ln w="19050" cmpd="sng">
                    <a:solidFill>
                      <a:srgbClr val="FF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sz="1350"/>
                  </a:p>
                </p:txBody>
              </p:sp>
            </p:grpSp>
          </p:grpSp>
        </p:grpSp>
      </p:grpSp>
      <p:grpSp>
        <p:nvGrpSpPr>
          <p:cNvPr id="470" name="Group 469"/>
          <p:cNvGrpSpPr/>
          <p:nvPr/>
        </p:nvGrpSpPr>
        <p:grpSpPr>
          <a:xfrm>
            <a:off x="5214682" y="4235539"/>
            <a:ext cx="5031827" cy="2023416"/>
            <a:chOff x="3626645" y="1706235"/>
            <a:chExt cx="5031827" cy="2023416"/>
          </a:xfrm>
        </p:grpSpPr>
        <p:grpSp>
          <p:nvGrpSpPr>
            <p:cNvPr id="66" name="Group 64"/>
            <p:cNvGrpSpPr>
              <a:grpSpLocks/>
            </p:cNvGrpSpPr>
            <p:nvPr/>
          </p:nvGrpSpPr>
          <p:grpSpPr bwMode="auto">
            <a:xfrm>
              <a:off x="3626645" y="3240460"/>
              <a:ext cx="1311582" cy="156006"/>
              <a:chOff x="306" y="528"/>
              <a:chExt cx="457" cy="240"/>
            </a:xfrm>
          </p:grpSpPr>
          <p:grpSp>
            <p:nvGrpSpPr>
              <p:cNvPr id="67" name="Group 65"/>
              <p:cNvGrpSpPr>
                <a:grpSpLocks/>
              </p:cNvGrpSpPr>
              <p:nvPr/>
            </p:nvGrpSpPr>
            <p:grpSpPr bwMode="auto">
              <a:xfrm>
                <a:off x="306" y="528"/>
                <a:ext cx="228" cy="240"/>
                <a:chOff x="432" y="882"/>
                <a:chExt cx="576" cy="480"/>
              </a:xfrm>
            </p:grpSpPr>
            <p:grpSp>
              <p:nvGrpSpPr>
                <p:cNvPr id="97" name="Group 66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19" name="Group 67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23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24" name="Freeform 6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20" name="Group 70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21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22" name="Freeform 7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98" name="Group 73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13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17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18" name="Freeform 7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14" name="Group 77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15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16" name="Freeform 7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99" name="Group 80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07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11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12" name="Freeform 8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08" name="Group 84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09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10" name="Freeform 8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00" name="Group 87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01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05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06" name="Freeform 90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02" name="Group 91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03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04" name="Freeform 9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  <p:grpSp>
            <p:nvGrpSpPr>
              <p:cNvPr id="68" name="Group 94"/>
              <p:cNvGrpSpPr>
                <a:grpSpLocks/>
              </p:cNvGrpSpPr>
              <p:nvPr/>
            </p:nvGrpSpPr>
            <p:grpSpPr bwMode="auto">
              <a:xfrm>
                <a:off x="535" y="528"/>
                <a:ext cx="228" cy="240"/>
                <a:chOff x="433" y="882"/>
                <a:chExt cx="575" cy="480"/>
              </a:xfrm>
            </p:grpSpPr>
            <p:grpSp>
              <p:nvGrpSpPr>
                <p:cNvPr id="69" name="Group 95"/>
                <p:cNvGrpSpPr>
                  <a:grpSpLocks/>
                </p:cNvGrpSpPr>
                <p:nvPr/>
              </p:nvGrpSpPr>
              <p:grpSpPr bwMode="auto">
                <a:xfrm>
                  <a:off x="433" y="882"/>
                  <a:ext cx="144" cy="480"/>
                  <a:chOff x="577" y="816"/>
                  <a:chExt cx="383" cy="576"/>
                </a:xfrm>
              </p:grpSpPr>
              <p:grpSp>
                <p:nvGrpSpPr>
                  <p:cNvPr id="91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577" y="816"/>
                    <a:ext cx="191" cy="288"/>
                    <a:chOff x="577" y="816"/>
                    <a:chExt cx="191" cy="288"/>
                  </a:xfrm>
                </p:grpSpPr>
                <p:sp>
                  <p:nvSpPr>
                    <p:cNvPr id="95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577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96" name="Freeform 98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92" name="Group 99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93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94" name="Freeform 101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70" name="Group 102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85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89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90" name="Freeform 10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86" name="Group 106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87" name="Freeform 107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88" name="Freeform 108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71" name="Group 109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7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83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84" name="Freeform 11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80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81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82" name="Freeform 11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72" name="Group 116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73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77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78" name="Freeform 11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74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75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76" name="Freeform 12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</p:grpSp>
        <p:grpSp>
          <p:nvGrpSpPr>
            <p:cNvPr id="125" name="Group 248"/>
            <p:cNvGrpSpPr>
              <a:grpSpLocks/>
            </p:cNvGrpSpPr>
            <p:nvPr/>
          </p:nvGrpSpPr>
          <p:grpSpPr bwMode="auto">
            <a:xfrm>
              <a:off x="7261617" y="1706235"/>
              <a:ext cx="1308713" cy="382430"/>
              <a:chOff x="306" y="528"/>
              <a:chExt cx="456" cy="240"/>
            </a:xfrm>
          </p:grpSpPr>
          <p:grpSp>
            <p:nvGrpSpPr>
              <p:cNvPr id="126" name="Group 249"/>
              <p:cNvGrpSpPr>
                <a:grpSpLocks/>
              </p:cNvGrpSpPr>
              <p:nvPr/>
            </p:nvGrpSpPr>
            <p:grpSpPr bwMode="auto">
              <a:xfrm>
                <a:off x="306" y="528"/>
                <a:ext cx="228" cy="240"/>
                <a:chOff x="432" y="882"/>
                <a:chExt cx="576" cy="480"/>
              </a:xfrm>
            </p:grpSpPr>
            <p:grpSp>
              <p:nvGrpSpPr>
                <p:cNvPr id="156" name="Group 250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78" name="Group 251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8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3" name="Freeform 25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79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80" name="Freeform 25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81" name="Freeform 25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57" name="Group 257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72" name="Group 258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76" name="Freeform 259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7" name="Freeform 260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73" name="Group 261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74" name="Freeform 26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5" name="Freeform 26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58" name="Group 264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66" name="Group 265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70" name="Freeform 266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71" name="Freeform 267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67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68" name="Freeform 269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69" name="Freeform 270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59" name="Group 271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60" name="Group 272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64" name="Freeform 273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65" name="Freeform 274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61" name="Group 275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62" name="Freeform 276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63" name="Freeform 277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  <p:grpSp>
            <p:nvGrpSpPr>
              <p:cNvPr id="127" name="Group 278"/>
              <p:cNvGrpSpPr>
                <a:grpSpLocks/>
              </p:cNvGrpSpPr>
              <p:nvPr/>
            </p:nvGrpSpPr>
            <p:grpSpPr bwMode="auto">
              <a:xfrm>
                <a:off x="534" y="528"/>
                <a:ext cx="228" cy="240"/>
                <a:chOff x="432" y="882"/>
                <a:chExt cx="576" cy="480"/>
              </a:xfrm>
            </p:grpSpPr>
            <p:grpSp>
              <p:nvGrpSpPr>
                <p:cNvPr id="128" name="Group 279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50" name="Group 280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54" name="Freeform 28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55" name="Freeform 28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51" name="Group 283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52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53" name="Freeform 28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29" name="Group 286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44" name="Group 287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48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49" name="Freeform 28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45" name="Group 290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46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47" name="Freeform 29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30" name="Group 293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38" name="Group 294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42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43" name="Freeform 29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39" name="Group 297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40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41" name="Freeform 29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31" name="Group 300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32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36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37" name="Freeform 30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33" name="Group 304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34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35" name="Freeform 30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B050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</p:grpSp>
        <p:grpSp>
          <p:nvGrpSpPr>
            <p:cNvPr id="184" name="Group 126"/>
            <p:cNvGrpSpPr>
              <a:grpSpLocks/>
            </p:cNvGrpSpPr>
            <p:nvPr/>
          </p:nvGrpSpPr>
          <p:grpSpPr bwMode="auto">
            <a:xfrm>
              <a:off x="7204346" y="2382269"/>
              <a:ext cx="1454126" cy="650849"/>
              <a:chOff x="306" y="528"/>
              <a:chExt cx="456" cy="240"/>
            </a:xfrm>
          </p:grpSpPr>
          <p:grpSp>
            <p:nvGrpSpPr>
              <p:cNvPr id="185" name="Group 127"/>
              <p:cNvGrpSpPr>
                <a:grpSpLocks/>
              </p:cNvGrpSpPr>
              <p:nvPr/>
            </p:nvGrpSpPr>
            <p:grpSpPr bwMode="auto">
              <a:xfrm>
                <a:off x="306" y="528"/>
                <a:ext cx="228" cy="240"/>
                <a:chOff x="432" y="882"/>
                <a:chExt cx="576" cy="480"/>
              </a:xfrm>
            </p:grpSpPr>
            <p:grpSp>
              <p:nvGrpSpPr>
                <p:cNvPr id="215" name="Group 128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37" name="Group 129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41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42" name="Freeform 131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38" name="Group 132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39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40" name="Freeform 134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16" name="Group 135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31" name="Group 136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35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36" name="Freeform 138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32" name="Group 139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33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34" name="Freeform 141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17" name="Group 142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25" name="Group 143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29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30" name="Freeform 14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26" name="Group 146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27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28" name="Freeform 148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18" name="Group 149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19" name="Group 150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23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24" name="Freeform 15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20" name="Group 153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21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22" name="Freeform 15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  <p:grpSp>
            <p:nvGrpSpPr>
              <p:cNvPr id="186" name="Group 156"/>
              <p:cNvGrpSpPr>
                <a:grpSpLocks/>
              </p:cNvGrpSpPr>
              <p:nvPr/>
            </p:nvGrpSpPr>
            <p:grpSpPr bwMode="auto">
              <a:xfrm>
                <a:off x="534" y="528"/>
                <a:ext cx="228" cy="240"/>
                <a:chOff x="432" y="882"/>
                <a:chExt cx="576" cy="480"/>
              </a:xfrm>
            </p:grpSpPr>
            <p:grpSp>
              <p:nvGrpSpPr>
                <p:cNvPr id="187" name="Group 157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09" name="Group 158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13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14" name="Freeform 160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10" name="Group 161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11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12" name="Freeform 16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88" name="Group 164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03" name="Group 165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07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8" name="Freeform 167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04" name="Group 168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05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6" name="Freeform 170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89" name="Group 171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97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01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2" name="Freeform 174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98" name="Group 175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99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00" name="Freeform 177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190" name="Group 178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191" name="Group 179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95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6" name="Freeform 181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192" name="Group 182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193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194" name="Freeform 184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</p:grpSp>
        <p:grpSp>
          <p:nvGrpSpPr>
            <p:cNvPr id="243" name="Group 187"/>
            <p:cNvGrpSpPr>
              <a:grpSpLocks/>
            </p:cNvGrpSpPr>
            <p:nvPr/>
          </p:nvGrpSpPr>
          <p:grpSpPr bwMode="auto">
            <a:xfrm>
              <a:off x="7333536" y="3347221"/>
              <a:ext cx="1308713" cy="382430"/>
              <a:chOff x="306" y="528"/>
              <a:chExt cx="456" cy="240"/>
            </a:xfrm>
          </p:grpSpPr>
          <p:grpSp>
            <p:nvGrpSpPr>
              <p:cNvPr id="244" name="Group 188"/>
              <p:cNvGrpSpPr>
                <a:grpSpLocks/>
              </p:cNvGrpSpPr>
              <p:nvPr/>
            </p:nvGrpSpPr>
            <p:grpSpPr bwMode="auto">
              <a:xfrm>
                <a:off x="306" y="528"/>
                <a:ext cx="228" cy="240"/>
                <a:chOff x="432" y="882"/>
                <a:chExt cx="576" cy="480"/>
              </a:xfrm>
            </p:grpSpPr>
            <p:grpSp>
              <p:nvGrpSpPr>
                <p:cNvPr id="274" name="Group 189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96" name="Group 190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300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301" name="Freeform 19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97" name="Group 193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98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99" name="Freeform 19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75" name="Group 196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90" name="Group 197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94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95" name="Freeform 19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91" name="Group 200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9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93" name="Freeform 20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76" name="Group 203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84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88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89" name="Freeform 20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85" name="Group 207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86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87" name="Freeform 209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77" name="Group 210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78" name="Group 211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8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83" name="Freeform 213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79" name="Group 214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80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81" name="Freeform 216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  <p:grpSp>
            <p:nvGrpSpPr>
              <p:cNvPr id="245" name="Group 217"/>
              <p:cNvGrpSpPr>
                <a:grpSpLocks/>
              </p:cNvGrpSpPr>
              <p:nvPr/>
            </p:nvGrpSpPr>
            <p:grpSpPr bwMode="auto">
              <a:xfrm>
                <a:off x="534" y="528"/>
                <a:ext cx="228" cy="240"/>
                <a:chOff x="432" y="882"/>
                <a:chExt cx="576" cy="480"/>
              </a:xfrm>
            </p:grpSpPr>
            <p:grpSp>
              <p:nvGrpSpPr>
                <p:cNvPr id="246" name="Group 218"/>
                <p:cNvGrpSpPr>
                  <a:grpSpLocks/>
                </p:cNvGrpSpPr>
                <p:nvPr/>
              </p:nvGrpSpPr>
              <p:grpSpPr bwMode="auto">
                <a:xfrm>
                  <a:off x="432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68" name="Group 219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72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73" name="Freeform 221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69" name="Group 222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70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71" name="Freeform 224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47" name="Group 225"/>
                <p:cNvGrpSpPr>
                  <a:grpSpLocks/>
                </p:cNvGrpSpPr>
                <p:nvPr/>
              </p:nvGrpSpPr>
              <p:grpSpPr bwMode="auto">
                <a:xfrm>
                  <a:off x="576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62" name="Group 226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66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67" name="Freeform 228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63" name="Group 229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64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65" name="Freeform 231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48" name="Group 232"/>
                <p:cNvGrpSpPr>
                  <a:grpSpLocks/>
                </p:cNvGrpSpPr>
                <p:nvPr/>
              </p:nvGrpSpPr>
              <p:grpSpPr bwMode="auto">
                <a:xfrm>
                  <a:off x="720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56" name="Group 233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60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61" name="Freeform 23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57" name="Group 236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58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59" name="Freeform 238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  <p:grpSp>
              <p:nvGrpSpPr>
                <p:cNvPr id="249" name="Group 239"/>
                <p:cNvGrpSpPr>
                  <a:grpSpLocks/>
                </p:cNvGrpSpPr>
                <p:nvPr/>
              </p:nvGrpSpPr>
              <p:grpSpPr bwMode="auto">
                <a:xfrm>
                  <a:off x="864" y="882"/>
                  <a:ext cx="144" cy="480"/>
                  <a:chOff x="576" y="816"/>
                  <a:chExt cx="384" cy="576"/>
                </a:xfrm>
              </p:grpSpPr>
              <p:grpSp>
                <p:nvGrpSpPr>
                  <p:cNvPr id="250" name="Group 240"/>
                  <p:cNvGrpSpPr>
                    <a:grpSpLocks/>
                  </p:cNvGrpSpPr>
                  <p:nvPr/>
                </p:nvGrpSpPr>
                <p:grpSpPr bwMode="auto">
                  <a:xfrm>
                    <a:off x="576" y="816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54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55" name="Freeform 242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  <p:grpSp>
                <p:nvGrpSpPr>
                  <p:cNvPr id="251" name="Group 243"/>
                  <p:cNvGrpSpPr>
                    <a:grpSpLocks/>
                  </p:cNvGrpSpPr>
                  <p:nvPr/>
                </p:nvGrpSpPr>
                <p:grpSpPr bwMode="auto">
                  <a:xfrm flipV="1">
                    <a:off x="768" y="1104"/>
                    <a:ext cx="192" cy="288"/>
                    <a:chOff x="576" y="816"/>
                    <a:chExt cx="192" cy="288"/>
                  </a:xfrm>
                </p:grpSpPr>
                <p:sp>
                  <p:nvSpPr>
                    <p:cNvPr id="252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576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  <p:sp>
                  <p:nvSpPr>
                    <p:cNvPr id="253" name="Freeform 245"/>
                    <p:cNvSpPr>
                      <a:spLocks/>
                    </p:cNvSpPr>
                    <p:nvPr/>
                  </p:nvSpPr>
                  <p:spPr bwMode="auto">
                    <a:xfrm flipH="1">
                      <a:off x="672" y="816"/>
                      <a:ext cx="96" cy="288"/>
                    </a:xfrm>
                    <a:custGeom>
                      <a:avLst/>
                      <a:gdLst>
                        <a:gd name="T0" fmla="*/ 0 w 96"/>
                        <a:gd name="T1" fmla="*/ 288 h 288"/>
                        <a:gd name="T2" fmla="*/ 96 w 96"/>
                        <a:gd name="T3" fmla="*/ 0 h 28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</a:cxnLst>
                      <a:rect l="0" t="0" r="r" b="b"/>
                      <a:pathLst>
                        <a:path w="96" h="288">
                          <a:moveTo>
                            <a:pt x="0" y="288"/>
                          </a:moveTo>
                          <a:cubicBezTo>
                            <a:pt x="18" y="183"/>
                            <a:pt x="48" y="0"/>
                            <a:pt x="96" y="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0000FF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=""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=""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 sz="1350"/>
                    </a:p>
                  </p:txBody>
                </p:sp>
              </p:grpSp>
            </p:grpSp>
          </p:grpSp>
        </p:grpSp>
        <p:sp>
          <p:nvSpPr>
            <p:cNvPr id="302" name="Isosceles Triangle 301"/>
            <p:cNvSpPr/>
            <p:nvPr/>
          </p:nvSpPr>
          <p:spPr>
            <a:xfrm rot="5400000">
              <a:off x="5641225" y="2311667"/>
              <a:ext cx="1021357" cy="104975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Text Box 124"/>
            <p:cNvSpPr txBox="1">
              <a:spLocks noChangeArrowheads="1"/>
            </p:cNvSpPr>
            <p:nvPr/>
          </p:nvSpPr>
          <p:spPr bwMode="auto">
            <a:xfrm>
              <a:off x="4781779" y="2325863"/>
              <a:ext cx="101548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b="1" dirty="0" err="1">
                  <a:latin typeface="Symbol" charset="2"/>
                </a:rPr>
                <a:t>w</a:t>
              </a:r>
              <a:r>
                <a:rPr lang="en-US" altLang="x-none" b="1" baseline="-25000" dirty="0" err="1"/>
                <a:t>pump</a:t>
              </a:r>
              <a:endParaRPr lang="en-US" altLang="x-none" b="1" baseline="-25000" dirty="0"/>
            </a:p>
          </p:txBody>
        </p:sp>
        <p:sp>
          <p:nvSpPr>
            <p:cNvPr id="304" name="Text Box 125"/>
            <p:cNvSpPr txBox="1">
              <a:spLocks noChangeArrowheads="1"/>
            </p:cNvSpPr>
            <p:nvPr/>
          </p:nvSpPr>
          <p:spPr bwMode="auto">
            <a:xfrm>
              <a:off x="4940869" y="3062644"/>
              <a:ext cx="71365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b="1" dirty="0" err="1">
                  <a:latin typeface="Symbol" charset="2"/>
                </a:rPr>
                <a:t>w</a:t>
              </a:r>
              <a:r>
                <a:rPr lang="en-US" altLang="x-none" b="1" baseline="-25000" dirty="0" err="1"/>
                <a:t>signal</a:t>
              </a:r>
              <a:endParaRPr lang="en-US" altLang="x-none" b="1" baseline="-25000" dirty="0"/>
            </a:p>
          </p:txBody>
        </p:sp>
        <p:sp>
          <p:nvSpPr>
            <p:cNvPr id="305" name="Text Box 308"/>
            <p:cNvSpPr txBox="1">
              <a:spLocks noChangeArrowheads="1"/>
            </p:cNvSpPr>
            <p:nvPr/>
          </p:nvSpPr>
          <p:spPr bwMode="auto">
            <a:xfrm>
              <a:off x="6552288" y="1706235"/>
              <a:ext cx="63511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b="1">
                  <a:latin typeface="Symbol" charset="2"/>
                </a:rPr>
                <a:t>w</a:t>
              </a:r>
              <a:r>
                <a:rPr lang="en-US" altLang="x-none" b="1" baseline="-25000"/>
                <a:t>idler</a:t>
              </a:r>
            </a:p>
          </p:txBody>
        </p:sp>
        <p:sp>
          <p:nvSpPr>
            <p:cNvPr id="306" name="Text Box 186"/>
            <p:cNvSpPr txBox="1">
              <a:spLocks noChangeArrowheads="1"/>
            </p:cNvSpPr>
            <p:nvPr/>
          </p:nvSpPr>
          <p:spPr bwMode="auto">
            <a:xfrm>
              <a:off x="6561949" y="2560724"/>
              <a:ext cx="71846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b="1" dirty="0" err="1">
                  <a:latin typeface="Symbol" charset="2"/>
                </a:rPr>
                <a:t>w</a:t>
              </a:r>
              <a:r>
                <a:rPr lang="en-US" altLang="x-none" b="1" baseline="-25000" dirty="0" err="1"/>
                <a:t>pump</a:t>
              </a:r>
              <a:endParaRPr lang="en-US" altLang="x-none" b="1" baseline="-25000" dirty="0"/>
            </a:p>
          </p:txBody>
        </p:sp>
        <p:sp>
          <p:nvSpPr>
            <p:cNvPr id="307" name="Text Box 247"/>
            <p:cNvSpPr txBox="1">
              <a:spLocks noChangeArrowheads="1"/>
            </p:cNvSpPr>
            <p:nvPr/>
          </p:nvSpPr>
          <p:spPr bwMode="auto">
            <a:xfrm>
              <a:off x="6609070" y="3318463"/>
              <a:ext cx="71365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x-none" b="1" dirty="0" err="1">
                  <a:latin typeface="Symbol" charset="2"/>
                </a:rPr>
                <a:t>w</a:t>
              </a:r>
              <a:r>
                <a:rPr lang="en-US" altLang="x-none" b="1" baseline="-25000" dirty="0" err="1"/>
                <a:t>signal</a:t>
              </a:r>
              <a:endParaRPr lang="en-US" altLang="x-none" b="1" baseline="-25000" dirty="0"/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5566653" y="2433757"/>
              <a:ext cx="80823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JPA</a:t>
              </a:r>
            </a:p>
            <a:p>
              <a:r>
                <a:rPr lang="en-US" sz="1000" dirty="0"/>
                <a:t>Nonlinear L</a:t>
              </a:r>
              <a:r>
                <a:rPr lang="en-US" sz="1000" baseline="-25000" dirty="0"/>
                <a:t>J</a:t>
              </a:r>
            </a:p>
            <a:p>
              <a:r>
                <a:rPr lang="en-US" sz="1000" dirty="0"/>
                <a:t>modulated</a:t>
              </a:r>
            </a:p>
          </p:txBody>
        </p:sp>
        <p:cxnSp>
          <p:nvCxnSpPr>
            <p:cNvPr id="312" name="Straight Arrow Connector 311"/>
            <p:cNvCxnSpPr/>
            <p:nvPr/>
          </p:nvCxnSpPr>
          <p:spPr>
            <a:xfrm>
              <a:off x="5165231" y="2387259"/>
              <a:ext cx="3374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Arrow Connector 312"/>
            <p:cNvCxnSpPr/>
            <p:nvPr/>
          </p:nvCxnSpPr>
          <p:spPr>
            <a:xfrm>
              <a:off x="5165231" y="3085127"/>
              <a:ext cx="33745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Arrow Connector 314"/>
            <p:cNvCxnSpPr/>
            <p:nvPr/>
          </p:nvCxnSpPr>
          <p:spPr>
            <a:xfrm flipV="1">
              <a:off x="6310793" y="2061866"/>
              <a:ext cx="365986" cy="3204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317"/>
            <p:cNvCxnSpPr/>
            <p:nvPr/>
          </p:nvCxnSpPr>
          <p:spPr>
            <a:xfrm>
              <a:off x="6391598" y="3265162"/>
              <a:ext cx="365986" cy="1349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Arrow Connector 319"/>
            <p:cNvCxnSpPr/>
            <p:nvPr/>
          </p:nvCxnSpPr>
          <p:spPr>
            <a:xfrm flipV="1">
              <a:off x="6753659" y="2604162"/>
              <a:ext cx="365986" cy="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8" name="Object 327"/>
          <p:cNvGraphicFramePr>
            <a:graphicFrameLocks noChangeAspect="1"/>
          </p:cNvGraphicFramePr>
          <p:nvPr>
            <p:extLst/>
          </p:nvPr>
        </p:nvGraphicFramePr>
        <p:xfrm>
          <a:off x="2598363" y="2218123"/>
          <a:ext cx="2749301" cy="752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" name="Equation" r:id="rId4" imgW="1155700" imgH="330200" progId="Equation.3">
                  <p:embed/>
                </p:oleObj>
              </mc:Choice>
              <mc:Fallback>
                <p:oleObj name="Equation" r:id="rId4" imgW="1155700" imgH="330200" progId="Equation.3">
                  <p:embed/>
                  <p:pic>
                    <p:nvPicPr>
                      <p:cNvPr id="328" name="Object 32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8363" y="2218123"/>
                        <a:ext cx="2749301" cy="752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9" name="TextBox 328"/>
          <p:cNvSpPr txBox="1"/>
          <p:nvPr/>
        </p:nvSpPr>
        <p:spPr>
          <a:xfrm>
            <a:off x="6669343" y="3639960"/>
            <a:ext cx="180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two normal modes </a:t>
            </a:r>
          </a:p>
          <a:p>
            <a:r>
              <a:rPr lang="en-US" sz="1600" dirty="0"/>
              <a:t>of swing:</a:t>
            </a:r>
          </a:p>
          <a:p>
            <a:r>
              <a:rPr lang="en-US" sz="1600" dirty="0">
                <a:solidFill>
                  <a:srgbClr val="000090"/>
                </a:solidFill>
              </a:rPr>
              <a:t>signal + idler </a:t>
            </a:r>
          </a:p>
        </p:txBody>
      </p:sp>
      <p:sp>
        <p:nvSpPr>
          <p:cNvPr id="469" name="TextBox 468"/>
          <p:cNvSpPr txBox="1"/>
          <p:nvPr/>
        </p:nvSpPr>
        <p:spPr>
          <a:xfrm>
            <a:off x="1940187" y="1605940"/>
            <a:ext cx="39723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dirty="0"/>
              <a:t>Parametric amplifier: Oscillator whose resonance frequency is modulated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Oscillating system a </a:t>
            </a:r>
            <a:r>
              <a:rPr lang="en-US" dirty="0" err="1"/>
              <a:t>λ</a:t>
            </a:r>
            <a:r>
              <a:rPr lang="en-US" dirty="0"/>
              <a:t>/4 resonator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Inductance varied with SQUID (flux dependent nonlinear inductor)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Energy transfer from pump to</a:t>
            </a:r>
          </a:p>
          <a:p>
            <a:r>
              <a:rPr lang="en-US" dirty="0"/>
              <a:t>     two normal modes of swing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/>
              <a:t>Noise – Quantum Limit</a:t>
            </a:r>
          </a:p>
          <a:p>
            <a:endParaRPr lang="en-US" dirty="0"/>
          </a:p>
        </p:txBody>
      </p:sp>
      <p:sp>
        <p:nvSpPr>
          <p:cNvPr id="472" name="TextBox 471"/>
          <p:cNvSpPr txBox="1"/>
          <p:nvPr/>
        </p:nvSpPr>
        <p:spPr>
          <a:xfrm>
            <a:off x="5039594" y="6516640"/>
            <a:ext cx="5478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Paramp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schematic: L.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Zhong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et al., “Squeezing with a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fluxdriven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Josephson parametric amplifier,” New J. Phys. 15, 125013 (2013).</a:t>
            </a:r>
          </a:p>
        </p:txBody>
      </p:sp>
      <p:pic>
        <p:nvPicPr>
          <p:cNvPr id="473" name="Picture 472" descr="Screen Shot 2018-02-06 at 3.30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73" y="1583241"/>
            <a:ext cx="4014373" cy="156382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E1AC667-16BE-7E44-B299-A9E074F1C0F9}" type="slidenum">
              <a:rPr lang="en-US" smtClean="0"/>
              <a:t>52</a:t>
            </a:fld>
            <a:endParaRPr lang="en-US"/>
          </a:p>
        </p:txBody>
      </p:sp>
      <p:sp>
        <p:nvSpPr>
          <p:cNvPr id="3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3" y="6248208"/>
            <a:ext cx="5421083" cy="365125"/>
          </a:xfrm>
        </p:spPr>
        <p:txBody>
          <a:bodyPr/>
          <a:lstStyle/>
          <a:p>
            <a:r>
              <a:rPr lang="en-US" dirty="0"/>
              <a:t>Rakshya Khatiwada 01/17/2019</a:t>
            </a:r>
          </a:p>
        </p:txBody>
      </p:sp>
    </p:spTree>
    <p:extLst>
      <p:ext uri="{BB962C8B-B14F-4D97-AF65-F5344CB8AC3E}">
        <p14:creationId xmlns:p14="http://schemas.microsoft.com/office/powerpoint/2010/main" val="1874899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9143999" cy="866698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Current data run: JPA operations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61314" y="6168254"/>
            <a:ext cx="603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2 mm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637" y="3826944"/>
            <a:ext cx="2434038" cy="1971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0" y="827064"/>
            <a:ext cx="842133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</a:rPr>
              <a:t>Josephson </a:t>
            </a:r>
            <a:r>
              <a:rPr lang="en-US" dirty="0" err="1">
                <a:latin typeface="Calibri"/>
              </a:rPr>
              <a:t>Parameteric</a:t>
            </a:r>
            <a:r>
              <a:rPr lang="en-US" dirty="0">
                <a:latin typeface="Calibri"/>
              </a:rPr>
              <a:t> Amplifier (JPA) provided by </a:t>
            </a:r>
            <a:r>
              <a:rPr lang="en-US" dirty="0" err="1">
                <a:latin typeface="Calibri"/>
              </a:rPr>
              <a:t>Siddiq</a:t>
            </a:r>
            <a:r>
              <a:rPr lang="en-US" dirty="0">
                <a:latin typeface="Calibri"/>
              </a:rPr>
              <a:t> Group at UC Berkeley </a:t>
            </a: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Current JPA band: 685 MHz – 800 MHz </a:t>
            </a:r>
            <a:r>
              <a:rPr lang="en-US" dirty="0">
                <a:latin typeface="Calibri"/>
                <a:sym typeface="Wingdings"/>
              </a:rPr>
              <a:t> limited by circulators.</a:t>
            </a:r>
          </a:p>
          <a:p>
            <a:r>
              <a:rPr lang="en-US" dirty="0">
                <a:latin typeface="Calibri"/>
                <a:sym typeface="Wingdings"/>
              </a:rPr>
              <a:t>2</a:t>
            </a:r>
            <a:r>
              <a:rPr lang="en-US" baseline="30000" dirty="0">
                <a:latin typeface="Calibri"/>
                <a:sym typeface="Wingdings"/>
              </a:rPr>
              <a:t>nd</a:t>
            </a:r>
            <a:r>
              <a:rPr lang="en-US" dirty="0">
                <a:latin typeface="Calibri"/>
                <a:sym typeface="Wingdings"/>
              </a:rPr>
              <a:t> Channel is an MSA tunable from 800 – 890 MHz</a:t>
            </a:r>
            <a:endParaRPr lang="en-US" dirty="0">
              <a:latin typeface="Calibri"/>
            </a:endParaRPr>
          </a:p>
          <a:p>
            <a:endParaRPr lang="en-US" dirty="0">
              <a:latin typeface="Calibri"/>
            </a:endParaRPr>
          </a:p>
          <a:p>
            <a:r>
              <a:rPr lang="en-US" b="1" u="sng" dirty="0">
                <a:solidFill>
                  <a:srgbClr val="0000FF"/>
                </a:solidFill>
                <a:latin typeface="Calibri"/>
              </a:rPr>
              <a:t>Two amplifiers with complementary tuning ranges!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/>
              </a:rPr>
              <a:t>Minimize number of experimental insertions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/>
              </a:rPr>
              <a:t>Redundancy</a:t>
            </a:r>
          </a:p>
          <a:p>
            <a:endParaRPr lang="en-US" dirty="0">
              <a:latin typeface="Calibri"/>
            </a:endParaRPr>
          </a:p>
          <a:p>
            <a:r>
              <a:rPr lang="en-US" dirty="0">
                <a:latin typeface="Calibri"/>
              </a:rPr>
              <a:t>As we continue up in frequency we will transition to using entirely JPAs                   (shown to work up to &gt; 10 GHz)</a:t>
            </a:r>
          </a:p>
        </p:txBody>
      </p:sp>
      <p:pic>
        <p:nvPicPr>
          <p:cNvPr id="4" name="Picture 3" descr="siddiqi06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040" y="0"/>
            <a:ext cx="1558961" cy="20786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002090" y="2100657"/>
            <a:ext cx="16659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Prof. </a:t>
            </a:r>
            <a:r>
              <a:rPr lang="en-US" sz="1600" dirty="0" err="1">
                <a:latin typeface="Calibri"/>
                <a:cs typeface="Calibri"/>
              </a:rPr>
              <a:t>Irfan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Siddiqi</a:t>
            </a:r>
            <a:r>
              <a:rPr lang="en-US" sz="1600" dirty="0">
                <a:latin typeface="Calibri"/>
                <a:cs typeface="Calibri"/>
              </a:rPr>
              <a:t>:      UC Berkeley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844BE-4EAE-4550-B0C9-B47485F96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926" y="1270639"/>
            <a:ext cx="5614224" cy="18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782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C7255D-F80F-4355-BB9F-F845760D3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4" y="2478191"/>
            <a:ext cx="6253697" cy="3634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92A05-9D08-45DE-890F-9590E573E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451" y="2705092"/>
            <a:ext cx="5966317" cy="3868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58A4B-C43E-4DB5-AF17-4EB38EC63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2724" y="3319547"/>
            <a:ext cx="768167" cy="11563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8B36D-699C-4B36-8F17-688BE2270BD8}"/>
              </a:ext>
            </a:extLst>
          </p:cNvPr>
          <p:cNvSpPr txBox="1"/>
          <p:nvPr/>
        </p:nvSpPr>
        <p:spPr>
          <a:xfrm>
            <a:off x="391886" y="284309"/>
            <a:ext cx="1152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</a:rPr>
              <a:t>Fermilab</a:t>
            </a:r>
            <a:r>
              <a:rPr lang="en-US" sz="3200" dirty="0">
                <a:solidFill>
                  <a:srgbClr val="0070C0"/>
                </a:solidFill>
              </a:rPr>
              <a:t> Initiatives to Surpass The “Standard Quantum Limit”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08782-A25E-4100-9789-459D0D963056}"/>
              </a:ext>
            </a:extLst>
          </p:cNvPr>
          <p:cNvSpPr txBox="1"/>
          <p:nvPr/>
        </p:nvSpPr>
        <p:spPr>
          <a:xfrm>
            <a:off x="876787" y="908531"/>
            <a:ext cx="109113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Fascinating new direction in detector technology well supported by DOE and other agencies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New collaborations with quantum information groups at Chicago, NIST</a:t>
            </a:r>
          </a:p>
        </p:txBody>
      </p:sp>
    </p:spTree>
    <p:extLst>
      <p:ext uri="{BB962C8B-B14F-4D97-AF65-F5344CB8AC3E}">
        <p14:creationId xmlns:p14="http://schemas.microsoft.com/office/powerpoint/2010/main" val="42018381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7838808-5F14-46E6-9E4F-A67A328CD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8549" y="4267445"/>
            <a:ext cx="3852862" cy="2514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3A0F8-FA57-44C5-99B3-C777F67A8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760" y="243054"/>
            <a:ext cx="4288404" cy="37294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C64A60-5ED0-42E6-AA7D-36E3DE66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538000"/>
            <a:ext cx="11582400" cy="427877"/>
          </a:xfrm>
        </p:spPr>
        <p:txBody>
          <a:bodyPr>
            <a:noAutofit/>
          </a:bodyPr>
          <a:lstStyle/>
          <a:p>
            <a:r>
              <a:rPr lang="en-US" sz="4000" dirty="0"/>
              <a:t>Beyond the Quantum Limit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59899-3FF8-433A-A22A-8043AD3488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A6D13E-4E00-4ED0-BC7B-40F1758EA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1AB54-6F9A-4BB2-9F3D-F8E8861031D3}"/>
              </a:ext>
            </a:extLst>
          </p:cNvPr>
          <p:cNvSpPr txBox="1"/>
          <p:nvPr/>
        </p:nvSpPr>
        <p:spPr>
          <a:xfrm>
            <a:off x="230589" y="1700086"/>
            <a:ext cx="64485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Quantum limit comes from trying to measure both amplitude and phase of a harmonic oscillator (mode of E field)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Can we avoid measuring both amplitude and phase?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Various proposals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“Squeezing the vacuum” using Josephson Parametric Amplifiers (</a:t>
            </a:r>
            <a:r>
              <a:rPr lang="en-US" sz="2000" dirty="0" err="1"/>
              <a:t>Haystac</a:t>
            </a:r>
            <a:r>
              <a:rPr lang="en-US" sz="20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 Qubit single microwave photon detectors (R&amp;D at Lawrence Livermore National Lab and </a:t>
            </a:r>
            <a:r>
              <a:rPr lang="en-US" sz="2000" dirty="0" err="1"/>
              <a:t>Fermilab</a:t>
            </a:r>
            <a:r>
              <a:rPr lang="en-US" sz="20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Single microwave photon counting using Rydberg atoms (R&amp;D at Yale)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633F1A-3AE9-4839-871B-51822C6C5819}"/>
              </a:ext>
            </a:extLst>
          </p:cNvPr>
          <p:cNvSpPr txBox="1"/>
          <p:nvPr/>
        </p:nvSpPr>
        <p:spPr>
          <a:xfrm>
            <a:off x="5778412" y="6295308"/>
            <a:ext cx="226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Qubit (FNAL/ Chicago)</a:t>
            </a:r>
          </a:p>
        </p:txBody>
      </p:sp>
    </p:spTree>
    <p:extLst>
      <p:ext uri="{BB962C8B-B14F-4D97-AF65-F5344CB8AC3E}">
        <p14:creationId xmlns:p14="http://schemas.microsoft.com/office/powerpoint/2010/main" val="36239513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E1AC667-16BE-7E44-B299-A9E074F1C0F9}" type="slidenum">
              <a:rPr lang="en-US" smtClean="0"/>
              <a:t>56</a:t>
            </a:fld>
            <a:endParaRPr lang="en-US"/>
          </a:p>
        </p:txBody>
      </p:sp>
      <p:pic>
        <p:nvPicPr>
          <p:cNvPr id="6" name="Content Placeholder 5" descr="Screen Shot 2019-01-14 at 5.28.29 P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86" r="-6186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8946192" y="6248208"/>
            <a:ext cx="7617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Akash</a:t>
            </a:r>
            <a:r>
              <a:rPr lang="en-US" sz="1000" dirty="0"/>
              <a:t> Dixit</a:t>
            </a:r>
          </a:p>
        </p:txBody>
      </p:sp>
      <p:pic>
        <p:nvPicPr>
          <p:cNvPr id="8" name="Picture 7" descr="Screen Shot 2016-03-10 at 1.19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183" y="-1"/>
            <a:ext cx="1821816" cy="567765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33603" y="6248208"/>
            <a:ext cx="5421083" cy="365125"/>
          </a:xfrm>
        </p:spPr>
        <p:txBody>
          <a:bodyPr/>
          <a:lstStyle/>
          <a:p>
            <a:r>
              <a:rPr lang="en-US" dirty="0"/>
              <a:t>Rakshya Khatiwada 01/17/2019</a:t>
            </a:r>
          </a:p>
        </p:txBody>
      </p:sp>
    </p:spTree>
    <p:extLst>
      <p:ext uri="{BB962C8B-B14F-4D97-AF65-F5344CB8AC3E}">
        <p14:creationId xmlns:p14="http://schemas.microsoft.com/office/powerpoint/2010/main" val="1013145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697880" y="1"/>
            <a:ext cx="8970121" cy="3936179"/>
            <a:chOff x="173879" y="0"/>
            <a:chExt cx="8970121" cy="3936179"/>
          </a:xfrm>
        </p:grpSpPr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200508" y="0"/>
              <a:ext cx="8943492" cy="550333"/>
            </a:xfrm>
            <a:prstGeom prst="rect">
              <a:avLst/>
            </a:prstGeom>
            <a:effectLst/>
          </p:spPr>
          <p:txBody>
            <a:bodyPr vert="horz" lIns="91440" rIns="45720" rtlCol="0" anchor="ctr" anchorCtr="0">
              <a:noAutofit/>
              <a:scene3d>
                <a:camera prst="orthographicFront"/>
                <a:lightRig rig="threePt" dir="t">
                  <a:rot lat="0" lon="0" rev="4800000"/>
                </a:lightRig>
              </a:scene3d>
              <a:sp3d prstMaterial="matte"/>
            </a:bodyPr>
            <a:lstStyle>
              <a:lvl1pPr algn="l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kumimoji="0" sz="3200" b="1" kern="1200">
                  <a:solidFill>
                    <a:srgbClr val="214A8F"/>
                  </a:solidFill>
                  <a:effectLst/>
                  <a:latin typeface="Arial"/>
                  <a:ea typeface="+mj-ea"/>
                  <a:cs typeface="Arial"/>
                </a:defRPr>
              </a:lvl1pPr>
            </a:lstStyle>
            <a:p>
              <a:pPr defTabSz="912813"/>
              <a:r>
                <a:rPr lang="en-US" altLang="en-US" dirty="0"/>
                <a:t>ADMX: Collaboration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73879" y="803488"/>
              <a:ext cx="8836449" cy="3132691"/>
              <a:chOff x="190588" y="1405103"/>
              <a:chExt cx="8836449" cy="3132691"/>
            </a:xfrm>
          </p:grpSpPr>
          <p:pic>
            <p:nvPicPr>
              <p:cNvPr id="5" name="Picture 4" descr="uos_logo_b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25205" y="3127596"/>
                <a:ext cx="2255714" cy="1134327"/>
              </a:xfrm>
              <a:prstGeom prst="rect">
                <a:avLst/>
              </a:prstGeom>
            </p:spPr>
          </p:pic>
          <p:pic>
            <p:nvPicPr>
              <p:cNvPr id="10" name="Picture 9" descr="University_of_Washington_Seal.svg.png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588" y="1450480"/>
                <a:ext cx="1513730" cy="1513730"/>
              </a:xfrm>
              <a:prstGeom prst="rect">
                <a:avLst/>
              </a:prstGeom>
            </p:spPr>
          </p:pic>
          <p:pic>
            <p:nvPicPr>
              <p:cNvPr id="14" name="Picture 13" descr="University_of_Florida_Logo.pn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4953" y="1443847"/>
                <a:ext cx="3391927" cy="632594"/>
              </a:xfrm>
              <a:prstGeom prst="rect">
                <a:avLst/>
              </a:prstGeom>
            </p:spPr>
          </p:pic>
          <p:pic>
            <p:nvPicPr>
              <p:cNvPr id="15" name="Picture 14" descr="LLNL-logo.png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71661" y="2249497"/>
                <a:ext cx="3935131" cy="758580"/>
              </a:xfrm>
              <a:prstGeom prst="rect">
                <a:avLst/>
              </a:prstGeom>
            </p:spPr>
          </p:pic>
          <p:pic>
            <p:nvPicPr>
              <p:cNvPr id="16" name="Picture 15" descr="logo-ucberkeley.png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1146" y="1405103"/>
                <a:ext cx="3115891" cy="1087951"/>
              </a:xfrm>
              <a:prstGeom prst="rect">
                <a:avLst/>
              </a:prstGeom>
            </p:spPr>
          </p:pic>
          <p:pic>
            <p:nvPicPr>
              <p:cNvPr id="17" name="Picture 16" descr="NRAO_logo.png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9192" y="3128958"/>
                <a:ext cx="1081200" cy="140883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1498342" y="4044194"/>
            <a:ext cx="4436834" cy="2377239"/>
            <a:chOff x="-25658" y="4044193"/>
            <a:chExt cx="4436834" cy="2377239"/>
          </a:xfrm>
        </p:grpSpPr>
        <p:grpSp>
          <p:nvGrpSpPr>
            <p:cNvPr id="24" name="Group 23"/>
            <p:cNvGrpSpPr/>
            <p:nvPr/>
          </p:nvGrpSpPr>
          <p:grpSpPr>
            <a:xfrm>
              <a:off x="116963" y="4044193"/>
              <a:ext cx="4294213" cy="2237055"/>
              <a:chOff x="116963" y="4161174"/>
              <a:chExt cx="4294213" cy="223705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16963" y="5043770"/>
                <a:ext cx="4294213" cy="1354459"/>
                <a:chOff x="116963" y="5043770"/>
                <a:chExt cx="4294213" cy="1354459"/>
              </a:xfrm>
            </p:grpSpPr>
            <p:pic>
              <p:nvPicPr>
                <p:cNvPr id="7" name="Picture 6" descr="DOE-Crest-Logo-300x298.png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963" y="5097021"/>
                  <a:ext cx="1100616" cy="1093279"/>
                </a:xfrm>
                <a:prstGeom prst="rect">
                  <a:avLst/>
                </a:prstGeom>
              </p:spPr>
            </p:pic>
            <p:pic>
              <p:nvPicPr>
                <p:cNvPr id="8" name="Picture 7" descr="nsf4.jpg"/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79148" y="5043770"/>
                  <a:ext cx="1160620" cy="1160620"/>
                </a:xfrm>
                <a:prstGeom prst="rect">
                  <a:avLst/>
                </a:prstGeom>
              </p:spPr>
            </p:pic>
            <p:pic>
              <p:nvPicPr>
                <p:cNvPr id="9" name="Picture 8" descr="Heising-Simons.jpg"/>
                <p:cNvPicPr>
                  <a:picLocks noChangeAspect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06605" y="5056831"/>
                  <a:ext cx="1804571" cy="1341398"/>
                </a:xfrm>
                <a:prstGeom prst="rect">
                  <a:avLst/>
                </a:prstGeom>
              </p:spPr>
            </p:pic>
          </p:grpSp>
          <p:sp>
            <p:nvSpPr>
              <p:cNvPr id="20" name="TextBox 19"/>
              <p:cNvSpPr txBox="1"/>
              <p:nvPr/>
            </p:nvSpPr>
            <p:spPr>
              <a:xfrm>
                <a:off x="133672" y="4161174"/>
                <a:ext cx="4275273" cy="892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b="1" u="sng" dirty="0"/>
                  <a:t>Sponsors</a:t>
                </a:r>
              </a:p>
              <a:p>
                <a:r>
                  <a:rPr lang="en-US" sz="2600" u="sng" dirty="0"/>
                  <a:t>ADMX now DOE Gen 2 project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-25658" y="6052100"/>
              <a:ext cx="1716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Primary sponsor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51632" y="2465713"/>
            <a:ext cx="4425420" cy="2886099"/>
            <a:chOff x="4327632" y="2465712"/>
            <a:chExt cx="4425420" cy="2886099"/>
          </a:xfrm>
        </p:grpSpPr>
        <p:grpSp>
          <p:nvGrpSpPr>
            <p:cNvPr id="22" name="Group 21"/>
            <p:cNvGrpSpPr/>
            <p:nvPr/>
          </p:nvGrpSpPr>
          <p:grpSpPr>
            <a:xfrm>
              <a:off x="4327632" y="2465712"/>
              <a:ext cx="4425420" cy="2886099"/>
              <a:chOff x="4327632" y="3100757"/>
              <a:chExt cx="4425420" cy="2886099"/>
            </a:xfrm>
          </p:grpSpPr>
          <p:pic>
            <p:nvPicPr>
              <p:cNvPr id="3" name="Picture 2" descr="lalogo.gif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53324" y="4867914"/>
                <a:ext cx="2918979" cy="1118942"/>
              </a:xfrm>
              <a:prstGeom prst="rect">
                <a:avLst/>
              </a:prstGeom>
            </p:spPr>
          </p:pic>
          <p:pic>
            <p:nvPicPr>
              <p:cNvPr id="18" name="Picture 17" descr="FNAL-Logo-NAL-Blue.jpg"/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37789" y="3100757"/>
                <a:ext cx="3415263" cy="730012"/>
              </a:xfrm>
              <a:prstGeom prst="rect">
                <a:avLst/>
              </a:prstGeom>
            </p:spPr>
          </p:pic>
          <p:pic>
            <p:nvPicPr>
              <p:cNvPr id="19" name="Picture 18" descr="illus-pnnl-logo.png"/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27632" y="3713006"/>
                <a:ext cx="2044650" cy="1460465"/>
              </a:xfrm>
              <a:prstGeom prst="rect">
                <a:avLst/>
              </a:prstGeom>
            </p:spPr>
          </p:pic>
        </p:grpSp>
        <p:pic>
          <p:nvPicPr>
            <p:cNvPr id="6" name="Picture 5" descr="WU_emblem.jpeg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5077" y="3253843"/>
              <a:ext cx="1336087" cy="13342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70270" y="325384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*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4275407" y="6021055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R&amp;D support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88778" y="1"/>
            <a:ext cx="1679222" cy="64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73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3C04-EAAF-414A-8623-55A215771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r>
              <a:rPr lang="en-US">
                <a:solidFill>
                  <a:srgbClr val="0070C0"/>
                </a:solidFill>
              </a:rPr>
              <a:t>The QCD Axion- A Very Predictive Model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F8A4A-9477-41D0-84F2-D59E4FCD0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1343818"/>
            <a:ext cx="6934200" cy="4351338"/>
          </a:xfrm>
        </p:spPr>
        <p:txBody>
          <a:bodyPr>
            <a:normAutofit/>
          </a:bodyPr>
          <a:lstStyle/>
          <a:p>
            <a:r>
              <a:rPr lang="en-US" dirty="0"/>
              <a:t>Everything depends on just one unknown parameter– the axion decay constant f</a:t>
            </a:r>
            <a:r>
              <a:rPr lang="en-US" baseline="-25000" dirty="0"/>
              <a:t>a </a:t>
            </a:r>
          </a:p>
          <a:p>
            <a:pPr lvl="1"/>
            <a:r>
              <a:rPr lang="en-US" dirty="0"/>
              <a:t>The axion mass.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Coupling to gluons and photons.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cosmological abundance*</a:t>
            </a:r>
          </a:p>
          <a:p>
            <a:pPr lvl="1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9EA465-9892-488D-9264-52110EA75850}"/>
              </a:ext>
            </a:extLst>
          </p:cNvPr>
          <p:cNvGrpSpPr/>
          <p:nvPr/>
        </p:nvGrpSpPr>
        <p:grpSpPr>
          <a:xfrm>
            <a:off x="7943850" y="1245870"/>
            <a:ext cx="4137660" cy="2277571"/>
            <a:chOff x="3632652" y="1144191"/>
            <a:chExt cx="4304442" cy="26745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2F99D4-7321-4C95-A3D2-561AFC58F883}"/>
                </a:ext>
              </a:extLst>
            </p:cNvPr>
            <p:cNvGrpSpPr/>
            <p:nvPr/>
          </p:nvGrpSpPr>
          <p:grpSpPr>
            <a:xfrm>
              <a:off x="3632652" y="1144191"/>
              <a:ext cx="4304442" cy="2373466"/>
              <a:chOff x="1469095" y="1130425"/>
              <a:chExt cx="4304442" cy="2373466"/>
            </a:xfrm>
          </p:grpSpPr>
          <p:pic>
            <p:nvPicPr>
              <p:cNvPr id="8" name="Content Placeholder 4" descr="Screen Shot 2018-02-27 at 4.24.51 PM.png">
                <a:extLst>
                  <a:ext uri="{FF2B5EF4-FFF2-40B4-BE49-F238E27FC236}">
                    <a16:creationId xmlns:a16="http://schemas.microsoft.com/office/drawing/2014/main" id="{9680BA8E-3B65-47E5-86A6-D691F488C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9550" r="-9550"/>
              <a:stretch>
                <a:fillRect/>
              </a:stretch>
            </p:blipFill>
            <p:spPr>
              <a:xfrm rot="922669">
                <a:off x="1469095" y="1130425"/>
                <a:ext cx="4304442" cy="2373466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FCE8BEF-8AAD-4A09-BA78-868ACDD944A5}"/>
                  </a:ext>
                </a:extLst>
              </p:cNvPr>
              <p:cNvGrpSpPr/>
              <p:nvPr/>
            </p:nvGrpSpPr>
            <p:grpSpPr>
              <a:xfrm rot="472627">
                <a:off x="4016422" y="2662989"/>
                <a:ext cx="307435" cy="672765"/>
                <a:chOff x="5763930" y="2908057"/>
                <a:chExt cx="397609" cy="780127"/>
              </a:xfrm>
            </p:grpSpPr>
            <p:sp>
              <p:nvSpPr>
                <p:cNvPr id="11" name="Arrow: Curved Down 10">
                  <a:extLst>
                    <a:ext uri="{FF2B5EF4-FFF2-40B4-BE49-F238E27FC236}">
                      <a16:creationId xmlns:a16="http://schemas.microsoft.com/office/drawing/2014/main" id="{71A819C7-63C7-492A-B4B1-D15C59F21C25}"/>
                    </a:ext>
                  </a:extLst>
                </p:cNvPr>
                <p:cNvSpPr/>
                <p:nvPr/>
              </p:nvSpPr>
              <p:spPr>
                <a:xfrm rot="5919173" flipH="1">
                  <a:off x="5666368" y="3078945"/>
                  <a:ext cx="666060" cy="324283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" name="Arrow: Curved Down 11">
                  <a:extLst>
                    <a:ext uri="{FF2B5EF4-FFF2-40B4-BE49-F238E27FC236}">
                      <a16:creationId xmlns:a16="http://schemas.microsoft.com/office/drawing/2014/main" id="{3062041D-DD1B-4E14-B62D-A2130B61E628}"/>
                    </a:ext>
                  </a:extLst>
                </p:cNvPr>
                <p:cNvSpPr/>
                <p:nvPr/>
              </p:nvSpPr>
              <p:spPr>
                <a:xfrm rot="7736697">
                  <a:off x="5585954" y="3171275"/>
                  <a:ext cx="694885" cy="338933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666382CE-240D-40B2-AEEB-B91DE269AD02}"/>
                  </a:ext>
                </a:extLst>
              </p:cNvPr>
              <p:cNvSpPr/>
              <p:nvPr/>
            </p:nvSpPr>
            <p:spPr>
              <a:xfrm rot="4638091">
                <a:off x="3666175" y="2409017"/>
                <a:ext cx="620935" cy="8073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09244C-FFE0-4EF0-A343-21685096BB84}"/>
                </a:ext>
              </a:extLst>
            </p:cNvPr>
            <p:cNvSpPr txBox="1"/>
            <p:nvPr/>
          </p:nvSpPr>
          <p:spPr>
            <a:xfrm>
              <a:off x="5757604" y="3541761"/>
              <a:ext cx="98044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     </a:t>
              </a:r>
              <a:r>
                <a:rPr lang="en-US" b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f</a:t>
              </a:r>
              <a:r>
                <a:rPr lang="en-US" b="1" baseline="-25000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A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A0AC210-1304-4A5D-AB53-3C76B1B5DE98}"/>
                </a:ext>
              </a:extLst>
            </p:cNvPr>
            <p:cNvCxnSpPr/>
            <p:nvPr/>
          </p:nvCxnSpPr>
          <p:spPr>
            <a:xfrm>
              <a:off x="5680881" y="3429000"/>
              <a:ext cx="767686" cy="27296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F00DF87-8ABD-4912-BB21-62B216153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971" y="2240987"/>
            <a:ext cx="4327847" cy="10580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1FF50E-3DC4-43A4-B945-B935BF5D9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93" y="5250687"/>
            <a:ext cx="4269091" cy="114496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A008BE3-094A-4DE7-87EB-8C117CC6A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445" y="3850932"/>
            <a:ext cx="1740218" cy="86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999088-80DE-4A76-82C2-D3A3CF63BF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366" t="24009" b="40652"/>
          <a:stretch/>
        </p:blipFill>
        <p:spPr>
          <a:xfrm>
            <a:off x="3852009" y="4136166"/>
            <a:ext cx="2088824" cy="414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CFE2C77-7D37-4808-838C-D094D8506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407" y="3957221"/>
            <a:ext cx="3737511" cy="9612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F76DB-2714-4917-9EC1-DE1564DE6D07}"/>
              </a:ext>
            </a:extLst>
          </p:cNvPr>
          <p:cNvSpPr txBox="1"/>
          <p:nvPr/>
        </p:nvSpPr>
        <p:spPr>
          <a:xfrm>
            <a:off x="7140555" y="5521023"/>
            <a:ext cx="463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*Vacuum realignment contribution for post inflation scenario, not including cosmic strings &amp; domain walls…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FBD8B91-2D06-43DC-9E77-FD900AA7E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72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5E91-4E1C-4378-B108-F2686179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Axion Mass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9EFAA-9E99-4EC6-A8C5-0E3E8D259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21" y="1253331"/>
            <a:ext cx="10515600" cy="4351338"/>
          </a:xfrm>
        </p:spPr>
        <p:txBody>
          <a:bodyPr/>
          <a:lstStyle/>
          <a:p>
            <a:r>
              <a:rPr lang="en-US" dirty="0"/>
              <a:t>QCD effects at the time of the QCD phase transition (quark- gluon plasma -&gt; free particles) cause a small tilt in the Peccei Quinn potential producing an axion mass.</a:t>
            </a:r>
          </a:p>
          <a:p>
            <a:r>
              <a:rPr lang="en-US" dirty="0"/>
              <a:t>Axion mass is determined by curvature of potential around minimum.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10582-A107-4D6D-A492-45DC74E48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21" y="3956780"/>
            <a:ext cx="6071840" cy="156780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AD2033-CB12-4E4C-818B-E4C194DEE4E6}"/>
              </a:ext>
            </a:extLst>
          </p:cNvPr>
          <p:cNvGrpSpPr/>
          <p:nvPr/>
        </p:nvGrpSpPr>
        <p:grpSpPr>
          <a:xfrm>
            <a:off x="7647458" y="3837721"/>
            <a:ext cx="4137660" cy="2277571"/>
            <a:chOff x="3632652" y="1144191"/>
            <a:chExt cx="4304442" cy="267456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3D70184-C11B-429C-90D5-775BE4FD58A1}"/>
                </a:ext>
              </a:extLst>
            </p:cNvPr>
            <p:cNvGrpSpPr/>
            <p:nvPr/>
          </p:nvGrpSpPr>
          <p:grpSpPr>
            <a:xfrm>
              <a:off x="3632652" y="1144191"/>
              <a:ext cx="4304442" cy="2373466"/>
              <a:chOff x="1469095" y="1130425"/>
              <a:chExt cx="4304442" cy="2373466"/>
            </a:xfrm>
          </p:grpSpPr>
          <p:pic>
            <p:nvPicPr>
              <p:cNvPr id="14" name="Content Placeholder 4" descr="Screen Shot 2018-02-27 at 4.24.51 PM.png">
                <a:extLst>
                  <a:ext uri="{FF2B5EF4-FFF2-40B4-BE49-F238E27FC236}">
                    <a16:creationId xmlns:a16="http://schemas.microsoft.com/office/drawing/2014/main" id="{8CDAC66C-F9C2-498D-B447-F488ABFDD0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9550" r="-9550"/>
              <a:stretch>
                <a:fillRect/>
              </a:stretch>
            </p:blipFill>
            <p:spPr>
              <a:xfrm rot="922669">
                <a:off x="1469095" y="1130425"/>
                <a:ext cx="4304442" cy="2373466"/>
              </a:xfrm>
              <a:prstGeom prst="rect">
                <a:avLst/>
              </a:prstGeom>
            </p:spPr>
          </p:pic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8B1EADC-0432-4C2E-B397-B0464858D4D2}"/>
                  </a:ext>
                </a:extLst>
              </p:cNvPr>
              <p:cNvGrpSpPr/>
              <p:nvPr/>
            </p:nvGrpSpPr>
            <p:grpSpPr>
              <a:xfrm rot="472627">
                <a:off x="4016422" y="2662989"/>
                <a:ext cx="307435" cy="672765"/>
                <a:chOff x="5763930" y="2908057"/>
                <a:chExt cx="397609" cy="780127"/>
              </a:xfrm>
            </p:grpSpPr>
            <p:sp>
              <p:nvSpPr>
                <p:cNvPr id="17" name="Arrow: Curved Down 16">
                  <a:extLst>
                    <a:ext uri="{FF2B5EF4-FFF2-40B4-BE49-F238E27FC236}">
                      <a16:creationId xmlns:a16="http://schemas.microsoft.com/office/drawing/2014/main" id="{7957D257-6A15-4213-80B4-8AEB8C73A323}"/>
                    </a:ext>
                  </a:extLst>
                </p:cNvPr>
                <p:cNvSpPr/>
                <p:nvPr/>
              </p:nvSpPr>
              <p:spPr>
                <a:xfrm rot="5919173" flipH="1">
                  <a:off x="5666368" y="3078945"/>
                  <a:ext cx="666060" cy="324283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" name="Arrow: Curved Down 17">
                  <a:extLst>
                    <a:ext uri="{FF2B5EF4-FFF2-40B4-BE49-F238E27FC236}">
                      <a16:creationId xmlns:a16="http://schemas.microsoft.com/office/drawing/2014/main" id="{07A95B8D-72D2-4BFF-B571-2C9B5C4F161E}"/>
                    </a:ext>
                  </a:extLst>
                </p:cNvPr>
                <p:cNvSpPr/>
                <p:nvPr/>
              </p:nvSpPr>
              <p:spPr>
                <a:xfrm rot="7736697">
                  <a:off x="5585954" y="3171275"/>
                  <a:ext cx="694885" cy="338933"/>
                </a:xfrm>
                <a:prstGeom prst="curved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1A01BEC8-E5AB-4998-B3A3-61A5F1B58187}"/>
                  </a:ext>
                </a:extLst>
              </p:cNvPr>
              <p:cNvSpPr/>
              <p:nvPr/>
            </p:nvSpPr>
            <p:spPr>
              <a:xfrm rot="4638091">
                <a:off x="3666175" y="2409017"/>
                <a:ext cx="620935" cy="8073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473F2-A550-45CD-8E3F-C7FBDE4F068C}"/>
                </a:ext>
              </a:extLst>
            </p:cNvPr>
            <p:cNvSpPr txBox="1"/>
            <p:nvPr/>
          </p:nvSpPr>
          <p:spPr>
            <a:xfrm>
              <a:off x="5757604" y="3541761"/>
              <a:ext cx="980449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  <a:sym typeface="Symbol" panose="05050102010706020507" pitchFamily="18" charset="2"/>
                </a:rPr>
                <a:t>      </a:t>
              </a:r>
              <a:r>
                <a:rPr lang="en-US" b="1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f</a:t>
              </a:r>
              <a:r>
                <a:rPr lang="en-US" b="1" baseline="-25000" dirty="0" err="1">
                  <a:solidFill>
                    <a:srgbClr val="FF0000"/>
                  </a:solidFill>
                  <a:sym typeface="Symbol" panose="05050102010706020507" pitchFamily="18" charset="2"/>
                </a:rPr>
                <a:t>A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024EEB7-6B58-43AA-B074-289B1EBB2A92}"/>
                </a:ext>
              </a:extLst>
            </p:cNvPr>
            <p:cNvCxnSpPr/>
            <p:nvPr/>
          </p:nvCxnSpPr>
          <p:spPr>
            <a:xfrm>
              <a:off x="5680881" y="3429000"/>
              <a:ext cx="767686" cy="27296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5386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34095894-7F9A-46E5-86CC-6773A1450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9838" y="1422015"/>
            <a:ext cx="7503537" cy="5252475"/>
          </a:xfr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0233C58-1557-4F54-9277-EF47166B6792}"/>
              </a:ext>
            </a:extLst>
          </p:cNvPr>
          <p:cNvSpPr/>
          <p:nvPr/>
        </p:nvSpPr>
        <p:spPr>
          <a:xfrm rot="21015795">
            <a:off x="2732399" y="4182110"/>
            <a:ext cx="4677144" cy="1663325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D5693-B529-4D49-9337-17484133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3" y="-4184"/>
            <a:ext cx="11129428" cy="115279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Predictions Vs. Previous Experiment Constraints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99A88-C85A-4ACF-86A6-0353F0E768C9}"/>
              </a:ext>
            </a:extLst>
          </p:cNvPr>
          <p:cNvSpPr txBox="1"/>
          <p:nvPr/>
        </p:nvSpPr>
        <p:spPr>
          <a:xfrm>
            <a:off x="2732400" y="3778497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Regular" charset="0"/>
              </a:rPr>
              <a:t>ADMX</a:t>
            </a:r>
          </a:p>
          <a:p>
            <a:r>
              <a:rPr lang="en-US" sz="1600" dirty="0">
                <a:latin typeface="Helvetica Regular" charset="0"/>
              </a:rPr>
              <a:t>(2013)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533207-E8DB-4C5C-A9B8-EF367D343435}"/>
              </a:ext>
            </a:extLst>
          </p:cNvPr>
          <p:cNvSpPr txBox="1"/>
          <p:nvPr/>
        </p:nvSpPr>
        <p:spPr>
          <a:xfrm>
            <a:off x="5539772" y="2833529"/>
            <a:ext cx="1385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 Regular" charset="0"/>
              </a:rPr>
              <a:t>Yale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6B67F0-B409-4886-86F1-892B3DB58428}"/>
              </a:ext>
            </a:extLst>
          </p:cNvPr>
          <p:cNvSpPr txBox="1"/>
          <p:nvPr/>
        </p:nvSpPr>
        <p:spPr>
          <a:xfrm>
            <a:off x="5921467" y="2028014"/>
            <a:ext cx="2124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Helvetica Regular" charset="0"/>
              </a:rPr>
              <a:t>Astrophysical bounds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2021A8-5117-4646-81FE-D7A4B65CDE2F}"/>
              </a:ext>
            </a:extLst>
          </p:cNvPr>
          <p:cNvSpPr txBox="1"/>
          <p:nvPr/>
        </p:nvSpPr>
        <p:spPr>
          <a:xfrm>
            <a:off x="3721632" y="2391711"/>
            <a:ext cx="13851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Rochester Brookhaven</a:t>
            </a:r>
          </a:p>
          <a:p>
            <a:r>
              <a:rPr lang="en-US" sz="1600" dirty="0" err="1"/>
              <a:t>Fermilab</a:t>
            </a:r>
            <a:endParaRPr lang="en-US" sz="1600" dirty="0"/>
          </a:p>
          <a:p>
            <a:r>
              <a:rPr lang="en-US" sz="1600" dirty="0"/>
              <a:t>U Florida (1990s)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C483E6-75FF-467E-87D4-5EAC24A5BC1C}"/>
              </a:ext>
            </a:extLst>
          </p:cNvPr>
          <p:cNvSpPr txBox="1"/>
          <p:nvPr/>
        </p:nvSpPr>
        <p:spPr>
          <a:xfrm>
            <a:off x="5591727" y="2833529"/>
            <a:ext cx="10085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HAYSTAC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B4B290-35AE-4BA8-9F58-54865A5FCB9B}"/>
              </a:ext>
            </a:extLst>
          </p:cNvPr>
          <p:cNvSpPr txBox="1"/>
          <p:nvPr/>
        </p:nvSpPr>
        <p:spPr>
          <a:xfrm>
            <a:off x="8969591" y="1899268"/>
            <a:ext cx="26996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Classical “post inflation” axion window: fine tuning 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not required for axions to make up 100% of observed dark matter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504155-7C69-4E01-A69A-A021B493549F}"/>
              </a:ext>
            </a:extLst>
          </p:cNvPr>
          <p:cNvCxnSpPr>
            <a:cxnSpLocks/>
          </p:cNvCxnSpPr>
          <p:nvPr/>
        </p:nvCxnSpPr>
        <p:spPr>
          <a:xfrm flipH="1">
            <a:off x="6778172" y="3778497"/>
            <a:ext cx="2107936" cy="6846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382A73B-5C83-40E5-8CA2-BA594C71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12D50-9105-4346-916A-DA06B1F8FD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644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" y="2026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CP Violation in QCD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58072" y="6251555"/>
            <a:ext cx="2924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R.D. Peccei, </a:t>
            </a:r>
            <a:r>
              <a:rPr lang="en-US" dirty="0" err="1"/>
              <a:t>Hep-ph</a:t>
            </a:r>
            <a:r>
              <a:rPr lang="en-US" dirty="0"/>
              <a:t>/0607268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915" y="1152935"/>
            <a:ext cx="10920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QCD </a:t>
            </a:r>
            <a:r>
              <a:rPr lang="en-US" sz="2400" dirty="0" err="1"/>
              <a:t>Lagrangian</a:t>
            </a:r>
            <a:r>
              <a:rPr lang="en-US" sz="2400" dirty="0"/>
              <a:t> contains a term that changes sign under Parity or Time reversal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5002" y="2130842"/>
            <a:ext cx="3677499" cy="12209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3067" y="1715816"/>
            <a:ext cx="227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Strong coupling constant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76190" y="2059724"/>
            <a:ext cx="1942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Gluon field strengths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6124192" y="2316696"/>
            <a:ext cx="953146" cy="333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stCxn id="11" idx="1"/>
          </p:cNvCxnSpPr>
          <p:nvPr/>
        </p:nvCxnSpPr>
        <p:spPr>
          <a:xfrm flipH="1">
            <a:off x="4771635" y="2038982"/>
            <a:ext cx="691432" cy="468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92088" y="3863403"/>
            <a:ext cx="7726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Limits on the neutron electric dipole moment (&lt; 3 x 10</a:t>
            </a:r>
            <a:r>
              <a:rPr lang="en-US" sz="2400" baseline="30000" dirty="0"/>
              <a:t>-26</a:t>
            </a:r>
            <a:r>
              <a:rPr lang="en-US" sz="2400" dirty="0"/>
              <a:t> e cm) constrain the CP violation parameter </a:t>
            </a:r>
            <a:r>
              <a:rPr lang="en-US" sz="2400" dirty="0">
                <a:latin typeface="Symbol" panose="05050102010706020507" pitchFamily="18" charset="2"/>
              </a:rPr>
              <a:t>Q&lt;10</a:t>
            </a:r>
            <a:r>
              <a:rPr lang="en-US" sz="2400" baseline="30000" dirty="0">
                <a:latin typeface="Symbol" panose="05050102010706020507" pitchFamily="18" charset="2"/>
              </a:rPr>
              <a:t>-9</a:t>
            </a:r>
          </a:p>
          <a:p>
            <a:endParaRPr lang="en-US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870168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5E58C1-BDCD-43C0-8FBA-0EAFDD278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56" y="2037303"/>
            <a:ext cx="7357955" cy="49652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792D4C-4DEF-471F-A9D2-D01618E4632D}"/>
              </a:ext>
            </a:extLst>
          </p:cNvPr>
          <p:cNvSpPr txBox="1"/>
          <p:nvPr/>
        </p:nvSpPr>
        <p:spPr>
          <a:xfrm>
            <a:off x="9629201" y="4519948"/>
            <a:ext cx="2578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Graham, </a:t>
            </a:r>
            <a:r>
              <a:rPr lang="en-US" dirty="0" err="1"/>
              <a:t>Irastrorza</a:t>
            </a:r>
            <a:r>
              <a:rPr lang="en-US" dirty="0"/>
              <a:t>, Lamoreaux, Linder and Van Bibber, arXiv:1602.00039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2D2278-3B99-4D20-B40F-30298B7DB489}"/>
              </a:ext>
            </a:extLst>
          </p:cNvPr>
          <p:cNvSpPr txBox="1"/>
          <p:nvPr/>
        </p:nvSpPr>
        <p:spPr>
          <a:xfrm>
            <a:off x="253673" y="82713"/>
            <a:ext cx="9905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Axion 2d Sensitivity Plot:  Photon Coupling vs Mass</a:t>
            </a:r>
            <a:r>
              <a:rPr lang="en-US" sz="3600" dirty="0">
                <a:solidFill>
                  <a:srgbClr val="0070C0"/>
                </a:solidFill>
                <a:sym typeface="Symbol" panose="05050102010706020507" pitchFamily="18" charset="2"/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9E3D1-CC41-4AB8-A3AD-C6638785ADC5}"/>
              </a:ext>
            </a:extLst>
          </p:cNvPr>
          <p:cNvSpPr txBox="1"/>
          <p:nvPr/>
        </p:nvSpPr>
        <p:spPr>
          <a:xfrm>
            <a:off x="487910" y="773287"/>
            <a:ext cx="11065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Constructed to resemble standard WIMP sensitivity plot.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Allows for a more general parameter space of “axion like particles” or ALPS with independent mass &amp; cross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QCD axion appears along diagonal band.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7385C1-2BF8-4E1B-A51F-62D24C4877AE}"/>
              </a:ext>
            </a:extLst>
          </p:cNvPr>
          <p:cNvGrpSpPr/>
          <p:nvPr/>
        </p:nvGrpSpPr>
        <p:grpSpPr>
          <a:xfrm>
            <a:off x="9056692" y="2140969"/>
            <a:ext cx="2732703" cy="1630931"/>
            <a:chOff x="355600" y="2643485"/>
            <a:chExt cx="3060700" cy="16891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8045755-7F49-4F81-A297-2DCBBAA47154}"/>
                </a:ext>
              </a:extLst>
            </p:cNvPr>
            <p:cNvGrpSpPr/>
            <p:nvPr/>
          </p:nvGrpSpPr>
          <p:grpSpPr>
            <a:xfrm>
              <a:off x="355600" y="2643485"/>
              <a:ext cx="3060700" cy="1689100"/>
              <a:chOff x="1968500" y="3087985"/>
              <a:chExt cx="3060700" cy="168910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677DE5C-C8BF-424F-8A26-4E004980C1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1498"/>
              <a:stretch/>
            </p:blipFill>
            <p:spPr>
              <a:xfrm>
                <a:off x="1968500" y="3087985"/>
                <a:ext cx="3060700" cy="1689100"/>
              </a:xfrm>
              <a:prstGeom prst="rect">
                <a:avLst/>
              </a:prstGeom>
            </p:spPr>
          </p:pic>
          <p:sp>
            <p:nvSpPr>
              <p:cNvPr id="12" name="Text Box 10">
                <a:extLst>
                  <a:ext uri="{FF2B5EF4-FFF2-40B4-BE49-F238E27FC236}">
                    <a16:creationId xmlns:a16="http://schemas.microsoft.com/office/drawing/2014/main" id="{538D525F-EEAB-4FDD-A920-520F583BDF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4675" y="3729335"/>
                <a:ext cx="669925" cy="762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200" dirty="0" err="1">
                    <a:latin typeface="Helvetica" charset="0"/>
                  </a:rPr>
                  <a:t>g</a:t>
                </a:r>
                <a:r>
                  <a:rPr lang="en-US" sz="2200" baseline="-25000" dirty="0" err="1">
                    <a:latin typeface="Helvetica" charset="0"/>
                  </a:rPr>
                  <a:t>a</a:t>
                </a:r>
                <a:r>
                  <a:rPr lang="en-US" sz="2200" baseline="-25000" dirty="0" err="1">
                    <a:latin typeface="Symbol" charset="0"/>
                  </a:rPr>
                  <a:t>gg</a:t>
                </a:r>
                <a:endParaRPr lang="en-US" sz="2200" baseline="-25000" dirty="0">
                  <a:latin typeface="Symbol" charset="0"/>
                </a:endParaRPr>
              </a:p>
              <a:p>
                <a:endParaRPr lang="en-US" sz="2200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4A65107-F71F-4EE5-A1EA-C14A335623CD}"/>
                  </a:ext>
                </a:extLst>
              </p:cNvPr>
              <p:cNvSpPr/>
              <p:nvPr/>
            </p:nvSpPr>
            <p:spPr bwMode="auto">
              <a:xfrm>
                <a:off x="2070100" y="4267200"/>
                <a:ext cx="596900" cy="2241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95B885-71E7-474E-A543-FC9DA31A7417}"/>
                </a:ext>
              </a:extLst>
            </p:cNvPr>
            <p:cNvSpPr txBox="1"/>
            <p:nvPr/>
          </p:nvSpPr>
          <p:spPr>
            <a:xfrm>
              <a:off x="715546" y="31171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Regular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8863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EFA91-4B04-437F-ABAF-98E0718AD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-72232"/>
            <a:ext cx="11615056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Production of Dark Matter by Vacuum Realignment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6346F-4FAF-4456-976A-24FA6CF99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692" y="1075858"/>
            <a:ext cx="5176045" cy="5502139"/>
          </a:xfrm>
        </p:spPr>
        <p:txBody>
          <a:bodyPr>
            <a:normAutofit/>
          </a:bodyPr>
          <a:lstStyle/>
          <a:p>
            <a:r>
              <a:rPr lang="en-US" sz="2400" dirty="0"/>
              <a:t>After PQ symmetry breaking the </a:t>
            </a:r>
            <a:r>
              <a:rPr lang="en-US" sz="2400" dirty="0">
                <a:sym typeface="Symbol" panose="05050102010706020507" pitchFamily="18" charset="2"/>
              </a:rPr>
              <a:t> </a:t>
            </a:r>
            <a:r>
              <a:rPr lang="en-US" sz="2400" dirty="0"/>
              <a:t>angle is a random number.</a:t>
            </a:r>
          </a:p>
          <a:p>
            <a:r>
              <a:rPr lang="en-US" sz="2400" dirty="0"/>
              <a:t>Tilting of PQ potential below QCD phase transition causes the field to roll to its minimum, converting vacuum energy to axion particles.</a:t>
            </a:r>
          </a:p>
          <a:p>
            <a:r>
              <a:rPr lang="en-US" sz="2400" dirty="0"/>
              <a:t>Axion dark matter density today determined by random initial value of </a:t>
            </a:r>
            <a:r>
              <a:rPr lang="en-US" sz="2400" dirty="0">
                <a:sym typeface="Symbol" panose="05050102010706020507" pitchFamily="18" charset="2"/>
              </a:rPr>
              <a:t></a:t>
            </a:r>
            <a:r>
              <a:rPr lang="en-US" sz="2400" dirty="0"/>
              <a:t>.</a:t>
            </a:r>
          </a:p>
          <a:p>
            <a:r>
              <a:rPr lang="en-US" sz="2400" dirty="0"/>
              <a:t>Can assume different values in causally disconnected regions of space-&gt; domain walls.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65BC9-9698-4AAB-846E-8B02AE753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37" y="1239378"/>
            <a:ext cx="3577569" cy="20123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172923-197F-46F5-B1EA-06C143728C4C}"/>
              </a:ext>
            </a:extLst>
          </p:cNvPr>
          <p:cNvGrpSpPr/>
          <p:nvPr/>
        </p:nvGrpSpPr>
        <p:grpSpPr>
          <a:xfrm>
            <a:off x="7509330" y="3889865"/>
            <a:ext cx="3681607" cy="2760146"/>
            <a:chOff x="5224352" y="2973946"/>
            <a:chExt cx="3681607" cy="276014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476E6B-BEAC-4C5D-8F97-E200837FD999}"/>
                </a:ext>
              </a:extLst>
            </p:cNvPr>
            <p:cNvCxnSpPr/>
            <p:nvPr/>
          </p:nvCxnSpPr>
          <p:spPr>
            <a:xfrm flipH="1">
              <a:off x="5659394" y="4005852"/>
              <a:ext cx="28804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A15D392-85B2-40CF-AAD2-35AB52933B91}"/>
                </a:ext>
              </a:extLst>
            </p:cNvPr>
            <p:cNvCxnSpPr/>
            <p:nvPr/>
          </p:nvCxnSpPr>
          <p:spPr>
            <a:xfrm>
              <a:off x="5659394" y="4437912"/>
              <a:ext cx="288040" cy="36005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82F316B-5EE8-44E3-BC05-D0E962C31FF5}"/>
                </a:ext>
              </a:extLst>
            </p:cNvPr>
            <p:cNvCxnSpPr/>
            <p:nvPr/>
          </p:nvCxnSpPr>
          <p:spPr>
            <a:xfrm>
              <a:off x="5947434" y="4797962"/>
              <a:ext cx="792110" cy="1440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0F1DA47-8A10-4E8C-8FAD-BBC8514727E4}"/>
                </a:ext>
              </a:extLst>
            </p:cNvPr>
            <p:cNvCxnSpPr/>
            <p:nvPr/>
          </p:nvCxnSpPr>
          <p:spPr>
            <a:xfrm flipV="1">
              <a:off x="6739544" y="4294491"/>
              <a:ext cx="0" cy="64809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D3AC3D1-962F-45F4-A86E-1D078D06F0F1}"/>
                </a:ext>
              </a:extLst>
            </p:cNvPr>
            <p:cNvCxnSpPr/>
            <p:nvPr/>
          </p:nvCxnSpPr>
          <p:spPr>
            <a:xfrm flipH="1" flipV="1">
              <a:off x="6343489" y="4005852"/>
              <a:ext cx="396055" cy="28804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C57C338-E9B8-4CA0-BADA-EBA43E4CB5B4}"/>
                </a:ext>
              </a:extLst>
            </p:cNvPr>
            <p:cNvCxnSpPr/>
            <p:nvPr/>
          </p:nvCxnSpPr>
          <p:spPr>
            <a:xfrm>
              <a:off x="5947434" y="4005852"/>
              <a:ext cx="396055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F0683A5-77CC-4F41-9716-919A049F3E2E}"/>
                </a:ext>
              </a:extLst>
            </p:cNvPr>
            <p:cNvCxnSpPr/>
            <p:nvPr/>
          </p:nvCxnSpPr>
          <p:spPr>
            <a:xfrm flipV="1">
              <a:off x="6343489" y="3717812"/>
              <a:ext cx="396055" cy="28804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364926D-D4D3-421B-88A2-CD5D5C295C3D}"/>
                </a:ext>
              </a:extLst>
            </p:cNvPr>
            <p:cNvCxnSpPr/>
            <p:nvPr/>
          </p:nvCxnSpPr>
          <p:spPr>
            <a:xfrm>
              <a:off x="6739544" y="3717812"/>
              <a:ext cx="0" cy="5760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85876F8-B526-49F1-8826-405D6EECDE26}"/>
                </a:ext>
              </a:extLst>
            </p:cNvPr>
            <p:cNvCxnSpPr/>
            <p:nvPr/>
          </p:nvCxnSpPr>
          <p:spPr>
            <a:xfrm>
              <a:off x="6739544" y="3717812"/>
              <a:ext cx="864120" cy="1440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1A36FC7-FBE6-45D6-809D-C28925244776}"/>
                </a:ext>
              </a:extLst>
            </p:cNvPr>
            <p:cNvCxnSpPr/>
            <p:nvPr/>
          </p:nvCxnSpPr>
          <p:spPr>
            <a:xfrm>
              <a:off x="7603664" y="3861832"/>
              <a:ext cx="14402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973ACFC-CBA6-4CF7-9862-FDC96CC1AFD8}"/>
                </a:ext>
              </a:extLst>
            </p:cNvPr>
            <p:cNvCxnSpPr/>
            <p:nvPr/>
          </p:nvCxnSpPr>
          <p:spPr>
            <a:xfrm flipH="1">
              <a:off x="6739544" y="4293892"/>
              <a:ext cx="1008140" cy="32404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C2C75F4-362B-46B5-8EED-EF39D0B45939}"/>
                </a:ext>
              </a:extLst>
            </p:cNvPr>
            <p:cNvCxnSpPr/>
            <p:nvPr/>
          </p:nvCxnSpPr>
          <p:spPr>
            <a:xfrm>
              <a:off x="6739544" y="4941982"/>
              <a:ext cx="288040" cy="5760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5905CF5-2A6A-457B-8B0A-43404A6D0815}"/>
                </a:ext>
              </a:extLst>
            </p:cNvPr>
            <p:cNvCxnSpPr/>
            <p:nvPr/>
          </p:nvCxnSpPr>
          <p:spPr>
            <a:xfrm flipV="1">
              <a:off x="7027584" y="4797962"/>
              <a:ext cx="360050" cy="72010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A3580EE-0CE3-43F0-9B59-6CA2E6674BE5}"/>
                </a:ext>
              </a:extLst>
            </p:cNvPr>
            <p:cNvCxnSpPr/>
            <p:nvPr/>
          </p:nvCxnSpPr>
          <p:spPr>
            <a:xfrm flipH="1" flipV="1">
              <a:off x="6739544" y="4617937"/>
              <a:ext cx="648090" cy="18002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3559AB-2961-4E8E-9BFF-24A8E2285529}"/>
                </a:ext>
              </a:extLst>
            </p:cNvPr>
            <p:cNvCxnSpPr/>
            <p:nvPr/>
          </p:nvCxnSpPr>
          <p:spPr>
            <a:xfrm>
              <a:off x="7387634" y="4797962"/>
              <a:ext cx="28804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451CBF6-E837-4153-8578-0A104D765069}"/>
                </a:ext>
              </a:extLst>
            </p:cNvPr>
            <p:cNvCxnSpPr/>
            <p:nvPr/>
          </p:nvCxnSpPr>
          <p:spPr>
            <a:xfrm flipV="1">
              <a:off x="7675674" y="4797962"/>
              <a:ext cx="36005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49FBE7F-4D3D-4393-B818-84E21573326A}"/>
                </a:ext>
              </a:extLst>
            </p:cNvPr>
            <p:cNvCxnSpPr/>
            <p:nvPr/>
          </p:nvCxnSpPr>
          <p:spPr>
            <a:xfrm flipH="1" flipV="1">
              <a:off x="7747684" y="4293892"/>
              <a:ext cx="288040" cy="50407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E79797C-91E4-45BC-8BF4-6E8AC91A3871}"/>
                </a:ext>
              </a:extLst>
            </p:cNvPr>
            <p:cNvCxnSpPr/>
            <p:nvPr/>
          </p:nvCxnSpPr>
          <p:spPr>
            <a:xfrm flipV="1">
              <a:off x="7603664" y="3645802"/>
              <a:ext cx="504070" cy="21603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D646177-FFF4-4E77-A28A-DA2B42C428EE}"/>
                </a:ext>
              </a:extLst>
            </p:cNvPr>
            <p:cNvCxnSpPr/>
            <p:nvPr/>
          </p:nvCxnSpPr>
          <p:spPr>
            <a:xfrm>
              <a:off x="8107734" y="3645802"/>
              <a:ext cx="432060" cy="57608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57BEFBF-D756-4D5B-9039-4C7D485B2058}"/>
                </a:ext>
              </a:extLst>
            </p:cNvPr>
            <p:cNvCxnSpPr/>
            <p:nvPr/>
          </p:nvCxnSpPr>
          <p:spPr>
            <a:xfrm flipH="1">
              <a:off x="7747684" y="4221882"/>
              <a:ext cx="792110" cy="7201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1BD63C-C478-47A9-ADE7-80D47D55084B}"/>
                </a:ext>
              </a:extLst>
            </p:cNvPr>
            <p:cNvCxnSpPr/>
            <p:nvPr/>
          </p:nvCxnSpPr>
          <p:spPr>
            <a:xfrm>
              <a:off x="8539794" y="4221882"/>
              <a:ext cx="366165" cy="150412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8F7F38-7DAD-4FD4-91B7-CF32C6CD0E2B}"/>
                </a:ext>
              </a:extLst>
            </p:cNvPr>
            <p:cNvCxnSpPr/>
            <p:nvPr/>
          </p:nvCxnSpPr>
          <p:spPr>
            <a:xfrm flipH="1">
              <a:off x="8719820" y="4365902"/>
              <a:ext cx="186139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41747F7-FC9A-4573-807B-69CFA18DE413}"/>
                </a:ext>
              </a:extLst>
            </p:cNvPr>
            <p:cNvCxnSpPr/>
            <p:nvPr/>
          </p:nvCxnSpPr>
          <p:spPr>
            <a:xfrm flipH="1">
              <a:off x="8035725" y="4797962"/>
              <a:ext cx="684094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35F62E-2F94-4A9E-9E0E-70E57E2B1799}"/>
                </a:ext>
              </a:extLst>
            </p:cNvPr>
            <p:cNvCxnSpPr/>
            <p:nvPr/>
          </p:nvCxnSpPr>
          <p:spPr>
            <a:xfrm>
              <a:off x="7675674" y="5230022"/>
              <a:ext cx="57608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FD23B3-1736-49F6-8535-3029BE15D79B}"/>
                </a:ext>
              </a:extLst>
            </p:cNvPr>
            <p:cNvCxnSpPr/>
            <p:nvPr/>
          </p:nvCxnSpPr>
          <p:spPr>
            <a:xfrm flipV="1">
              <a:off x="8245378" y="5302032"/>
              <a:ext cx="369635" cy="360051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FCA3621-9BCE-4083-965D-06C5C85D0680}"/>
                </a:ext>
              </a:extLst>
            </p:cNvPr>
            <p:cNvCxnSpPr/>
            <p:nvPr/>
          </p:nvCxnSpPr>
          <p:spPr>
            <a:xfrm flipV="1">
              <a:off x="8611804" y="4797962"/>
              <a:ext cx="108015" cy="50407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E0A2623-C40E-4DCA-8570-5D72D58AC3DC}"/>
                </a:ext>
              </a:extLst>
            </p:cNvPr>
            <p:cNvCxnSpPr/>
            <p:nvPr/>
          </p:nvCxnSpPr>
          <p:spPr>
            <a:xfrm>
              <a:off x="7027584" y="5518062"/>
              <a:ext cx="1224170" cy="14402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84B9B87-A515-4FBF-8CE6-3E3376DE6988}"/>
                </a:ext>
              </a:extLst>
            </p:cNvPr>
            <p:cNvCxnSpPr/>
            <p:nvPr/>
          </p:nvCxnSpPr>
          <p:spPr>
            <a:xfrm flipH="1">
              <a:off x="5443364" y="4797962"/>
              <a:ext cx="504070" cy="43206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0DC5BC6-9B53-48D2-92E8-B674D1B3ACFD}"/>
                </a:ext>
              </a:extLst>
            </p:cNvPr>
            <p:cNvCxnSpPr/>
            <p:nvPr/>
          </p:nvCxnSpPr>
          <p:spPr>
            <a:xfrm>
              <a:off x="5440383" y="5230022"/>
              <a:ext cx="444815" cy="50407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1548393-EF05-44A6-BCFB-D0CBADF29223}"/>
                </a:ext>
              </a:extLst>
            </p:cNvPr>
            <p:cNvCxnSpPr/>
            <p:nvPr/>
          </p:nvCxnSpPr>
          <p:spPr>
            <a:xfrm flipV="1">
              <a:off x="5885198" y="5482058"/>
              <a:ext cx="458291" cy="25203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A89309-46A0-4BC2-9D66-688D44ABD7E1}"/>
                </a:ext>
              </a:extLst>
            </p:cNvPr>
            <p:cNvCxnSpPr/>
            <p:nvPr/>
          </p:nvCxnSpPr>
          <p:spPr>
            <a:xfrm>
              <a:off x="6343489" y="5482057"/>
              <a:ext cx="684095" cy="36005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1EAAFBF-0C76-463B-B46B-FF9AA805F5E1}"/>
                </a:ext>
              </a:extLst>
            </p:cNvPr>
            <p:cNvSpPr txBox="1"/>
            <p:nvPr/>
          </p:nvSpPr>
          <p:spPr>
            <a:xfrm>
              <a:off x="5958500" y="4266132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0.37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ED60B67-11C5-451A-90F8-B63D8234110B}"/>
                </a:ext>
              </a:extLst>
            </p:cNvPr>
            <p:cNvSpPr txBox="1"/>
            <p:nvPr/>
          </p:nvSpPr>
          <p:spPr>
            <a:xfrm>
              <a:off x="6821328" y="3924317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1.12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883F8DE-6EAE-4F23-913B-064858386AA4}"/>
                </a:ext>
              </a:extLst>
            </p:cNvPr>
            <p:cNvSpPr txBox="1"/>
            <p:nvPr/>
          </p:nvSpPr>
          <p:spPr>
            <a:xfrm>
              <a:off x="6710969" y="4695417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2.01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C8D065-16C0-4A2D-A514-91BD427A5D36}"/>
                </a:ext>
              </a:extLst>
            </p:cNvPr>
            <p:cNvSpPr txBox="1"/>
            <p:nvPr/>
          </p:nvSpPr>
          <p:spPr>
            <a:xfrm>
              <a:off x="7325398" y="4428387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0.63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BFD940-B71E-49D3-A705-ADEB25CB8917}"/>
                </a:ext>
              </a:extLst>
            </p:cNvPr>
            <p:cNvSpPr txBox="1"/>
            <p:nvPr/>
          </p:nvSpPr>
          <p:spPr>
            <a:xfrm>
              <a:off x="7901478" y="4932457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3.14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D3979F-1010-4436-9DB3-0A945B1291D4}"/>
                </a:ext>
              </a:extLst>
            </p:cNvPr>
            <p:cNvSpPr txBox="1"/>
            <p:nvPr/>
          </p:nvSpPr>
          <p:spPr>
            <a:xfrm>
              <a:off x="8035724" y="4331992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1.93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DA6F6F5-2484-4E11-BFB8-224CA48DE762}"/>
                </a:ext>
              </a:extLst>
            </p:cNvPr>
            <p:cNvSpPr txBox="1"/>
            <p:nvPr/>
          </p:nvSpPr>
          <p:spPr>
            <a:xfrm>
              <a:off x="7757458" y="3861832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0.01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077165C-2C9C-4C3F-8595-D7B9D3916488}"/>
                </a:ext>
              </a:extLst>
            </p:cNvPr>
            <p:cNvSpPr txBox="1"/>
            <p:nvPr/>
          </p:nvSpPr>
          <p:spPr>
            <a:xfrm>
              <a:off x="7099594" y="5116537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1.57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C8A6936-F243-4118-AF6E-596146ECF384}"/>
                </a:ext>
              </a:extLst>
            </p:cNvPr>
            <p:cNvSpPr txBox="1"/>
            <p:nvPr/>
          </p:nvSpPr>
          <p:spPr>
            <a:xfrm>
              <a:off x="5885198" y="5013992"/>
              <a:ext cx="6383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0.17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5CB5489-60E3-49DD-9A71-D3C365ABA6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0724" y="3789842"/>
              <a:ext cx="144000" cy="144000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23502EC6-478A-4F7A-98E7-C4B1135638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42724" y="3681832"/>
              <a:ext cx="360000" cy="360000"/>
            </a:xfrm>
            <a:prstGeom prst="arc">
              <a:avLst>
                <a:gd name="adj1" fmla="val 16200000"/>
                <a:gd name="adj2" fmla="val 12269441"/>
              </a:avLst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9E8B0DE-3ABE-4219-9957-6759BFC80EC4}"/>
                </a:ext>
              </a:extLst>
            </p:cNvPr>
            <p:cNvSpPr/>
            <p:nvPr/>
          </p:nvSpPr>
          <p:spPr>
            <a:xfrm>
              <a:off x="7038621" y="2973946"/>
              <a:ext cx="17251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Cosmic axion</a:t>
              </a:r>
            </a:p>
            <a:p>
              <a:pPr algn="ctr"/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string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B48A0A55-0CF6-42BF-98D0-0CCDC5F5E29C}"/>
                    </a:ext>
                  </a:extLst>
                </p:cNvPr>
                <p:cNvSpPr txBox="1"/>
                <p:nvPr/>
              </p:nvSpPr>
              <p:spPr>
                <a:xfrm>
                  <a:off x="5224352" y="3305488"/>
                  <a:ext cx="1659212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Random</a:t>
                  </a:r>
                  <a:r>
                    <a:rPr lang="en-US" sz="2000" b="1" dirty="0"/>
                    <a:t> </a:t>
                  </a:r>
                  <a14:m>
                    <m:oMath xmlns:m="http://schemas.openxmlformats.org/officeDocument/2006/math">
                      <m:r>
                        <a:rPr lang="en-US" sz="2000" b="1" smtClean="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𝚯</m:t>
                      </m:r>
                      <m:r>
                        <a:rPr lang="de-DE" sz="2000" b="1" i="1" baseline="-25000">
                          <a:solidFill>
                            <a:schemeClr val="tx1"/>
                          </a:solidFill>
                          <a:latin typeface="Cambria Math"/>
                          <a:cs typeface="Arial" panose="020B0604020202020204" pitchFamily="34" charset="0"/>
                        </a:rPr>
                        <m:t>𝒊</m:t>
                      </m:r>
                    </m:oMath>
                  </a14:m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4352" y="3305488"/>
                  <a:ext cx="1659212" cy="40011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7692" b="-27692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FAAEA03-7343-46F3-8E38-B75C80E2F6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988" y="1225759"/>
            <a:ext cx="2831508" cy="213814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BF32D455-DB38-48F5-887E-2C5741BB8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3582" y="5475947"/>
            <a:ext cx="4269091" cy="11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56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B3A0F8-FA57-44C5-99B3-C777F67A8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794" y="919870"/>
            <a:ext cx="4616113" cy="40144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C64A60-5ED0-42E6-AA7D-36E3DE66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3" y="538000"/>
            <a:ext cx="11582400" cy="427877"/>
          </a:xfrm>
        </p:spPr>
        <p:txBody>
          <a:bodyPr>
            <a:noAutofit/>
          </a:bodyPr>
          <a:lstStyle/>
          <a:p>
            <a:r>
              <a:rPr lang="en-US" sz="4000" dirty="0"/>
              <a:t>Beyond the Quantum Limit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91AB54-6F9A-4BB2-9F3D-F8E8861031D3}"/>
              </a:ext>
            </a:extLst>
          </p:cNvPr>
          <p:cNvSpPr txBox="1"/>
          <p:nvPr/>
        </p:nvSpPr>
        <p:spPr>
          <a:xfrm>
            <a:off x="247842" y="1378033"/>
            <a:ext cx="644850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Quantum limit comes from trying to measure both amplitude and phase of a harmonic oscillator (mode of E field)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Can we avoid measuring both amplitude and phase?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Various proposals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“Squeezing the vacuum” using Josephson Parametric Amplifiers (</a:t>
            </a:r>
            <a:r>
              <a:rPr lang="en-US" sz="2000" dirty="0" err="1"/>
              <a:t>Haystac</a:t>
            </a:r>
            <a:r>
              <a:rPr lang="en-US" sz="2000" dirty="0"/>
              <a:t>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Qubit single microwave photon detectors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000" dirty="0"/>
              <a:t>Single microwave photon counting using Rydberg atoms.</a:t>
            </a:r>
          </a:p>
        </p:txBody>
      </p:sp>
    </p:spTree>
    <p:extLst>
      <p:ext uri="{BB962C8B-B14F-4D97-AF65-F5344CB8AC3E}">
        <p14:creationId xmlns:p14="http://schemas.microsoft.com/office/powerpoint/2010/main" val="2696010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30B64-3263-42EA-A315-143882D2C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28" y="-234403"/>
            <a:ext cx="11699278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WIMPs Vs. Axions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4554B-329E-4D87-9358-49BA1DCA7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02" y="2853832"/>
            <a:ext cx="4557653" cy="4004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54F66-4C8F-4463-ADFF-F16BBA16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40835"/>
            <a:ext cx="6042099" cy="4077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1AAD6C-B71F-47C0-857E-F3CEEC8283E0}"/>
              </a:ext>
            </a:extLst>
          </p:cNvPr>
          <p:cNvSpPr txBox="1"/>
          <p:nvPr/>
        </p:nvSpPr>
        <p:spPr>
          <a:xfrm>
            <a:off x="363794" y="772168"/>
            <a:ext cx="52858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WIMPs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Dramatic progress in attempted WIMP detection over last decade- many models previously considered promising are now excluded.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Direct searches will become background limited by neutrinos over next 10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4A0562-3825-4DE7-8723-10238D73231B}"/>
              </a:ext>
            </a:extLst>
          </p:cNvPr>
          <p:cNvSpPr/>
          <p:nvPr/>
        </p:nvSpPr>
        <p:spPr>
          <a:xfrm>
            <a:off x="5510855" y="779772"/>
            <a:ext cx="6745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Axions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Previous experiments not sensitive enough to test most important models.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Emerging techniques likely to reach required sensitivity.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3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9-01-13 at 12.44.32 AM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81" b="-33981"/>
          <a:stretch>
            <a:fillRect/>
          </a:stretch>
        </p:blipFill>
        <p:spPr>
          <a:xfrm>
            <a:off x="3699067" y="1202402"/>
            <a:ext cx="4240545" cy="233824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426" y="-165889"/>
            <a:ext cx="12038724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Diversity of Techniques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E1AC667-16BE-7E44-B299-A9E074F1C0F9}" type="slidenum">
              <a:rPr lang="en-US" smtClean="0"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788953" y="1169869"/>
            <a:ext cx="3691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“Light Shining Through Walls” (ALPS)</a:t>
            </a:r>
          </a:p>
        </p:txBody>
      </p:sp>
      <p:pic>
        <p:nvPicPr>
          <p:cNvPr id="7" name="Picture 6" descr="Screen Shot 2019-01-13 at 1.03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91" y="1564289"/>
            <a:ext cx="3730409" cy="2130677"/>
          </a:xfrm>
          <a:prstGeom prst="rect">
            <a:avLst/>
          </a:prstGeom>
        </p:spPr>
      </p:pic>
      <p:pic>
        <p:nvPicPr>
          <p:cNvPr id="9" name="Picture 8" descr="Screen Shot 2019-01-13 at 12.40.50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8" t="2197"/>
          <a:stretch/>
        </p:blipFill>
        <p:spPr>
          <a:xfrm>
            <a:off x="9433431" y="4326335"/>
            <a:ext cx="2548867" cy="253166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71042" y="3979695"/>
            <a:ext cx="2861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NMR (ARIADNE, CASPER)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1591" y="1162946"/>
            <a:ext cx="3793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Dielectric Radiators (MADMAX, ORPHEUS)</a:t>
            </a:r>
          </a:p>
        </p:txBody>
      </p:sp>
      <p:pic>
        <p:nvPicPr>
          <p:cNvPr id="18" name="Picture 17" descr="Screen Shot 2019-01-13 at 2.42.54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t="2825" b="5398"/>
          <a:stretch/>
        </p:blipFill>
        <p:spPr>
          <a:xfrm>
            <a:off x="329151" y="4881291"/>
            <a:ext cx="3239499" cy="19039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8222A1-750B-4787-9523-497FCB60F8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94" b="-2400"/>
          <a:stretch/>
        </p:blipFill>
        <p:spPr>
          <a:xfrm>
            <a:off x="168180" y="1431854"/>
            <a:ext cx="2656483" cy="30035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56426" y="1102948"/>
            <a:ext cx="3680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Resonant Cavity (ADMX, HAYSTAC, CAPP)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F7438-0862-4DDD-AEF0-52ADFD33AF51}"/>
              </a:ext>
            </a:extLst>
          </p:cNvPr>
          <p:cNvSpPr txBox="1"/>
          <p:nvPr/>
        </p:nvSpPr>
        <p:spPr>
          <a:xfrm>
            <a:off x="168180" y="4557376"/>
            <a:ext cx="303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LC Circuit (DMRADIO, ABRACADABRA</a:t>
            </a:r>
            <a:r>
              <a:rPr lang="en-US" b="1" dirty="0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862D5D-0B1E-4D83-AC15-C5E519E37CC0}"/>
              </a:ext>
            </a:extLst>
          </p:cNvPr>
          <p:cNvGrpSpPr/>
          <p:nvPr/>
        </p:nvGrpSpPr>
        <p:grpSpPr>
          <a:xfrm>
            <a:off x="3931379" y="3979695"/>
            <a:ext cx="4214545" cy="1254397"/>
            <a:chOff x="4031677" y="3837641"/>
            <a:chExt cx="4214545" cy="125439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89BD17-D573-4B2B-8073-0BB12FBD19BE}"/>
                </a:ext>
              </a:extLst>
            </p:cNvPr>
            <p:cNvSpPr/>
            <p:nvPr/>
          </p:nvSpPr>
          <p:spPr>
            <a:xfrm>
              <a:off x="6182527" y="4079192"/>
              <a:ext cx="128513" cy="101284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948A41-2559-4DE5-8E53-08CA729A1055}"/>
                </a:ext>
              </a:extLst>
            </p:cNvPr>
            <p:cNvSpPr/>
            <p:nvPr/>
          </p:nvSpPr>
          <p:spPr>
            <a:xfrm>
              <a:off x="6476671" y="4079192"/>
              <a:ext cx="836759" cy="2074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98DD903-7598-4C0E-AF65-ED412D9503DA}"/>
                </a:ext>
              </a:extLst>
            </p:cNvPr>
            <p:cNvSpPr/>
            <p:nvPr/>
          </p:nvSpPr>
          <p:spPr>
            <a:xfrm>
              <a:off x="6476671" y="4884555"/>
              <a:ext cx="836759" cy="20748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159F625-D59D-4245-9B8D-C85DC3C194DD}"/>
                </a:ext>
              </a:extLst>
            </p:cNvPr>
            <p:cNvSpPr/>
            <p:nvPr/>
          </p:nvSpPr>
          <p:spPr>
            <a:xfrm>
              <a:off x="7576180" y="4457111"/>
              <a:ext cx="237035" cy="278555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FADAC9-BD3D-4591-88EE-5C9509DCCCB1}"/>
                </a:ext>
              </a:extLst>
            </p:cNvPr>
            <p:cNvSpPr txBox="1"/>
            <p:nvPr/>
          </p:nvSpPr>
          <p:spPr>
            <a:xfrm>
              <a:off x="7495967" y="4022714"/>
              <a:ext cx="7502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Photo detector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34D97F8-5E13-4E48-9875-ACCFDF8C0C98}"/>
                </a:ext>
              </a:extLst>
            </p:cNvPr>
            <p:cNvCxnSpPr/>
            <p:nvPr/>
          </p:nvCxnSpPr>
          <p:spPr>
            <a:xfrm flipV="1">
              <a:off x="6528090" y="4335956"/>
              <a:ext cx="0" cy="4993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C23DD92-D4E4-4B2B-8F76-D90F37029831}"/>
                </a:ext>
              </a:extLst>
            </p:cNvPr>
            <p:cNvCxnSpPr/>
            <p:nvPr/>
          </p:nvCxnSpPr>
          <p:spPr>
            <a:xfrm flipV="1">
              <a:off x="7170652" y="4335956"/>
              <a:ext cx="0" cy="4993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CC77E93-159C-4404-A8EA-AC79742F8D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2883" y="4600947"/>
              <a:ext cx="780900" cy="0"/>
            </a:xfrm>
            <a:prstGeom prst="line">
              <a:avLst/>
            </a:prstGeom>
            <a:ln w="635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74D87A-A5C8-413B-9B72-B079A619D093}"/>
                </a:ext>
              </a:extLst>
            </p:cNvPr>
            <p:cNvCxnSpPr/>
            <p:nvPr/>
          </p:nvCxnSpPr>
          <p:spPr>
            <a:xfrm flipH="1">
              <a:off x="6563970" y="4609288"/>
              <a:ext cx="235403" cy="263523"/>
            </a:xfrm>
            <a:prstGeom prst="line">
              <a:avLst/>
            </a:prstGeom>
            <a:ln w="635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5A661D1-4613-4EEF-85DE-6ABC4F57A179}"/>
                </a:ext>
              </a:extLst>
            </p:cNvPr>
            <p:cNvSpPr/>
            <p:nvPr/>
          </p:nvSpPr>
          <p:spPr>
            <a:xfrm>
              <a:off x="6757860" y="4553903"/>
              <a:ext cx="87478" cy="836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Star: 7 Points 35">
              <a:extLst>
                <a:ext uri="{FF2B5EF4-FFF2-40B4-BE49-F238E27FC236}">
                  <a16:creationId xmlns:a16="http://schemas.microsoft.com/office/drawing/2014/main" id="{474B7F53-B66F-42A3-A422-495C7E66F48C}"/>
                </a:ext>
              </a:extLst>
            </p:cNvPr>
            <p:cNvSpPr/>
            <p:nvPr/>
          </p:nvSpPr>
          <p:spPr>
            <a:xfrm>
              <a:off x="4031677" y="4164810"/>
              <a:ext cx="1029547" cy="855469"/>
            </a:xfrm>
            <a:prstGeom prst="star7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DB21E25-6580-4B90-8FE2-E018105ECF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3579" y="4587854"/>
              <a:ext cx="375142" cy="0"/>
            </a:xfrm>
            <a:prstGeom prst="line">
              <a:avLst/>
            </a:prstGeom>
            <a:ln w="6350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D25E48B-4E98-4E1C-80F7-FA6C0D19EDF9}"/>
                </a:ext>
              </a:extLst>
            </p:cNvPr>
            <p:cNvCxnSpPr/>
            <p:nvPr/>
          </p:nvCxnSpPr>
          <p:spPr>
            <a:xfrm flipH="1">
              <a:off x="4410823" y="4604863"/>
              <a:ext cx="235403" cy="263523"/>
            </a:xfrm>
            <a:prstGeom prst="line">
              <a:avLst/>
            </a:prstGeom>
            <a:ln w="6350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B67F793-6E90-46CA-8C1A-2D6907EC2784}"/>
                </a:ext>
              </a:extLst>
            </p:cNvPr>
            <p:cNvSpPr/>
            <p:nvPr/>
          </p:nvSpPr>
          <p:spPr>
            <a:xfrm>
              <a:off x="4632021" y="4560099"/>
              <a:ext cx="87478" cy="8362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702C36D-63D4-4973-A268-A46B6C6155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19499" y="4599764"/>
              <a:ext cx="2064160" cy="2435"/>
            </a:xfrm>
            <a:prstGeom prst="line">
              <a:avLst/>
            </a:prstGeom>
            <a:ln w="63500" cap="flat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05E428C-2383-4F54-98BA-133BF14CB4F6}"/>
                </a:ext>
              </a:extLst>
            </p:cNvPr>
            <p:cNvSpPr txBox="1"/>
            <p:nvPr/>
          </p:nvSpPr>
          <p:spPr>
            <a:xfrm>
              <a:off x="5300374" y="4234901"/>
              <a:ext cx="330153" cy="1638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axion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32F87B-2377-4835-BE77-304371A82F07}"/>
                </a:ext>
              </a:extLst>
            </p:cNvPr>
            <p:cNvSpPr txBox="1"/>
            <p:nvPr/>
          </p:nvSpPr>
          <p:spPr>
            <a:xfrm>
              <a:off x="6463685" y="4022307"/>
              <a:ext cx="7431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magnet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23C3FD-DB9F-452C-84F3-FCEE9F212649}"/>
                </a:ext>
              </a:extLst>
            </p:cNvPr>
            <p:cNvSpPr txBox="1"/>
            <p:nvPr/>
          </p:nvSpPr>
          <p:spPr>
            <a:xfrm>
              <a:off x="4279389" y="3837641"/>
              <a:ext cx="5341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Sun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B6F20D0-B342-46E7-9560-297BCEDEC278}"/>
              </a:ext>
            </a:extLst>
          </p:cNvPr>
          <p:cNvSpPr txBox="1"/>
          <p:nvPr/>
        </p:nvSpPr>
        <p:spPr>
          <a:xfrm>
            <a:off x="3902811" y="3589282"/>
            <a:ext cx="26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Solar Axions (CAST, IAXO)</a:t>
            </a:r>
          </a:p>
        </p:txBody>
      </p:sp>
    </p:spTree>
    <p:extLst>
      <p:ext uri="{BB962C8B-B14F-4D97-AF65-F5344CB8AC3E}">
        <p14:creationId xmlns:p14="http://schemas.microsoft.com/office/powerpoint/2010/main" val="172594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23BAF-66C1-4D79-8B3D-34AEF7F9D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12" y="-8132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Maxwell’s Equations with an Axion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DD7D7E-A1C0-4CAB-8330-0E0DABDC3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21"/>
          <a:stretch/>
        </p:blipFill>
        <p:spPr>
          <a:xfrm>
            <a:off x="418441" y="881723"/>
            <a:ext cx="7292720" cy="24980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942AAC-0551-492E-BE8E-7AF655399F2C}"/>
              </a:ext>
            </a:extLst>
          </p:cNvPr>
          <p:cNvSpPr txBox="1"/>
          <p:nvPr/>
        </p:nvSpPr>
        <p:spPr>
          <a:xfrm>
            <a:off x="9024732" y="6116678"/>
            <a:ext cx="288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Irastorza</a:t>
            </a:r>
            <a:r>
              <a:rPr lang="en-US" sz="2000" dirty="0"/>
              <a:t> &amp; Redondo 2006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716528-53C7-40E3-925A-00CF2D3584EB}"/>
                  </a:ext>
                </a:extLst>
              </p:cNvPr>
              <p:cNvSpPr txBox="1"/>
              <p:nvPr/>
            </p:nvSpPr>
            <p:spPr>
              <a:xfrm>
                <a:off x="723338" y="3518656"/>
                <a:ext cx="1133531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The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field is a classical field representing axion dark matter density, oscillating with a frequency corresponding to the axion mass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p>
                      <m:sSupPr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sz="2400" dirty="0">
                    <a:solidFill>
                      <a:srgbClr val="0070C0"/>
                    </a:solidFill>
                  </a:rPr>
                  <a:t>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0070C0"/>
                    </a:solidFill>
                  </a:rPr>
                  <a:t>In a background magnetic field,  axion is responsible for a new source term which resembles an oscillating electric current 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7716528-53C7-40E3-925A-00CF2D358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338" y="3518656"/>
                <a:ext cx="11335311" cy="1938992"/>
              </a:xfrm>
              <a:prstGeom prst="rect">
                <a:avLst/>
              </a:prstGeom>
              <a:blipFill>
                <a:blip r:embed="rId3"/>
                <a:stretch>
                  <a:fillRect l="-753" t="-2516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A2E374-03B0-484F-80F8-D17B2B7551DF}"/>
                  </a:ext>
                </a:extLst>
              </p:cNvPr>
              <p:cNvSpPr txBox="1"/>
              <p:nvPr/>
            </p:nvSpPr>
            <p:spPr>
              <a:xfrm>
                <a:off x="4217810" y="5482095"/>
                <a:ext cx="2855590" cy="4192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4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24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l-GR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A2E374-03B0-484F-80F8-D17B2B755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10" y="5482095"/>
                <a:ext cx="2855590" cy="4192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B2F47A-6C11-4554-AFBE-624D0826278A}"/>
                  </a:ext>
                </a:extLst>
              </p:cNvPr>
              <p:cNvSpPr txBox="1"/>
              <p:nvPr/>
            </p:nvSpPr>
            <p:spPr>
              <a:xfrm>
                <a:off x="7132131" y="1837954"/>
                <a:ext cx="15444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𝑱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B2F47A-6C11-4554-AFBE-624D08262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131" y="1837954"/>
                <a:ext cx="1544462" cy="369332"/>
              </a:xfrm>
              <a:prstGeom prst="rect">
                <a:avLst/>
              </a:prstGeom>
              <a:blipFill>
                <a:blip r:embed="rId5"/>
                <a:stretch>
                  <a:fillRect l="-1976" r="-6719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1ABD4B-2CDC-4022-BCA2-CB6A73E3C4F7}"/>
              </a:ext>
            </a:extLst>
          </p:cNvPr>
          <p:cNvSpPr txBox="1"/>
          <p:nvPr/>
        </p:nvSpPr>
        <p:spPr>
          <a:xfrm>
            <a:off x="9540331" y="2012116"/>
            <a:ext cx="2518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Fictitious electric current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7AAA79-AAE7-4D24-BFB3-F5554CD22285}"/>
              </a:ext>
            </a:extLst>
          </p:cNvPr>
          <p:cNvCxnSpPr>
            <a:cxnSpLocks/>
          </p:cNvCxnSpPr>
          <p:nvPr/>
        </p:nvCxnSpPr>
        <p:spPr>
          <a:xfrm flipH="1" flipV="1">
            <a:off x="8689460" y="2145803"/>
            <a:ext cx="715057" cy="7445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761198EF-6BC1-46E4-AB72-9A9B1AB340FC}"/>
              </a:ext>
            </a:extLst>
          </p:cNvPr>
          <p:cNvSpPr/>
          <p:nvPr/>
        </p:nvSpPr>
        <p:spPr>
          <a:xfrm>
            <a:off x="7886700" y="1704975"/>
            <a:ext cx="789893" cy="85063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432EAC8-F5D0-4CB7-B20C-9E530234971B}"/>
              </a:ext>
            </a:extLst>
          </p:cNvPr>
          <p:cNvSpPr/>
          <p:nvPr/>
        </p:nvSpPr>
        <p:spPr>
          <a:xfrm>
            <a:off x="4188553" y="1686325"/>
            <a:ext cx="1250222" cy="86928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3D439B2-E02B-45E3-8F91-AA67E7BDB3EA}"/>
              </a:ext>
            </a:extLst>
          </p:cNvPr>
          <p:cNvGrpSpPr/>
          <p:nvPr/>
        </p:nvGrpSpPr>
        <p:grpSpPr>
          <a:xfrm>
            <a:off x="8859376" y="74044"/>
            <a:ext cx="2732703" cy="1630931"/>
            <a:chOff x="355600" y="2643485"/>
            <a:chExt cx="3060700" cy="16891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0E4020B-5790-43ED-A3BC-65DD7FC884C6}"/>
                </a:ext>
              </a:extLst>
            </p:cNvPr>
            <p:cNvGrpSpPr/>
            <p:nvPr/>
          </p:nvGrpSpPr>
          <p:grpSpPr>
            <a:xfrm>
              <a:off x="355600" y="2643485"/>
              <a:ext cx="3060700" cy="1689100"/>
              <a:chOff x="1968500" y="3087985"/>
              <a:chExt cx="3060700" cy="168910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D98BC10-0EE8-4941-B4C9-C8AD92FAF1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1498"/>
              <a:stretch/>
            </p:blipFill>
            <p:spPr>
              <a:xfrm>
                <a:off x="1968500" y="3087985"/>
                <a:ext cx="3060700" cy="1689100"/>
              </a:xfrm>
              <a:prstGeom prst="rect">
                <a:avLst/>
              </a:prstGeom>
            </p:spPr>
          </p:pic>
          <p:sp>
            <p:nvSpPr>
              <p:cNvPr id="31" name="Text Box 10">
                <a:extLst>
                  <a:ext uri="{FF2B5EF4-FFF2-40B4-BE49-F238E27FC236}">
                    <a16:creationId xmlns:a16="http://schemas.microsoft.com/office/drawing/2014/main" id="{6FF41218-1527-4005-8A5D-698DBCC6BF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4675" y="3729335"/>
                <a:ext cx="669925" cy="7968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r>
                  <a:rPr lang="en-US" sz="2200" dirty="0" err="1">
                    <a:latin typeface="Helvetica" charset="0"/>
                  </a:rPr>
                  <a:t>g</a:t>
                </a:r>
                <a:r>
                  <a:rPr lang="en-US" sz="2200" baseline="-25000" dirty="0" err="1">
                    <a:latin typeface="Helvetica" charset="0"/>
                  </a:rPr>
                  <a:t>a</a:t>
                </a:r>
                <a:r>
                  <a:rPr lang="en-US" sz="2200" baseline="-25000" dirty="0" err="1">
                    <a:latin typeface="Symbol" charset="0"/>
                  </a:rPr>
                  <a:t>gg</a:t>
                </a:r>
                <a:endParaRPr lang="en-US" sz="2200" baseline="-25000" dirty="0">
                  <a:latin typeface="Symbol" charset="0"/>
                </a:endParaRPr>
              </a:p>
              <a:p>
                <a:endParaRPr lang="en-US" sz="220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F68A6C2-614A-44C2-843E-3039C57B33C3}"/>
                  </a:ext>
                </a:extLst>
              </p:cNvPr>
              <p:cNvSpPr/>
              <p:nvPr/>
            </p:nvSpPr>
            <p:spPr bwMode="auto">
              <a:xfrm>
                <a:off x="2070100" y="4267200"/>
                <a:ext cx="596900" cy="22413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Times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EE31E6A-9972-4762-959C-47299D9F7557}"/>
                </a:ext>
              </a:extLst>
            </p:cNvPr>
            <p:cNvSpPr txBox="1"/>
            <p:nvPr/>
          </p:nvSpPr>
          <p:spPr>
            <a:xfrm>
              <a:off x="715546" y="311715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Regular" charset="0"/>
                </a:rPr>
                <a:t>a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037D2C8-8E46-433E-BE15-390FB0BFA49A}"/>
              </a:ext>
            </a:extLst>
          </p:cNvPr>
          <p:cNvSpPr txBox="1"/>
          <p:nvPr/>
        </p:nvSpPr>
        <p:spPr>
          <a:xfrm>
            <a:off x="11592079" y="156546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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48783B-02DB-4ECA-89E0-0CAA789498F2}"/>
              </a:ext>
            </a:extLst>
          </p:cNvPr>
          <p:cNvSpPr txBox="1"/>
          <p:nvPr/>
        </p:nvSpPr>
        <p:spPr>
          <a:xfrm>
            <a:off x="11632689" y="1353086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Symbol" panose="05050102010706020507" pitchFamily="18" charset="2"/>
              </a:rPr>
              <a:t>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53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9043</TotalTime>
  <Words>3754</Words>
  <Application>Microsoft Office PowerPoint</Application>
  <PresentationFormat>Widescreen</PresentationFormat>
  <Paragraphs>628</Paragraphs>
  <Slides>63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Arial</vt:lpstr>
      <vt:lpstr>Arial Narrow</vt:lpstr>
      <vt:lpstr>Calibri</vt:lpstr>
      <vt:lpstr>Calibri Light</vt:lpstr>
      <vt:lpstr>Cambria Math</vt:lpstr>
      <vt:lpstr>Helvetica</vt:lpstr>
      <vt:lpstr>Helvetica Regular</vt:lpstr>
      <vt:lpstr>Symbol</vt:lpstr>
      <vt:lpstr>Times</vt:lpstr>
      <vt:lpstr>Times New Roman</vt:lpstr>
      <vt:lpstr>Wingdings</vt:lpstr>
      <vt:lpstr>Office Theme</vt:lpstr>
      <vt:lpstr>Equation</vt:lpstr>
      <vt:lpstr>Worksheet</vt:lpstr>
      <vt:lpstr>Early Results From ADMX-G2 Axion Dark Matter Search</vt:lpstr>
      <vt:lpstr>Axions-- Motivation</vt:lpstr>
      <vt:lpstr>Electric Dipole Moments Violate CP (or T) Symmetry </vt:lpstr>
      <vt:lpstr>Peccei Quinn Solution to Strong CP Problem</vt:lpstr>
      <vt:lpstr>fA : One Parameter Controls Everything</vt:lpstr>
      <vt:lpstr>Predictions Vs. Previous Experiment Constraints</vt:lpstr>
      <vt:lpstr>WIMPs Vs. Axions</vt:lpstr>
      <vt:lpstr>Diversity of Techniques</vt:lpstr>
      <vt:lpstr>Maxwell’s Equations with an Axion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Signal Power</vt:lpstr>
      <vt:lpstr>History</vt:lpstr>
      <vt:lpstr>ADMX Collaboration</vt:lpstr>
      <vt:lpstr>PowerPoint Presentation</vt:lpstr>
      <vt:lpstr>PowerPoint Presentation</vt:lpstr>
      <vt:lpstr>PowerPoint Presentation</vt:lpstr>
      <vt:lpstr>Cryogenics</vt:lpstr>
      <vt:lpstr>Tuning The Resonator</vt:lpstr>
      <vt:lpstr>Low Noise Electronics</vt:lpstr>
      <vt:lpstr>DC SQUID as an RF amplifier (MSA)</vt:lpstr>
      <vt:lpstr>DC SQUID as an RF amplifier (MSA)</vt:lpstr>
      <vt:lpstr>Thermal Noise and Equivalent Noise Temperature</vt:lpstr>
      <vt:lpstr>Standard Quantum Limit</vt:lpstr>
      <vt:lpstr>Noise Performance of Microstrip Squid Amplifiers</vt:lpstr>
      <vt:lpstr>PowerPoint Presentation</vt:lpstr>
      <vt:lpstr>Signal to Noise Ratio- Example</vt:lpstr>
      <vt:lpstr>PowerPoint Presentation</vt:lpstr>
      <vt:lpstr>Operating Procedure</vt:lpstr>
      <vt:lpstr>Predicted Axion Signal Shape</vt:lpstr>
      <vt:lpstr>You might have an axion if the signal…</vt:lpstr>
      <vt:lpstr>First ADMX-G2 Result (Data from 2017 Run)</vt:lpstr>
      <vt:lpstr>ADMX  2018 Run- Results Coming Soon</vt:lpstr>
      <vt:lpstr>How to Speed up Axion Searches</vt:lpstr>
      <vt:lpstr>Quantum Sensor R&amp;D for Axion Detection</vt:lpstr>
      <vt:lpstr>PowerPoint Presentation</vt:lpstr>
      <vt:lpstr>R&amp;D Towards High Frequency (&gt;4 GHz) Resonators</vt:lpstr>
      <vt:lpstr>PowerPoint Presentation</vt:lpstr>
      <vt:lpstr>Cryogenic Piezoelectric Actuators for Cavity Tuning</vt:lpstr>
      <vt:lpstr>Sidecar cavity  results 2018</vt:lpstr>
      <vt:lpstr>PowerPoint Presentation</vt:lpstr>
      <vt:lpstr>Timeline For Current and Next Generation Experiments</vt:lpstr>
      <vt:lpstr>Summary</vt:lpstr>
      <vt:lpstr>Extra Slides</vt:lpstr>
      <vt:lpstr>ADMX Collaboration</vt:lpstr>
      <vt:lpstr>Quantum Limit</vt:lpstr>
      <vt:lpstr>Josephson Junction</vt:lpstr>
      <vt:lpstr>Josephson Parametric amplifier (JPA)</vt:lpstr>
      <vt:lpstr>Current data run: JPA operations</vt:lpstr>
      <vt:lpstr>PowerPoint Presentation</vt:lpstr>
      <vt:lpstr>Beyond the Quantum Limit</vt:lpstr>
      <vt:lpstr>PowerPoint Presentation</vt:lpstr>
      <vt:lpstr>PowerPoint Presentation</vt:lpstr>
      <vt:lpstr>The QCD Axion- A Very Predictive Model</vt:lpstr>
      <vt:lpstr>Axion Mass </vt:lpstr>
      <vt:lpstr>CP Violation in QCD</vt:lpstr>
      <vt:lpstr>PowerPoint Presentation</vt:lpstr>
      <vt:lpstr>Production of Dark Matter by Vacuum Realignment</vt:lpstr>
      <vt:lpstr>Beyond the Quantum Limit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Results From ADMX-G2 Dark Matter Search</dc:title>
  <dc:creator>Andrew Sonnenschein</dc:creator>
  <cp:lastModifiedBy>Andrew Sonnenschein</cp:lastModifiedBy>
  <cp:revision>222</cp:revision>
  <dcterms:created xsi:type="dcterms:W3CDTF">2018-07-13T14:34:56Z</dcterms:created>
  <dcterms:modified xsi:type="dcterms:W3CDTF">2019-02-11T21:55:21Z</dcterms:modified>
</cp:coreProperties>
</file>