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438" r:id="rId2"/>
    <p:sldId id="530" r:id="rId3"/>
    <p:sldId id="535" r:id="rId4"/>
    <p:sldId id="542" r:id="rId5"/>
    <p:sldId id="546" r:id="rId6"/>
    <p:sldId id="531" r:id="rId7"/>
    <p:sldId id="536" r:id="rId8"/>
    <p:sldId id="537" r:id="rId9"/>
    <p:sldId id="538" r:id="rId10"/>
    <p:sldId id="534" r:id="rId11"/>
    <p:sldId id="540" r:id="rId12"/>
    <p:sldId id="539" r:id="rId13"/>
    <p:sldId id="533" r:id="rId14"/>
    <p:sldId id="543" r:id="rId15"/>
    <p:sldId id="545" r:id="rId16"/>
    <p:sldId id="549" r:id="rId17"/>
    <p:sldId id="550" r:id="rId18"/>
    <p:sldId id="551" r:id="rId19"/>
    <p:sldId id="552" r:id="rId20"/>
    <p:sldId id="501" r:id="rId21"/>
    <p:sldId id="463" r:id="rId22"/>
    <p:sldId id="553" r:id="rId23"/>
    <p:sldId id="594" r:id="rId24"/>
    <p:sldId id="579" r:id="rId25"/>
    <p:sldId id="580" r:id="rId26"/>
    <p:sldId id="583" r:id="rId27"/>
    <p:sldId id="581" r:id="rId28"/>
    <p:sldId id="582" r:id="rId29"/>
    <p:sldId id="590" r:id="rId30"/>
    <p:sldId id="591" r:id="rId31"/>
    <p:sldId id="592" r:id="rId32"/>
    <p:sldId id="618" r:id="rId33"/>
    <p:sldId id="576" r:id="rId34"/>
    <p:sldId id="577" r:id="rId35"/>
    <p:sldId id="578" r:id="rId36"/>
    <p:sldId id="595" r:id="rId37"/>
    <p:sldId id="596" r:id="rId38"/>
    <p:sldId id="599" r:id="rId39"/>
    <p:sldId id="598" r:id="rId40"/>
    <p:sldId id="554" r:id="rId41"/>
    <p:sldId id="555" r:id="rId42"/>
    <p:sldId id="557" r:id="rId43"/>
    <p:sldId id="559" r:id="rId44"/>
    <p:sldId id="561" r:id="rId45"/>
    <p:sldId id="528" r:id="rId46"/>
    <p:sldId id="600" r:id="rId47"/>
    <p:sldId id="601" r:id="rId48"/>
    <p:sldId id="567" r:id="rId49"/>
    <p:sldId id="569" r:id="rId50"/>
    <p:sldId id="571" r:id="rId51"/>
    <p:sldId id="573" r:id="rId52"/>
    <p:sldId id="574" r:id="rId53"/>
    <p:sldId id="575" r:id="rId54"/>
    <p:sldId id="612" r:id="rId55"/>
    <p:sldId id="613" r:id="rId56"/>
    <p:sldId id="614" r:id="rId57"/>
    <p:sldId id="615" r:id="rId58"/>
    <p:sldId id="616" r:id="rId59"/>
    <p:sldId id="602" r:id="rId60"/>
    <p:sldId id="603" r:id="rId61"/>
    <p:sldId id="604" r:id="rId62"/>
    <p:sldId id="605" r:id="rId63"/>
    <p:sldId id="606" r:id="rId64"/>
    <p:sldId id="607" r:id="rId65"/>
    <p:sldId id="608" r:id="rId66"/>
    <p:sldId id="609" r:id="rId67"/>
    <p:sldId id="610" r:id="rId68"/>
    <p:sldId id="611" r:id="rId69"/>
    <p:sldId id="515" r:id="rId70"/>
    <p:sldId id="617" r:id="rId71"/>
    <p:sldId id="505" r:id="rId72"/>
    <p:sldId id="490" r:id="rId73"/>
    <p:sldId id="547" r:id="rId74"/>
    <p:sldId id="439" r:id="rId75"/>
    <p:sldId id="548" r:id="rId76"/>
    <p:sldId id="441" r:id="rId77"/>
    <p:sldId id="507" r:id="rId78"/>
    <p:sldId id="584" r:id="rId79"/>
    <p:sldId id="586" r:id="rId80"/>
    <p:sldId id="587" r:id="rId81"/>
    <p:sldId id="588" r:id="rId82"/>
    <p:sldId id="589" r:id="rId83"/>
    <p:sldId id="593" r:id="rId84"/>
    <p:sldId id="496" r:id="rId85"/>
    <p:sldId id="502"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1D843B-45E5-3643-814B-AEE145F6BEB6}">
          <p14:sldIdLst>
            <p14:sldId id="438"/>
            <p14:sldId id="530"/>
            <p14:sldId id="535"/>
            <p14:sldId id="542"/>
            <p14:sldId id="546"/>
            <p14:sldId id="531"/>
            <p14:sldId id="536"/>
            <p14:sldId id="537"/>
            <p14:sldId id="538"/>
            <p14:sldId id="534"/>
            <p14:sldId id="540"/>
            <p14:sldId id="539"/>
            <p14:sldId id="533"/>
            <p14:sldId id="543"/>
            <p14:sldId id="545"/>
            <p14:sldId id="549"/>
            <p14:sldId id="550"/>
            <p14:sldId id="551"/>
            <p14:sldId id="552"/>
            <p14:sldId id="501"/>
            <p14:sldId id="463"/>
            <p14:sldId id="553"/>
            <p14:sldId id="594"/>
            <p14:sldId id="579"/>
            <p14:sldId id="580"/>
            <p14:sldId id="583"/>
            <p14:sldId id="581"/>
            <p14:sldId id="582"/>
            <p14:sldId id="590"/>
            <p14:sldId id="591"/>
            <p14:sldId id="592"/>
            <p14:sldId id="618"/>
            <p14:sldId id="576"/>
            <p14:sldId id="577"/>
            <p14:sldId id="578"/>
            <p14:sldId id="595"/>
            <p14:sldId id="596"/>
            <p14:sldId id="599"/>
            <p14:sldId id="598"/>
            <p14:sldId id="554"/>
            <p14:sldId id="555"/>
            <p14:sldId id="557"/>
            <p14:sldId id="559"/>
            <p14:sldId id="561"/>
            <p14:sldId id="528"/>
            <p14:sldId id="600"/>
            <p14:sldId id="601"/>
            <p14:sldId id="567"/>
            <p14:sldId id="569"/>
            <p14:sldId id="571"/>
            <p14:sldId id="573"/>
            <p14:sldId id="574"/>
            <p14:sldId id="575"/>
            <p14:sldId id="612"/>
            <p14:sldId id="613"/>
            <p14:sldId id="614"/>
            <p14:sldId id="615"/>
            <p14:sldId id="616"/>
            <p14:sldId id="602"/>
            <p14:sldId id="603"/>
            <p14:sldId id="604"/>
            <p14:sldId id="605"/>
            <p14:sldId id="606"/>
            <p14:sldId id="607"/>
            <p14:sldId id="608"/>
            <p14:sldId id="609"/>
            <p14:sldId id="610"/>
            <p14:sldId id="611"/>
            <p14:sldId id="515"/>
            <p14:sldId id="617"/>
            <p14:sldId id="505"/>
            <p14:sldId id="490"/>
            <p14:sldId id="547"/>
            <p14:sldId id="439"/>
            <p14:sldId id="548"/>
            <p14:sldId id="441"/>
            <p14:sldId id="507"/>
            <p14:sldId id="584"/>
            <p14:sldId id="586"/>
            <p14:sldId id="587"/>
            <p14:sldId id="588"/>
            <p14:sldId id="589"/>
            <p14:sldId id="593"/>
            <p14:sldId id="496"/>
            <p14:sldId id="5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gyro Maniati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5" autoAdjust="0"/>
    <p:restoredTop sz="93097" autoAdjust="0"/>
  </p:normalViewPr>
  <p:slideViewPr>
    <p:cSldViewPr snapToGrid="0" snapToObjects="1">
      <p:cViewPr>
        <p:scale>
          <a:sx n="110" d="100"/>
          <a:sy n="110" d="100"/>
        </p:scale>
        <p:origin x="672" y="328"/>
      </p:cViewPr>
      <p:guideLst>
        <p:guide orient="horz" pos="1620"/>
        <p:guide pos="2880"/>
      </p:guideLst>
    </p:cSldViewPr>
  </p:slideViewPr>
  <p:outlineViewPr>
    <p:cViewPr>
      <p:scale>
        <a:sx n="33" d="100"/>
        <a:sy n="33" d="100"/>
      </p:scale>
      <p:origin x="0" y="1232"/>
    </p:cViewPr>
  </p:outlin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commentAuthors" Target="commentAuthors.xml"/><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66A4CF-354F-B74D-92D0-6B9B6EA3D4D9}" type="datetimeFigureOut">
              <a:rPr lang="en-US" smtClean="0"/>
              <a:t>10/21/19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75D556-A72A-AD4D-B42C-8C8236EBB931}" type="slidenum">
              <a:rPr lang="en-US" smtClean="0"/>
              <a:t>‹#›</a:t>
            </a:fld>
            <a:endParaRPr lang="en-US"/>
          </a:p>
        </p:txBody>
      </p:sp>
    </p:spTree>
    <p:extLst>
      <p:ext uri="{BB962C8B-B14F-4D97-AF65-F5344CB8AC3E}">
        <p14:creationId xmlns:p14="http://schemas.microsoft.com/office/powerpoint/2010/main" val="405464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75D556-A72A-AD4D-B42C-8C8236EBB931}" type="slidenum">
              <a:rPr lang="en-US" smtClean="0"/>
              <a:t>1</a:t>
            </a:fld>
            <a:endParaRPr lang="en-US"/>
          </a:p>
        </p:txBody>
      </p:sp>
    </p:spTree>
    <p:extLst>
      <p:ext uri="{BB962C8B-B14F-4D97-AF65-F5344CB8AC3E}">
        <p14:creationId xmlns:p14="http://schemas.microsoft.com/office/powerpoint/2010/main" val="34572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5D556-A72A-AD4D-B42C-8C8236EBB931}" type="slidenum">
              <a:rPr lang="en-US" smtClean="0"/>
              <a:t>69</a:t>
            </a:fld>
            <a:endParaRPr lang="en-US"/>
          </a:p>
        </p:txBody>
      </p:sp>
    </p:spTree>
    <p:extLst>
      <p:ext uri="{BB962C8B-B14F-4D97-AF65-F5344CB8AC3E}">
        <p14:creationId xmlns:p14="http://schemas.microsoft.com/office/powerpoint/2010/main" val="1411699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1" name="Rectangle 10"/>
          <p:cNvSpPr/>
          <p:nvPr userDrawn="1"/>
        </p:nvSpPr>
        <p:spPr bwMode="ltGray">
          <a:xfrm>
            <a:off x="0" y="3851572"/>
            <a:ext cx="9144000" cy="1291927"/>
          </a:xfrm>
          <a:prstGeom prst="rect">
            <a:avLst/>
          </a:prstGeom>
          <a:blipFill dpi="0" rotWithShape="1">
            <a:blip r:embed="rId2"/>
            <a:srcRect/>
            <a:stretch>
              <a:fillRect t="-1" b="-152145"/>
            </a:stretch>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solidFill>
                <a:schemeClr val="bg1"/>
              </a:solidFill>
            </a:endParaRPr>
          </a:p>
        </p:txBody>
      </p:sp>
      <p:sp>
        <p:nvSpPr>
          <p:cNvPr id="9" name="Rectangle 8"/>
          <p:cNvSpPr/>
          <p:nvPr/>
        </p:nvSpPr>
        <p:spPr bwMode="ltGray">
          <a:xfrm>
            <a:off x="1" y="0"/>
            <a:ext cx="9143999" cy="3851573"/>
          </a:xfrm>
          <a:prstGeom prst="rect">
            <a:avLst/>
          </a:prstGeom>
          <a:blipFill>
            <a:blip r:embed="rId3"/>
            <a:tile tx="0" ty="0" sx="100000" sy="100000" flip="none" algn="tl"/>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1402080"/>
            <a:ext cx="8077200" cy="1747520"/>
          </a:xfrm>
        </p:spPr>
        <p:txBody>
          <a:bodyPr vert="horz" lIns="91440" tIns="0" rIns="45720" bIns="0" rtlCol="0" anchor="t">
            <a:normAutofit/>
            <a:scene3d>
              <a:camera prst="orthographicFront"/>
              <a:lightRig rig="threePt" dir="t">
                <a:rot lat="0" lon="0" rev="4800000"/>
              </a:lightRig>
            </a:scene3d>
            <a:sp3d prstMaterial="matte"/>
          </a:bodyPr>
          <a:lstStyle>
            <a:lvl1pPr algn="ctr">
              <a:defRPr sz="4700" b="1">
                <a:solidFill>
                  <a:schemeClr val="tx1">
                    <a:lumMod val="95000"/>
                  </a:schemeClr>
                </a:solidFill>
                <a:effectLst/>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277368"/>
            <a:ext cx="8077200" cy="1124712"/>
          </a:xfrm>
        </p:spPr>
        <p:txBody>
          <a:bodyPr lIns="118872" tIns="0" rIns="45720" bIns="0" anchor="b"/>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384625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5390" y="3884171"/>
            <a:ext cx="4492487" cy="129226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16586"/>
            <a:ext cx="2525150" cy="733806"/>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16713" y="1113606"/>
            <a:ext cx="2839025" cy="4029894"/>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184595" y="1296162"/>
            <a:ext cx="5668665" cy="3429000"/>
          </a:xfrm>
        </p:spPr>
        <p:txBody>
          <a:bodyPr/>
          <a:lstStyle>
            <a:lvl1pPr marL="0" indent="0">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877824"/>
            <a:ext cx="2523744" cy="150876"/>
          </a:xfrm>
          <a:prstGeom prst="rect">
            <a:avLst/>
          </a:prstGeom>
        </p:spPr>
        <p:txBody>
          <a:bodyPr/>
          <a:lstStyle/>
          <a:p>
            <a:endParaRPr lang="en-US" dirty="0"/>
          </a:p>
        </p:txBody>
      </p:sp>
      <p:sp>
        <p:nvSpPr>
          <p:cNvPr id="11" name="Rectangle 10"/>
          <p:cNvSpPr/>
          <p:nvPr/>
        </p:nvSpPr>
        <p:spPr>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877824"/>
            <a:ext cx="5193792" cy="150876"/>
          </a:xfrm>
          <a:prstGeom prst="rect">
            <a:avLst/>
          </a:prstGeo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877824"/>
            <a:ext cx="733864" cy="150876"/>
          </a:xfrm>
          <a:prstGeom prst="rect">
            <a:avLst/>
          </a:prstGeom>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20716394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2">
        <a:schemeClr val="bg2"/>
      </p:bgRef>
    </p:bg>
    <p:spTree>
      <p:nvGrpSpPr>
        <p:cNvPr id="1" name=""/>
        <p:cNvGrpSpPr/>
        <p:nvPr/>
      </p:nvGrpSpPr>
      <p:grpSpPr>
        <a:xfrm>
          <a:off x="0" y="0"/>
          <a:ext cx="0" cy="0"/>
          <a:chOff x="0" y="0"/>
          <a:chExt cx="0" cy="0"/>
        </a:xfrm>
      </p:grpSpPr>
      <p:sp>
        <p:nvSpPr>
          <p:cNvPr id="9" name="Rectangle 8"/>
          <p:cNvSpPr/>
          <p:nvPr userDrawn="1"/>
        </p:nvSpPr>
        <p:spPr bwMode="ltGray">
          <a:xfrm>
            <a:off x="1" y="-22860"/>
            <a:ext cx="9143999" cy="5143500"/>
          </a:xfrm>
          <a:prstGeom prst="rect">
            <a:avLst/>
          </a:prstGeom>
          <a:blipFill>
            <a:blip r:embed="rId2"/>
            <a:tile tx="0" ty="0" sx="100000" sy="100000" flip="none" algn="tl"/>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1402080"/>
            <a:ext cx="8077200" cy="1747520"/>
          </a:xfrm>
          <a:effectLst/>
        </p:spPr>
        <p:txBody>
          <a:bodyPr vert="horz" lIns="91440" tIns="0" rIns="45720" bIns="0" rtlCol="0" anchor="t">
            <a:normAutofit/>
            <a:scene3d>
              <a:camera prst="orthographicFront"/>
              <a:lightRig rig="threePt" dir="t">
                <a:rot lat="0" lon="0" rev="4800000"/>
              </a:lightRig>
            </a:scene3d>
            <a:sp3d prstMaterial="matte"/>
          </a:bodyPr>
          <a:lstStyle>
            <a:lvl1pPr algn="l">
              <a:defRPr sz="4700" b="1">
                <a:solidFill>
                  <a:schemeClr val="tx1">
                    <a:lumMod val="95000"/>
                  </a:schemeClr>
                </a:solidFill>
              </a:defRPr>
            </a:lvl1pPr>
            <a:extLst/>
          </a:lstStyle>
          <a:p>
            <a:r>
              <a:rPr kumimoji="0" lang="en-US" smtClean="0"/>
              <a:t>Click to edit Master title style</a:t>
            </a:r>
            <a:endParaRPr kumimoji="0" lang="en-US" dirty="0"/>
          </a:p>
        </p:txBody>
      </p:sp>
      <p:sp>
        <p:nvSpPr>
          <p:cNvPr id="3" name="Subtitle 2"/>
          <p:cNvSpPr>
            <a:spLocks noGrp="1"/>
          </p:cNvSpPr>
          <p:nvPr>
            <p:ph type="subTitle" idx="1"/>
          </p:nvPr>
        </p:nvSpPr>
        <p:spPr>
          <a:xfrm>
            <a:off x="685800" y="277368"/>
            <a:ext cx="8077200" cy="1124712"/>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dirty="0"/>
          </a:p>
        </p:txBody>
      </p:sp>
      <p:sp>
        <p:nvSpPr>
          <p:cNvPr id="8" name="TextBox 7"/>
          <p:cNvSpPr txBox="1"/>
          <p:nvPr userDrawn="1"/>
        </p:nvSpPr>
        <p:spPr>
          <a:xfrm>
            <a:off x="0" y="4869180"/>
            <a:ext cx="9144000" cy="261610"/>
          </a:xfrm>
          <a:prstGeom prst="rect">
            <a:avLst/>
          </a:prstGeom>
          <a:noFill/>
        </p:spPr>
        <p:txBody>
          <a:bodyPr wrap="square" rtlCol="0">
            <a:spAutoFit/>
          </a:bodyPr>
          <a:lstStyle/>
          <a:p>
            <a:pPr algn="ctr"/>
            <a:r>
              <a:rPr lang="en-US" sz="1100" spc="600" dirty="0" smtClean="0">
                <a:latin typeface="Gotham Book" charset="0"/>
                <a:ea typeface="Gotham Book" charset="0"/>
                <a:cs typeface="Gotham Book" charset="0"/>
              </a:rPr>
              <a:t>THE UNIVERSITY OF NEW MEXICO</a:t>
            </a:r>
            <a:endParaRPr lang="en-US" sz="1100" spc="600" dirty="0">
              <a:latin typeface="Gotham Book" charset="0"/>
              <a:ea typeface="Gotham Book" charset="0"/>
              <a:cs typeface="Gotham Book" charset="0"/>
            </a:endParaRPr>
          </a:p>
        </p:txBody>
      </p:sp>
    </p:spTree>
    <p:extLst>
      <p:ext uri="{BB962C8B-B14F-4D97-AF65-F5344CB8AC3E}">
        <p14:creationId xmlns:p14="http://schemas.microsoft.com/office/powerpoint/2010/main" val="16685416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11" name="Rectangle 10"/>
          <p:cNvSpPr/>
          <p:nvPr userDrawn="1"/>
        </p:nvSpPr>
        <p:spPr bwMode="ltGray">
          <a:xfrm>
            <a:off x="0" y="1885950"/>
            <a:ext cx="9144000" cy="3257550"/>
          </a:xfrm>
          <a:prstGeom prst="rect">
            <a:avLst/>
          </a:prstGeom>
          <a:blipFill dpi="0" rotWithShape="1">
            <a:blip r:embed="rId2"/>
            <a:srcRect/>
            <a:tile tx="0" ty="0" sx="100000" sy="100000" flip="none" algn="tl"/>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solidFill>
                <a:schemeClr val="bg1"/>
              </a:solidFill>
            </a:endParaRPr>
          </a:p>
        </p:txBody>
      </p:sp>
      <p:sp>
        <p:nvSpPr>
          <p:cNvPr id="9" name="Rectangle 8"/>
          <p:cNvSpPr/>
          <p:nvPr/>
        </p:nvSpPr>
        <p:spPr bwMode="ltGray">
          <a:xfrm>
            <a:off x="0" y="1"/>
            <a:ext cx="9144000" cy="1951890"/>
          </a:xfrm>
          <a:prstGeom prst="rect">
            <a:avLst/>
          </a:prstGeom>
          <a:blipFill>
            <a:blip r:embed="rId3"/>
            <a:tile tx="0" ty="0" sx="100000" sy="100000" flip="none" algn="tl"/>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solidFill>
                <a:schemeClr val="bg1"/>
              </a:solidFill>
            </a:endParaRPr>
          </a:p>
        </p:txBody>
      </p:sp>
      <p:sp>
        <p:nvSpPr>
          <p:cNvPr id="12" name="Rectangle 11"/>
          <p:cNvSpPr/>
          <p:nvPr/>
        </p:nvSpPr>
        <p:spPr bwMode="invGray">
          <a:xfrm>
            <a:off x="0" y="195189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89154"/>
            <a:ext cx="8013192" cy="1227582"/>
          </a:xfrm>
          <a:effectLst/>
        </p:spPr>
        <p:txBody>
          <a:bodyPr vert="horz" lIns="91440" tIns="0" rIns="91440" bIns="0" rtlCol="0" anchor="b">
            <a:normAutofit/>
            <a:scene3d>
              <a:camera prst="orthographicFront"/>
              <a:lightRig rig="threePt" dir="t">
                <a:rot lat="0" lon="0" rev="4800000"/>
              </a:lightRig>
            </a:scene3d>
            <a:sp3d prstMaterial="matte"/>
          </a:bodyPr>
          <a:lstStyle>
            <a:lvl1pPr algn="l">
              <a:defRPr sz="3600" b="1" cap="none" baseline="0">
                <a:solidFill>
                  <a:schemeClr val="tx1">
                    <a:lumMod val="95000"/>
                  </a:schemeClr>
                </a:solidFill>
                <a:effectLst/>
              </a:defRPr>
            </a:lvl1pPr>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740664" y="1371600"/>
            <a:ext cx="8022336" cy="51435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10" name="TextBox 9"/>
          <p:cNvSpPr txBox="1"/>
          <p:nvPr userDrawn="1"/>
        </p:nvSpPr>
        <p:spPr>
          <a:xfrm>
            <a:off x="0" y="4869180"/>
            <a:ext cx="9144000" cy="261610"/>
          </a:xfrm>
          <a:prstGeom prst="rect">
            <a:avLst/>
          </a:prstGeom>
          <a:noFill/>
        </p:spPr>
        <p:txBody>
          <a:bodyPr wrap="square" rtlCol="0">
            <a:spAutoFit/>
          </a:bodyPr>
          <a:lstStyle/>
          <a:p>
            <a:pPr algn="ctr"/>
            <a:r>
              <a:rPr lang="en-US" sz="1100" spc="600" dirty="0" smtClean="0">
                <a:latin typeface="Gotham Book" charset="0"/>
                <a:ea typeface="Gotham Book" charset="0"/>
                <a:cs typeface="Gotham Book" charset="0"/>
              </a:rPr>
              <a:t>THE UNIVERSITY OF NEW MEXICO</a:t>
            </a:r>
            <a:endParaRPr lang="en-US" sz="1100" spc="600" dirty="0">
              <a:latin typeface="Gotham Book" charset="0"/>
              <a:ea typeface="Gotham Book" charset="0"/>
              <a:cs typeface="Gotham Book"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dirty="0"/>
          </a:p>
        </p:txBody>
      </p:sp>
      <p:sp>
        <p:nvSpPr>
          <p:cNvPr id="3" name="Content Placeholder 2"/>
          <p:cNvSpPr>
            <a:spLocks noGrp="1"/>
          </p:cNvSpPr>
          <p:nvPr>
            <p:ph sz="half" idx="1"/>
          </p:nvPr>
        </p:nvSpPr>
        <p:spPr>
          <a:xfrm>
            <a:off x="457200" y="1330452"/>
            <a:ext cx="4038600" cy="3467862"/>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330452"/>
            <a:ext cx="4038600" cy="346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4857749"/>
            <a:ext cx="2133600" cy="205740"/>
          </a:xfrm>
          <a:prstGeom prst="rect">
            <a:avLst/>
          </a:prstGeom>
        </p:spPr>
        <p:txBody>
          <a:bodyPr/>
          <a:lstStyle/>
          <a:p>
            <a:endParaRPr lang="en-US"/>
          </a:p>
        </p:txBody>
      </p:sp>
      <p:sp>
        <p:nvSpPr>
          <p:cNvPr id="7" name="Slide Number Placeholder 6"/>
          <p:cNvSpPr>
            <a:spLocks noGrp="1"/>
          </p:cNvSpPr>
          <p:nvPr>
            <p:ph type="sldNum" sz="quarter" idx="12"/>
          </p:nvPr>
        </p:nvSpPr>
        <p:spPr>
          <a:xfrm>
            <a:off x="8204396" y="4857749"/>
            <a:ext cx="733864" cy="205740"/>
          </a:xfrm>
          <a:prstGeom prst="rect">
            <a:avLst/>
          </a:prstGeom>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74241"/>
            <a:ext cx="4040188"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1837134"/>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274241"/>
            <a:ext cx="4041775"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1837134"/>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4857749"/>
            <a:ext cx="2133600" cy="205740"/>
          </a:xfrm>
          <a:prstGeom prst="rect">
            <a:avLst/>
          </a:prstGeom>
        </p:spPr>
        <p:txBody>
          <a:bodyPr/>
          <a:lstStyle/>
          <a:p>
            <a:endParaRPr lang="en-US"/>
          </a:p>
        </p:txBody>
      </p:sp>
      <p:sp>
        <p:nvSpPr>
          <p:cNvPr id="9" name="Slide Number Placeholder 8"/>
          <p:cNvSpPr>
            <a:spLocks noGrp="1"/>
          </p:cNvSpPr>
          <p:nvPr>
            <p:ph type="sldNum" sz="quarter" idx="12"/>
          </p:nvPr>
        </p:nvSpPr>
        <p:spPr>
          <a:xfrm>
            <a:off x="8204396" y="4857749"/>
            <a:ext cx="733864" cy="205740"/>
          </a:xfrm>
          <a:prstGeom prst="rect">
            <a:avLst/>
          </a:prstGeom>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4857749"/>
            <a:ext cx="2133600" cy="205740"/>
          </a:xfrm>
          <a:prstGeom prst="rect">
            <a:avLst/>
          </a:prstGeom>
        </p:spPr>
        <p:txBody>
          <a:bodyPr/>
          <a:lstStyle/>
          <a:p>
            <a:endParaRPr lang="en-US"/>
          </a:p>
        </p:txBody>
      </p:sp>
      <p:sp>
        <p:nvSpPr>
          <p:cNvPr id="4" name="Footer Placeholder 3"/>
          <p:cNvSpPr>
            <a:spLocks noGrp="1"/>
          </p:cNvSpPr>
          <p:nvPr>
            <p:ph type="ftr" sz="quarter" idx="11"/>
          </p:nvPr>
        </p:nvSpPr>
        <p:spPr>
          <a:xfrm>
            <a:off x="2640597" y="4857749"/>
            <a:ext cx="5507719" cy="205740"/>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8204396" y="4857749"/>
            <a:ext cx="733864" cy="205740"/>
          </a:xfrm>
          <a:prstGeom prst="rect">
            <a:avLst/>
          </a:prstGeom>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857749"/>
            <a:ext cx="2133600" cy="205740"/>
          </a:xfrm>
          <a:prstGeom prst="rect">
            <a:avLst/>
          </a:prstGeom>
        </p:spPr>
        <p:txBody>
          <a:bodyPr/>
          <a:lstStyle/>
          <a:p>
            <a:endParaRPr lang="en-US"/>
          </a:p>
        </p:txBody>
      </p:sp>
      <p:sp>
        <p:nvSpPr>
          <p:cNvPr id="3" name="Footer Placeholder 2"/>
          <p:cNvSpPr>
            <a:spLocks noGrp="1"/>
          </p:cNvSpPr>
          <p:nvPr>
            <p:ph type="ftr" sz="quarter" idx="11"/>
          </p:nvPr>
        </p:nvSpPr>
        <p:spPr>
          <a:xfrm>
            <a:off x="2640597" y="4857749"/>
            <a:ext cx="5507719" cy="205740"/>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8204396" y="4857749"/>
            <a:ext cx="733864" cy="205740"/>
          </a:xfrm>
          <a:prstGeom prst="rect">
            <a:avLst/>
          </a:prstGeom>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14300"/>
            <a:ext cx="2523744" cy="733806"/>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8" y="1307350"/>
            <a:ext cx="5920641" cy="34191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4857749"/>
            <a:ext cx="2133600" cy="205740"/>
          </a:xfrm>
          <a:prstGeom prst="rect">
            <a:avLst/>
          </a:prstGeom>
        </p:spPr>
        <p:txBody>
          <a:bodyPr/>
          <a:lstStyle/>
          <a:p>
            <a:endParaRPr lang="en-US"/>
          </a:p>
        </p:txBody>
      </p:sp>
      <p:sp>
        <p:nvSpPr>
          <p:cNvPr id="6" name="Footer Placeholder 5"/>
          <p:cNvSpPr>
            <a:spLocks noGrp="1"/>
          </p:cNvSpPr>
          <p:nvPr>
            <p:ph type="ftr" sz="quarter" idx="11"/>
          </p:nvPr>
        </p:nvSpPr>
        <p:spPr>
          <a:xfrm>
            <a:off x="2640597" y="4857749"/>
            <a:ext cx="5507719" cy="205740"/>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8204396" y="4857749"/>
            <a:ext cx="733864" cy="205740"/>
          </a:xfrm>
          <a:prstGeom prst="rect">
            <a:avLst/>
          </a:prstGeom>
        </p:spPr>
        <p:txBody>
          <a:bodyPr/>
          <a:lstStyle/>
          <a:p>
            <a:fld id="{9648F39E-9C37-485F-AC97-16BB4BDF9F49}" type="slidenum">
              <a:rPr kumimoji="0" lang="en-US" smtClean="0"/>
              <a:t>‹#›</a:t>
            </a:fld>
            <a:endParaRPr kumimoji="0" lang="en-US"/>
          </a:p>
        </p:txBody>
      </p:sp>
      <p:sp>
        <p:nvSpPr>
          <p:cNvPr id="12" name="Rectangle 11"/>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692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1" y="0"/>
            <a:ext cx="9143999" cy="1075300"/>
          </a:xfrm>
          <a:prstGeom prst="rect">
            <a:avLst/>
          </a:prstGeom>
          <a:blipFill dpi="0" rotWithShape="1">
            <a:blip r:embed="rId12"/>
            <a:srcRect/>
            <a:tile tx="0" ty="0" sx="100000" sy="100000" flip="none" algn="tl"/>
          </a:blip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14300"/>
            <a:ext cx="8229600" cy="938297"/>
          </a:xfrm>
          <a:prstGeom prst="rect">
            <a:avLst/>
          </a:prstGeom>
        </p:spPr>
        <p:txBody>
          <a:bodyPr vert="horz" lIns="91440" rIns="45720" rtlCol="0" anchor="ctr">
            <a:normAutofit/>
            <a:scene3d>
              <a:camera prst="orthographicFront"/>
              <a:lightRig rig="threePt" dir="t">
                <a:rot lat="0" lon="0" rev="4800000"/>
              </a:lightRig>
            </a:scene3d>
            <a:sp3d prstMaterial="matte"/>
          </a:bodyPr>
          <a:lstStyle>
            <a:extLst/>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457200" y="1331394"/>
            <a:ext cx="8229600" cy="3469207"/>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9" name="TextBox 8"/>
          <p:cNvSpPr txBox="1"/>
          <p:nvPr userDrawn="1"/>
        </p:nvSpPr>
        <p:spPr>
          <a:xfrm>
            <a:off x="0" y="4869180"/>
            <a:ext cx="9144000" cy="261610"/>
          </a:xfrm>
          <a:prstGeom prst="rect">
            <a:avLst/>
          </a:prstGeom>
          <a:noFill/>
        </p:spPr>
        <p:txBody>
          <a:bodyPr wrap="square" rtlCol="0">
            <a:spAutoFit/>
          </a:bodyPr>
          <a:lstStyle/>
          <a:p>
            <a:pPr algn="ctr"/>
            <a:r>
              <a:rPr lang="en-US" sz="1100" spc="600" dirty="0" smtClean="0">
                <a:latin typeface="Gotham Book" charset="0"/>
                <a:ea typeface="Gotham Book" charset="0"/>
                <a:cs typeface="Gotham Book" charset="0"/>
              </a:rPr>
              <a:t>THE UNIVERSITY OF NEW MEXICO</a:t>
            </a:r>
            <a:endParaRPr lang="en-US" sz="1100" spc="600" dirty="0">
              <a:latin typeface="Gotham Book" charset="0"/>
              <a:ea typeface="Gotham Book" charset="0"/>
              <a:cs typeface="Gotham Book" charset="0"/>
            </a:endParaRPr>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72" r:id="rId10"/>
  </p:sldLayoutIdLst>
  <p:hf hdr="0" ftr="0" dt="0"/>
  <p:txStyles>
    <p:titleStyle>
      <a:lvl1pPr algn="l" rtl="0" eaLnBrk="1" latinLnBrk="0" hangingPunct="1">
        <a:spcBef>
          <a:spcPct val="0"/>
        </a:spcBef>
        <a:buNone/>
        <a:defRPr kumimoji="0" sz="3400" b="1" i="0" kern="1200" spc="0">
          <a:solidFill>
            <a:schemeClr val="bg1"/>
          </a:solidFill>
          <a:effectLst/>
          <a:latin typeface="Vitesse" charset="0"/>
          <a:ea typeface="Vitesse" charset="0"/>
          <a:cs typeface="Vitesse" charset="0"/>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spc="0">
          <a:solidFill>
            <a:schemeClr val="tx2"/>
          </a:solidFill>
          <a:latin typeface="Gotham Book" charset="0"/>
          <a:ea typeface="Gotham Book" charset="0"/>
          <a:cs typeface="Gotham Book" charset="0"/>
        </a:defRPr>
      </a:lvl1pPr>
      <a:lvl2pPr marL="731520" indent="-274320" algn="l" rtl="0" eaLnBrk="1" latinLnBrk="0" hangingPunct="1">
        <a:spcBef>
          <a:spcPct val="20000"/>
        </a:spcBef>
        <a:buClr>
          <a:schemeClr val="accent2"/>
        </a:buClr>
        <a:buSzPct val="90000"/>
        <a:buFont typeface="Wingdings"/>
        <a:buChar char=""/>
        <a:defRPr kumimoji="0" sz="2800" kern="1200" spc="0">
          <a:solidFill>
            <a:schemeClr val="tx1"/>
          </a:solidFill>
          <a:latin typeface="Gotham Book" charset="0"/>
          <a:ea typeface="Gotham Book" charset="0"/>
          <a:cs typeface="Gotham Book" charset="0"/>
        </a:defRPr>
      </a:lvl2pPr>
      <a:lvl3pPr marL="996696" indent="-228600" algn="l" rtl="0" eaLnBrk="1" latinLnBrk="0" hangingPunct="1">
        <a:spcBef>
          <a:spcPct val="20000"/>
        </a:spcBef>
        <a:buClr>
          <a:schemeClr val="accent3"/>
        </a:buClr>
        <a:buFont typeface="Arial"/>
        <a:buChar char="▪"/>
        <a:defRPr kumimoji="0" sz="2400" kern="1200" spc="0">
          <a:solidFill>
            <a:schemeClr val="tx1"/>
          </a:solidFill>
          <a:latin typeface="Gotham Book" charset="0"/>
          <a:ea typeface="Gotham Book" charset="0"/>
          <a:cs typeface="Gotham Book" charset="0"/>
        </a:defRPr>
      </a:lvl3pPr>
      <a:lvl4pPr marL="1216152" indent="-182880" algn="l" rtl="0" eaLnBrk="1" latinLnBrk="0" hangingPunct="1">
        <a:spcBef>
          <a:spcPct val="20000"/>
        </a:spcBef>
        <a:buClr>
          <a:schemeClr val="accent4"/>
        </a:buClr>
        <a:buFont typeface="Arial"/>
        <a:buChar char="▪"/>
        <a:defRPr kumimoji="0" sz="2000" kern="1200" spc="0">
          <a:solidFill>
            <a:schemeClr val="tx1"/>
          </a:solidFill>
          <a:latin typeface="Gotham Book" charset="0"/>
          <a:ea typeface="Gotham Book" charset="0"/>
          <a:cs typeface="Gotham Book" charset="0"/>
        </a:defRPr>
      </a:lvl4pPr>
      <a:lvl5pPr marL="1426464" indent="-182880" algn="l" rtl="0" eaLnBrk="1" latinLnBrk="0" hangingPunct="1">
        <a:spcBef>
          <a:spcPct val="20000"/>
        </a:spcBef>
        <a:buClr>
          <a:schemeClr val="accent5"/>
        </a:buClr>
        <a:buFont typeface="Wingdings 3"/>
        <a:buChar char=""/>
        <a:defRPr kumimoji="0" lang="en-US" sz="2000" kern="1200" spc="0" smtClean="0">
          <a:solidFill>
            <a:schemeClr val="tx1"/>
          </a:solidFill>
          <a:latin typeface="Gotham Book" charset="0"/>
          <a:ea typeface="Gotham Book" charset="0"/>
          <a:cs typeface="Gotham Book"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f"/><Relationship Id="rId3" Type="http://schemas.openxmlformats.org/officeDocument/2006/relationships/image" Target="../media/image1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doi.org/10.17226/2493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f"/><Relationship Id="rId3"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jpg"/><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9" Type="http://schemas.openxmlformats.org/officeDocument/2006/relationships/image" Target="../media/image27.tiff"/><Relationship Id="rId1" Type="http://schemas.openxmlformats.org/officeDocument/2006/relationships/slideLayout" Target="../slideLayouts/slideLayout3.xml"/><Relationship Id="rId2"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 Id="rId3"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3.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emf"/><Relationship Id="rId3" Type="http://schemas.openxmlformats.org/officeDocument/2006/relationships/image" Target="../media/image3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hyperlink" Target="https://www.txcorp.com/vsi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eg"/><Relationship Id="rId3" Type="http://schemas.openxmlformats.org/officeDocument/2006/relationships/image" Target="../media/image4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arxiv.org/pdf/1705.05402.pdf" TargetMode="External"/><Relationship Id="rId3" Type="http://schemas.openxmlformats.org/officeDocument/2006/relationships/image" Target="../media/image45.tiff"/></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3.xml"/><Relationship Id="rId2" Type="http://schemas.openxmlformats.org/officeDocument/2006/relationships/image" Target="../media/image4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9.emf"/><Relationship Id="rId5"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2.wmf"/><Relationship Id="rId5" Type="http://schemas.openxmlformats.org/officeDocument/2006/relationships/image" Target="../media/image53.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4.e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link.aps.org/doi/10.1103/PhysRevLet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tiff"/></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tiff"/><Relationship Id="rId6" Type="http://schemas.openxmlformats.org/officeDocument/2006/relationships/image" Target="../media/image68.tiff"/><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3.xml"/><Relationship Id="rId2"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image" Target="../media/image600.png"/><Relationship Id="rId4" Type="http://schemas.openxmlformats.org/officeDocument/2006/relationships/image" Target="../media/image7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emf"/><Relationship Id="rId3" Type="http://schemas.openxmlformats.org/officeDocument/2006/relationships/image" Target="../media/image71.emf"/></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3.xml"/><Relationship Id="rId2" Type="http://schemas.openxmlformats.org/officeDocument/2006/relationships/image" Target="../media/image72.emf"/></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jpeg"/><Relationship Id="rId6" Type="http://schemas.openxmlformats.org/officeDocument/2006/relationships/image" Target="../media/image85.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drive.google.com/file/d/0BzwnSZnaqjRZWUQ4V1BVcFcyeUU/view"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emf"/></Relationships>
</file>

<file path=ppt/slides/_rels/slide79.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slideLayout" Target="../slideLayouts/slideLayout3.xml"/><Relationship Id="rId2" Type="http://schemas.openxmlformats.org/officeDocument/2006/relationships/image" Target="../media/image8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 Id="rId3" Type="http://schemas.openxmlformats.org/officeDocument/2006/relationships/image" Target="../media/image9.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3.emf"/><Relationship Id="rId4" Type="http://schemas.openxmlformats.org/officeDocument/2006/relationships/image" Target="../media/image94.emf"/><Relationship Id="rId1" Type="http://schemas.openxmlformats.org/officeDocument/2006/relationships/slideLayout" Target="../slideLayouts/slideLayout3.xml"/><Relationship Id="rId2" Type="http://schemas.openxmlformats.org/officeDocument/2006/relationships/image" Target="../media/image92.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png"/><Relationship Id="rId3" Type="http://schemas.openxmlformats.org/officeDocument/2006/relationships/image" Target="../media/image97.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tiff"/><Relationship Id="rId3" Type="http://schemas.openxmlformats.org/officeDocument/2006/relationships/image" Target="../media/image99.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751759"/>
          </a:xfrm>
        </p:spPr>
        <p:txBody>
          <a:bodyPr>
            <a:normAutofit fontScale="90000"/>
          </a:bodyPr>
          <a:lstStyle/>
          <a:p>
            <a:r>
              <a:rPr lang="en-US" sz="3600" dirty="0"/>
              <a:t>Analytical Research </a:t>
            </a:r>
            <a:r>
              <a:rPr lang="en-US" sz="3600" dirty="0" smtClean="0"/>
              <a:t>Tools </a:t>
            </a:r>
            <a:r>
              <a:rPr lang="en-US" sz="3600" dirty="0"/>
              <a:t>for Research </a:t>
            </a:r>
            <a:br>
              <a:rPr lang="en-US" sz="3600" dirty="0"/>
            </a:br>
            <a:r>
              <a:rPr lang="en-US" sz="3600" i="1" dirty="0" smtClean="0"/>
              <a:t>the </a:t>
            </a:r>
            <a:r>
              <a:rPr lang="en-US" sz="3600" i="1" dirty="0"/>
              <a:t>systems that make them </a:t>
            </a:r>
            <a:r>
              <a:rPr lang="en-US" sz="3600" i="1" dirty="0" smtClean="0"/>
              <a:t>whole</a:t>
            </a:r>
            <a:r>
              <a:rPr lang="en-US" sz="2000" dirty="0"/>
              <a:t/>
            </a:r>
            <a:br>
              <a:rPr lang="en-US" sz="2000" dirty="0"/>
            </a:br>
            <a:r>
              <a:rPr lang="en-US" sz="3400" dirty="0"/>
              <a:t/>
            </a:r>
            <a:br>
              <a:rPr lang="en-US" sz="3400" dirty="0"/>
            </a:br>
            <a:r>
              <a:rPr lang="en-US" sz="2200" dirty="0" smtClean="0"/>
              <a:t>Sandra G. Biedron, Ph.D.</a:t>
            </a:r>
            <a:br>
              <a:rPr lang="en-US" sz="2200" dirty="0" smtClean="0"/>
            </a:br>
            <a:r>
              <a:rPr lang="en-US" sz="2200" b="0" dirty="0"/>
              <a:t>Department </a:t>
            </a:r>
            <a:r>
              <a:rPr lang="en-US" sz="2200" b="0" dirty="0" smtClean="0"/>
              <a:t>of Electrical and Computer Engineering</a:t>
            </a:r>
            <a:br>
              <a:rPr lang="en-US" sz="2200" b="0" dirty="0" smtClean="0"/>
            </a:br>
            <a:r>
              <a:rPr lang="en-US" sz="2200" b="0" dirty="0" smtClean="0"/>
              <a:t>Department of Mechanical Engineering</a:t>
            </a:r>
            <a:r>
              <a:rPr lang="en-US" sz="1800" b="0" dirty="0" smtClean="0"/>
              <a:t/>
            </a:r>
            <a:br>
              <a:rPr lang="en-US" sz="1800" b="0" dirty="0" smtClean="0"/>
            </a:br>
            <a:r>
              <a:rPr lang="en-US" sz="1800" b="0" dirty="0"/>
              <a:t/>
            </a:r>
            <a:br>
              <a:rPr lang="en-US" sz="1800" b="0" dirty="0"/>
            </a:br>
            <a:r>
              <a:rPr lang="en-US" sz="1900" b="0" dirty="0" smtClean="0"/>
              <a:t>Accelerator Science Seminar</a:t>
            </a:r>
            <a:br>
              <a:rPr lang="en-US" sz="1900" b="0" dirty="0" smtClean="0"/>
            </a:br>
            <a:r>
              <a:rPr lang="en-US" sz="1900" b="0" dirty="0" smtClean="0"/>
              <a:t>Enrico Fermi Institute</a:t>
            </a:r>
            <a:br>
              <a:rPr lang="en-US" sz="1900" b="0" dirty="0" smtClean="0"/>
            </a:br>
            <a:r>
              <a:rPr lang="en-US" sz="1900" b="0" dirty="0" smtClean="0"/>
              <a:t>The University of Chicago</a:t>
            </a:r>
            <a:br>
              <a:rPr lang="en-US" sz="1900" b="0" dirty="0" smtClean="0"/>
            </a:br>
            <a:r>
              <a:rPr lang="en-US" sz="1900" b="0" dirty="0" smtClean="0"/>
              <a:t>21 October 2019</a:t>
            </a:r>
            <a:endParaRPr lang="en-US" sz="1900" b="0" dirty="0"/>
          </a:p>
        </p:txBody>
      </p:sp>
    </p:spTree>
    <p:extLst>
      <p:ext uri="{BB962C8B-B14F-4D97-AF65-F5344CB8AC3E}">
        <p14:creationId xmlns:p14="http://schemas.microsoft.com/office/powerpoint/2010/main" val="1385213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17" y="104229"/>
            <a:ext cx="8229600" cy="939546"/>
          </a:xfrm>
        </p:spPr>
        <p:txBody>
          <a:bodyPr>
            <a:normAutofit fontScale="90000"/>
          </a:bodyPr>
          <a:lstStyle/>
          <a:p>
            <a:r>
              <a:rPr lang="en-US" dirty="0" smtClean="0"/>
              <a:t>Archeology, History, Art, Anthropology</a:t>
            </a:r>
            <a:br>
              <a:rPr lang="en-US" dirty="0" smtClean="0"/>
            </a:br>
            <a:r>
              <a:rPr lang="en-US" sz="2600" i="1" dirty="0" smtClean="0"/>
              <a:t>Example of reading scrolls thought lost to natural disasters</a:t>
            </a:r>
            <a:endParaRPr lang="en-US" sz="2600" i="1" dirty="0"/>
          </a:p>
        </p:txBody>
      </p:sp>
      <p:pic>
        <p:nvPicPr>
          <p:cNvPr id="4" name="Picture 3"/>
          <p:cNvPicPr>
            <a:picLocks noChangeAspect="1"/>
          </p:cNvPicPr>
          <p:nvPr/>
        </p:nvPicPr>
        <p:blipFill>
          <a:blip r:embed="rId2"/>
          <a:stretch>
            <a:fillRect/>
          </a:stretch>
        </p:blipFill>
        <p:spPr>
          <a:xfrm>
            <a:off x="234417" y="1221726"/>
            <a:ext cx="4892783" cy="3688241"/>
          </a:xfrm>
          <a:prstGeom prst="rect">
            <a:avLst/>
          </a:prstGeom>
        </p:spPr>
      </p:pic>
      <p:sp>
        <p:nvSpPr>
          <p:cNvPr id="5" name="Rectangle 4"/>
          <p:cNvSpPr/>
          <p:nvPr/>
        </p:nvSpPr>
        <p:spPr>
          <a:xfrm>
            <a:off x="5569178" y="2895038"/>
            <a:ext cx="3440048" cy="877163"/>
          </a:xfrm>
          <a:prstGeom prst="rect">
            <a:avLst/>
          </a:prstGeom>
        </p:spPr>
        <p:txBody>
          <a:bodyPr wrap="square">
            <a:spAutoFit/>
          </a:bodyPr>
          <a:lstStyle/>
          <a:p>
            <a:r>
              <a:rPr lang="en-US" sz="1700" dirty="0">
                <a:solidFill>
                  <a:schemeClr val="tx2"/>
                </a:solidFill>
              </a:rPr>
              <a:t>Revealing letters in rolled Herculaneum papyri by X-ray phase-contrast </a:t>
            </a:r>
            <a:r>
              <a:rPr lang="en-US" sz="1700" dirty="0" smtClean="0">
                <a:solidFill>
                  <a:schemeClr val="tx2"/>
                </a:solidFill>
              </a:rPr>
              <a:t>imaging</a:t>
            </a:r>
          </a:p>
        </p:txBody>
      </p:sp>
      <p:sp>
        <p:nvSpPr>
          <p:cNvPr id="6" name="TextBox 5"/>
          <p:cNvSpPr txBox="1"/>
          <p:nvPr/>
        </p:nvSpPr>
        <p:spPr>
          <a:xfrm>
            <a:off x="5569178" y="3792777"/>
            <a:ext cx="3553867" cy="1046440"/>
          </a:xfrm>
          <a:prstGeom prst="rect">
            <a:avLst/>
          </a:prstGeom>
          <a:noFill/>
        </p:spPr>
        <p:txBody>
          <a:bodyPr wrap="square" rtlCol="0">
            <a:spAutoFit/>
          </a:bodyPr>
          <a:lstStyle/>
          <a:p>
            <a:r>
              <a:rPr lang="en-US" sz="1700" i="1" dirty="0" smtClean="0">
                <a:solidFill>
                  <a:schemeClr val="tx2"/>
                </a:solidFill>
              </a:rPr>
              <a:t>Slide </a:t>
            </a:r>
            <a:r>
              <a:rPr lang="en-US" sz="1700" i="1" dirty="0">
                <a:solidFill>
                  <a:schemeClr val="tx2"/>
                </a:solidFill>
              </a:rPr>
              <a:t>courtesy of</a:t>
            </a:r>
          </a:p>
          <a:p>
            <a:r>
              <a:rPr lang="en-US" sz="1700" i="1" dirty="0">
                <a:solidFill>
                  <a:schemeClr val="tx2"/>
                </a:solidFill>
              </a:rPr>
              <a:t>Vito </a:t>
            </a:r>
            <a:r>
              <a:rPr lang="en-US" sz="1700" i="1" dirty="0" err="1" smtClean="0">
                <a:solidFill>
                  <a:schemeClr val="tx2"/>
                </a:solidFill>
              </a:rPr>
              <a:t>Mocella</a:t>
            </a:r>
            <a:endParaRPr lang="en-US" sz="2000" dirty="0" smtClean="0">
              <a:solidFill>
                <a:schemeClr val="tx2"/>
              </a:solidFill>
            </a:endParaRPr>
          </a:p>
          <a:p>
            <a:r>
              <a:rPr lang="en-US" sz="1400" dirty="0" smtClean="0">
                <a:solidFill>
                  <a:schemeClr val="tx2"/>
                </a:solidFill>
              </a:rPr>
              <a:t>Nature </a:t>
            </a:r>
            <a:r>
              <a:rPr lang="en-US" sz="1400" dirty="0">
                <a:solidFill>
                  <a:schemeClr val="tx2"/>
                </a:solidFill>
              </a:rPr>
              <a:t>Communications volume 6, Article number: 5895 (2015</a:t>
            </a:r>
            <a:r>
              <a:rPr lang="en-US" sz="1400" dirty="0" smtClean="0">
                <a:solidFill>
                  <a:schemeClr val="tx2"/>
                </a:solidFill>
              </a:rPr>
              <a:t>)</a:t>
            </a:r>
            <a:endParaRPr lang="en-US" sz="1400" dirty="0">
              <a:solidFill>
                <a:schemeClr val="tx2"/>
              </a:solidFill>
            </a:endParaRPr>
          </a:p>
        </p:txBody>
      </p:sp>
      <p:pic>
        <p:nvPicPr>
          <p:cNvPr id="7" name="Picture 6"/>
          <p:cNvPicPr>
            <a:picLocks noChangeAspect="1"/>
          </p:cNvPicPr>
          <p:nvPr/>
        </p:nvPicPr>
        <p:blipFill>
          <a:blip r:embed="rId3"/>
          <a:stretch>
            <a:fillRect/>
          </a:stretch>
        </p:blipFill>
        <p:spPr>
          <a:xfrm>
            <a:off x="5457968" y="1226057"/>
            <a:ext cx="3125402" cy="1668981"/>
          </a:xfrm>
          <a:prstGeom prst="rect">
            <a:avLst/>
          </a:prstGeom>
        </p:spPr>
      </p:pic>
    </p:spTree>
    <p:extLst>
      <p:ext uri="{BB962C8B-B14F-4D97-AF65-F5344CB8AC3E}">
        <p14:creationId xmlns:p14="http://schemas.microsoft.com/office/powerpoint/2010/main" val="1908237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Medicine</a:t>
            </a:r>
            <a:r>
              <a:rPr lang="en-US" i="1" dirty="0"/>
              <a:t/>
            </a:r>
            <a:br>
              <a:rPr lang="en-US" i="1" dirty="0"/>
            </a:br>
            <a:r>
              <a:rPr lang="en-US" sz="2600" i="1" dirty="0"/>
              <a:t>Example of </a:t>
            </a:r>
            <a:r>
              <a:rPr lang="en-US" sz="2600" i="1" dirty="0" smtClean="0"/>
              <a:t>Companion </a:t>
            </a:r>
            <a:r>
              <a:rPr lang="en-US" sz="2600" i="1" dirty="0"/>
              <a:t>Animal </a:t>
            </a:r>
            <a:r>
              <a:rPr lang="en-US" sz="2600" i="1" dirty="0" smtClean="0"/>
              <a:t>Radiotherapy</a:t>
            </a:r>
            <a:endParaRPr lang="en-US" sz="2600" i="1" dirty="0"/>
          </a:p>
        </p:txBody>
      </p:sp>
      <p:sp>
        <p:nvSpPr>
          <p:cNvPr id="5" name="TextBox 4"/>
          <p:cNvSpPr txBox="1"/>
          <p:nvPr/>
        </p:nvSpPr>
        <p:spPr>
          <a:xfrm>
            <a:off x="150327" y="1259265"/>
            <a:ext cx="4324820" cy="1270061"/>
          </a:xfrm>
          <a:prstGeom prst="rect">
            <a:avLst/>
          </a:prstGeom>
          <a:noFill/>
          <a:ln w="9525">
            <a:noFill/>
            <a:miter lim="800000"/>
            <a:headEnd/>
            <a:tailEnd/>
          </a:ln>
        </p:spPr>
        <p:txBody>
          <a:bodyPr wrap="square" lIns="69056" tIns="34529" rIns="69056" bIns="34529">
            <a:spAutoFit/>
          </a:bodyPr>
          <a:lstStyle/>
          <a:p>
            <a:pPr algn="ctr" eaLnBrk="0" hangingPunct="0">
              <a:defRPr/>
            </a:pPr>
            <a:r>
              <a:rPr lang="en-US" sz="2600" dirty="0" smtClean="0">
                <a:solidFill>
                  <a:srgbClr val="000000"/>
                </a:solidFill>
              </a:rPr>
              <a:t>Need various accelerators co-located with veterinarians to facilitate translational medicine</a:t>
            </a:r>
            <a:endParaRPr lang="en-US" sz="2600" dirty="0">
              <a:solidFill>
                <a:srgbClr val="000000"/>
              </a:solidFill>
            </a:endParaRPr>
          </a:p>
        </p:txBody>
      </p:sp>
      <p:grpSp>
        <p:nvGrpSpPr>
          <p:cNvPr id="6" name="Group 5"/>
          <p:cNvGrpSpPr/>
          <p:nvPr/>
        </p:nvGrpSpPr>
        <p:grpSpPr>
          <a:xfrm>
            <a:off x="0" y="2725249"/>
            <a:ext cx="4707923" cy="2111344"/>
            <a:chOff x="0" y="0"/>
            <a:chExt cx="5039995" cy="204533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5"/>
              <a:ext cx="2410460" cy="20383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865" y="0"/>
              <a:ext cx="2564130" cy="2040255"/>
            </a:xfrm>
            <a:prstGeom prst="rect">
              <a:avLst/>
            </a:prstGeom>
            <a:extLst>
              <a:ext uri="{FAA26D3D-D897-4be2-8F04-BA451C77F1D7}">
                <ma14:placeholderFlag xmlns:ma14="http://schemas.microsoft.com/office/mac/drawingml/2011/main"/>
              </a:ext>
            </a:extLst>
          </p:spPr>
        </p:pic>
      </p:grpSp>
      <p:sp>
        <p:nvSpPr>
          <p:cNvPr id="3" name="TextBox 2"/>
          <p:cNvSpPr txBox="1"/>
          <p:nvPr/>
        </p:nvSpPr>
        <p:spPr>
          <a:xfrm>
            <a:off x="7303802" y="4797552"/>
            <a:ext cx="1726948" cy="292388"/>
          </a:xfrm>
          <a:prstGeom prst="rect">
            <a:avLst/>
          </a:prstGeom>
          <a:noFill/>
        </p:spPr>
        <p:txBody>
          <a:bodyPr wrap="none" rtlCol="0">
            <a:spAutoFit/>
          </a:bodyPr>
          <a:lstStyle/>
          <a:p>
            <a:r>
              <a:rPr lang="en-US" sz="1300" dirty="0" smtClean="0">
                <a:solidFill>
                  <a:schemeClr val="tx2"/>
                </a:solidFill>
              </a:rPr>
              <a:t>Courtesy </a:t>
            </a:r>
            <a:r>
              <a:rPr lang="en-US" sz="1300" dirty="0" err="1" smtClean="0">
                <a:solidFill>
                  <a:schemeClr val="tx2"/>
                </a:solidFill>
              </a:rPr>
              <a:t>Jac</a:t>
            </a:r>
            <a:r>
              <a:rPr lang="en-US" sz="1300" dirty="0" smtClean="0">
                <a:solidFill>
                  <a:schemeClr val="tx2"/>
                </a:solidFill>
              </a:rPr>
              <a:t> </a:t>
            </a:r>
            <a:r>
              <a:rPr lang="en-US" sz="1300" dirty="0" err="1" smtClean="0">
                <a:solidFill>
                  <a:schemeClr val="tx2"/>
                </a:solidFill>
              </a:rPr>
              <a:t>Nickoloff</a:t>
            </a:r>
            <a:endParaRPr lang="en-US" sz="1300" dirty="0">
              <a:solidFill>
                <a:schemeClr val="tx2"/>
              </a:solidFill>
            </a:endParaRPr>
          </a:p>
        </p:txBody>
      </p:sp>
      <p:sp>
        <p:nvSpPr>
          <p:cNvPr id="4" name="Rectangle 3"/>
          <p:cNvSpPr/>
          <p:nvPr/>
        </p:nvSpPr>
        <p:spPr>
          <a:xfrm>
            <a:off x="4769019" y="1173635"/>
            <a:ext cx="4261731" cy="3662541"/>
          </a:xfrm>
          <a:prstGeom prst="rect">
            <a:avLst/>
          </a:prstGeom>
        </p:spPr>
        <p:txBody>
          <a:bodyPr wrap="square">
            <a:spAutoFit/>
          </a:bodyPr>
          <a:lstStyle/>
          <a:p>
            <a:pPr algn="ctr"/>
            <a:r>
              <a:rPr lang="en-US" sz="2000" b="1" i="1" dirty="0">
                <a:solidFill>
                  <a:schemeClr val="tx2"/>
                </a:solidFill>
              </a:rPr>
              <a:t>Advantages of Large vs Small Animal Cancer Models </a:t>
            </a:r>
            <a:endParaRPr lang="en-US" sz="2000" b="1" i="1" dirty="0" smtClean="0">
              <a:solidFill>
                <a:schemeClr val="tx2"/>
              </a:solidFill>
            </a:endParaRPr>
          </a:p>
          <a:p>
            <a:pPr marL="285750" indent="-285750">
              <a:buFont typeface="Wingdings" charset="2"/>
              <a:buChar char="§"/>
            </a:pPr>
            <a:r>
              <a:rPr lang="en-US" sz="1600" dirty="0">
                <a:solidFill>
                  <a:schemeClr val="tx2"/>
                </a:solidFill>
              </a:rPr>
              <a:t>Naturally occurring tumors</a:t>
            </a:r>
          </a:p>
          <a:p>
            <a:pPr marL="285750" indent="-285750">
              <a:buFont typeface="Wingdings" charset="2"/>
              <a:buChar char="§"/>
            </a:pPr>
            <a:r>
              <a:rPr lang="en-US" sz="1600" dirty="0">
                <a:solidFill>
                  <a:schemeClr val="tx2"/>
                </a:solidFill>
              </a:rPr>
              <a:t>Functional immune systems (combined immuno-radiotherapy)</a:t>
            </a:r>
          </a:p>
          <a:p>
            <a:pPr marL="285750" indent="-285750">
              <a:buFont typeface="Wingdings" charset="2"/>
              <a:buChar char="§"/>
            </a:pPr>
            <a:r>
              <a:rPr lang="en-US" sz="1600" dirty="0">
                <a:solidFill>
                  <a:schemeClr val="tx2"/>
                </a:solidFill>
              </a:rPr>
              <a:t>Similar treatment responses in large animals and humans</a:t>
            </a:r>
          </a:p>
          <a:p>
            <a:pPr marL="285750" indent="-285750">
              <a:buFont typeface="Wingdings" charset="2"/>
              <a:buChar char="§"/>
            </a:pPr>
            <a:r>
              <a:rPr lang="en-US" sz="1600" dirty="0">
                <a:solidFill>
                  <a:schemeClr val="tx2"/>
                </a:solidFill>
              </a:rPr>
              <a:t>Superior tumor imaging</a:t>
            </a:r>
          </a:p>
          <a:p>
            <a:pPr marL="285750" indent="-285750">
              <a:buFont typeface="Wingdings" charset="2"/>
              <a:buChar char="§"/>
            </a:pPr>
            <a:r>
              <a:rPr lang="en-US" sz="1600" dirty="0">
                <a:solidFill>
                  <a:schemeClr val="tx2"/>
                </a:solidFill>
              </a:rPr>
              <a:t>Superior model for surgery, chemo- and radiotherapy</a:t>
            </a:r>
          </a:p>
          <a:p>
            <a:pPr marL="285750" indent="-285750">
              <a:buFont typeface="Wingdings" charset="2"/>
              <a:buChar char="§"/>
            </a:pPr>
            <a:r>
              <a:rPr lang="en-US" sz="1600" dirty="0">
                <a:solidFill>
                  <a:schemeClr val="tx2"/>
                </a:solidFill>
              </a:rPr>
              <a:t>Dogs 85% genetically identical to humans</a:t>
            </a:r>
          </a:p>
          <a:p>
            <a:pPr marL="285750" indent="-285750">
              <a:buFont typeface="Wingdings" charset="2"/>
              <a:buChar char="§"/>
            </a:pPr>
            <a:r>
              <a:rPr lang="en-US" sz="1600" dirty="0">
                <a:solidFill>
                  <a:schemeClr val="tx2"/>
                </a:solidFill>
              </a:rPr>
              <a:t>Breeds offer unique genetic tools</a:t>
            </a:r>
          </a:p>
          <a:p>
            <a:pPr marL="285750" indent="-285750">
              <a:buFont typeface="Wingdings" charset="2"/>
              <a:buChar char="§"/>
            </a:pPr>
            <a:r>
              <a:rPr lang="en-US" sz="1600" dirty="0">
                <a:solidFill>
                  <a:schemeClr val="tx2"/>
                </a:solidFill>
              </a:rPr>
              <a:t>Tissue biopsies can be performed more frequently </a:t>
            </a:r>
          </a:p>
        </p:txBody>
      </p:sp>
    </p:spTree>
    <p:extLst>
      <p:ext uri="{BB962C8B-B14F-4D97-AF65-F5344CB8AC3E}">
        <p14:creationId xmlns:p14="http://schemas.microsoft.com/office/powerpoint/2010/main" val="2008168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Industry</a:t>
            </a:r>
            <a:br>
              <a:rPr lang="en-US" dirty="0" smtClean="0"/>
            </a:br>
            <a:r>
              <a:rPr lang="en-US" sz="2500" i="1" dirty="0" smtClean="0"/>
              <a:t>Example of magnetic materials </a:t>
            </a:r>
            <a:endParaRPr lang="en-US" sz="2500" i="1" dirty="0"/>
          </a:p>
        </p:txBody>
      </p:sp>
      <p:sp>
        <p:nvSpPr>
          <p:cNvPr id="4" name="Rectangle 3"/>
          <p:cNvSpPr/>
          <p:nvPr/>
        </p:nvSpPr>
        <p:spPr>
          <a:xfrm>
            <a:off x="77973" y="3310244"/>
            <a:ext cx="8978942" cy="1692771"/>
          </a:xfrm>
          <a:prstGeom prst="rect">
            <a:avLst/>
          </a:prstGeom>
        </p:spPr>
        <p:txBody>
          <a:bodyPr wrap="square">
            <a:spAutoFit/>
          </a:bodyPr>
          <a:lstStyle/>
          <a:p>
            <a:r>
              <a:rPr lang="en-US" sz="1300" dirty="0">
                <a:solidFill>
                  <a:schemeClr val="tx2"/>
                </a:solidFill>
              </a:rPr>
              <a:t>Recent progress on all-optical control of ultrafast demagnetization and all-optical switching promises technological advances in magnetic data manipulation. However, both techniques will rely on </a:t>
            </a:r>
            <a:r>
              <a:rPr lang="en-US" sz="1300" dirty="0" smtClean="0">
                <a:solidFill>
                  <a:schemeClr val="tx2"/>
                </a:solidFill>
              </a:rPr>
              <a:t>nm localization </a:t>
            </a:r>
            <a:r>
              <a:rPr lang="en-US" sz="1300" dirty="0">
                <a:solidFill>
                  <a:schemeClr val="tx2"/>
                </a:solidFill>
              </a:rPr>
              <a:t>of light (i.e. far beyond its diffraction limit) as well as detailed knowledge on how non-local damping leads to a spatial transfer of magnetic information.  </a:t>
            </a:r>
            <a:r>
              <a:rPr lang="en-US" sz="1300" b="1" dirty="0"/>
              <a:t>The unique properties of the free-electron laser FERMI at the scattering </a:t>
            </a:r>
            <a:r>
              <a:rPr lang="en-US" sz="1300" b="1" dirty="0" err="1"/>
              <a:t>endstation</a:t>
            </a:r>
            <a:r>
              <a:rPr lang="en-US" sz="1300" b="1" dirty="0"/>
              <a:t> DIPROI allowed for the first time to directly visualize the spatial and temporal evolution of magnetic order of a Cobalt based </a:t>
            </a:r>
            <a:r>
              <a:rPr lang="en-US" sz="1300" b="1" dirty="0" err="1"/>
              <a:t>ferromagnet</a:t>
            </a:r>
            <a:r>
              <a:rPr lang="en-US" sz="1300" b="1" dirty="0"/>
              <a:t> after a deliberately localized optical excitation. </a:t>
            </a:r>
            <a:r>
              <a:rPr lang="en-US" sz="1300" dirty="0">
                <a:solidFill>
                  <a:schemeClr val="tx2"/>
                </a:solidFill>
              </a:rPr>
              <a:t>The ultrashort, coherent and circular polarized X-ray pulses at the Cobalt M-edge (58.9 eV) met all requirements for implementation of X-ray magnetic circular dichroism (XMCD) based Fourier-Transform-Holography to image the ultrafast changes of a magnetic domain pattern.</a:t>
            </a:r>
          </a:p>
        </p:txBody>
      </p:sp>
      <p:pic>
        <p:nvPicPr>
          <p:cNvPr id="5" name="Picture 4"/>
          <p:cNvPicPr>
            <a:picLocks noChangeAspect="1"/>
          </p:cNvPicPr>
          <p:nvPr/>
        </p:nvPicPr>
        <p:blipFill>
          <a:blip r:embed="rId2"/>
          <a:stretch>
            <a:fillRect/>
          </a:stretch>
        </p:blipFill>
        <p:spPr>
          <a:xfrm>
            <a:off x="457200" y="1163268"/>
            <a:ext cx="4686767" cy="2254112"/>
          </a:xfrm>
          <a:prstGeom prst="rect">
            <a:avLst/>
          </a:prstGeom>
        </p:spPr>
      </p:pic>
      <p:sp>
        <p:nvSpPr>
          <p:cNvPr id="6" name="TextBox 5"/>
          <p:cNvSpPr txBox="1"/>
          <p:nvPr/>
        </p:nvSpPr>
        <p:spPr>
          <a:xfrm>
            <a:off x="5225183" y="1419543"/>
            <a:ext cx="3301552" cy="1785104"/>
          </a:xfrm>
          <a:prstGeom prst="rect">
            <a:avLst/>
          </a:prstGeom>
          <a:noFill/>
        </p:spPr>
        <p:txBody>
          <a:bodyPr wrap="square" rtlCol="0">
            <a:spAutoFit/>
          </a:bodyPr>
          <a:lstStyle/>
          <a:p>
            <a:r>
              <a:rPr lang="en-US" sz="2200" dirty="0" smtClean="0">
                <a:solidFill>
                  <a:schemeClr val="tx2"/>
                </a:solidFill>
              </a:rPr>
              <a:t>The </a:t>
            </a:r>
            <a:r>
              <a:rPr lang="en-US" sz="2200" dirty="0" err="1" smtClean="0">
                <a:solidFill>
                  <a:schemeClr val="tx2"/>
                </a:solidFill>
              </a:rPr>
              <a:t>FERMI@Elettra</a:t>
            </a:r>
            <a:endParaRPr lang="en-US" sz="2200" dirty="0" smtClean="0">
              <a:solidFill>
                <a:schemeClr val="tx2"/>
              </a:solidFill>
            </a:endParaRPr>
          </a:p>
          <a:p>
            <a:r>
              <a:rPr lang="en-US" sz="2200" dirty="0" smtClean="0">
                <a:solidFill>
                  <a:schemeClr val="tx2"/>
                </a:solidFill>
              </a:rPr>
              <a:t>Soft X-Ray FEL</a:t>
            </a:r>
          </a:p>
          <a:p>
            <a:r>
              <a:rPr lang="en-US" sz="2200" dirty="0" smtClean="0">
                <a:solidFill>
                  <a:schemeClr val="tx2"/>
                </a:solidFill>
              </a:rPr>
              <a:t>helps </a:t>
            </a:r>
            <a:r>
              <a:rPr lang="en-US" sz="2200" dirty="0">
                <a:solidFill>
                  <a:schemeClr val="tx2"/>
                </a:solidFill>
              </a:rPr>
              <a:t>us understand u</a:t>
            </a:r>
            <a:r>
              <a:rPr lang="en-US" sz="2200" dirty="0" smtClean="0">
                <a:solidFill>
                  <a:schemeClr val="tx2"/>
                </a:solidFill>
              </a:rPr>
              <a:t>ltra-fast </a:t>
            </a:r>
            <a:r>
              <a:rPr lang="en-US" sz="2200" dirty="0">
                <a:solidFill>
                  <a:schemeClr val="tx2"/>
                </a:solidFill>
              </a:rPr>
              <a:t>d</a:t>
            </a:r>
            <a:r>
              <a:rPr lang="en-US" sz="2200" dirty="0" smtClean="0">
                <a:solidFill>
                  <a:schemeClr val="tx2"/>
                </a:solidFill>
              </a:rPr>
              <a:t>emagnetization </a:t>
            </a:r>
            <a:r>
              <a:rPr lang="en-US" sz="2200" dirty="0">
                <a:solidFill>
                  <a:schemeClr val="tx2"/>
                </a:solidFill>
              </a:rPr>
              <a:t>d</a:t>
            </a:r>
            <a:r>
              <a:rPr lang="en-US" sz="2200" dirty="0" smtClean="0">
                <a:solidFill>
                  <a:schemeClr val="tx2"/>
                </a:solidFill>
              </a:rPr>
              <a:t>ynamics</a:t>
            </a:r>
            <a:endParaRPr lang="en-US" sz="2200" dirty="0">
              <a:solidFill>
                <a:schemeClr val="tx2"/>
              </a:solidFill>
            </a:endParaRPr>
          </a:p>
        </p:txBody>
      </p:sp>
      <p:sp>
        <p:nvSpPr>
          <p:cNvPr id="7" name="Rectangle 6"/>
          <p:cNvSpPr/>
          <p:nvPr/>
        </p:nvSpPr>
        <p:spPr>
          <a:xfrm>
            <a:off x="6875959" y="1161729"/>
            <a:ext cx="2178802" cy="307777"/>
          </a:xfrm>
          <a:prstGeom prst="rect">
            <a:avLst/>
          </a:prstGeom>
        </p:spPr>
        <p:txBody>
          <a:bodyPr wrap="none">
            <a:spAutoFit/>
          </a:bodyPr>
          <a:lstStyle/>
          <a:p>
            <a:r>
              <a:rPr lang="en-US" sz="1400" dirty="0" smtClean="0">
                <a:solidFill>
                  <a:schemeClr val="tx2"/>
                </a:solidFill>
              </a:rPr>
              <a:t>Courtesy </a:t>
            </a:r>
            <a:r>
              <a:rPr lang="en-US" sz="1400" dirty="0" err="1" smtClean="0">
                <a:solidFill>
                  <a:schemeClr val="tx2"/>
                </a:solidFill>
              </a:rPr>
              <a:t>Fulvio</a:t>
            </a:r>
            <a:r>
              <a:rPr lang="en-US" sz="1400" dirty="0" smtClean="0">
                <a:solidFill>
                  <a:schemeClr val="tx2"/>
                </a:solidFill>
              </a:rPr>
              <a:t> </a:t>
            </a:r>
            <a:r>
              <a:rPr lang="en-US" sz="1400" dirty="0" err="1" smtClean="0">
                <a:solidFill>
                  <a:schemeClr val="tx2"/>
                </a:solidFill>
              </a:rPr>
              <a:t>Parmigiani</a:t>
            </a:r>
            <a:endParaRPr lang="en-US" sz="1400" dirty="0">
              <a:solidFill>
                <a:schemeClr val="tx2"/>
              </a:solidFill>
            </a:endParaRPr>
          </a:p>
        </p:txBody>
      </p:sp>
    </p:spTree>
    <p:extLst>
      <p:ext uri="{BB962C8B-B14F-4D97-AF65-F5344CB8AC3E}">
        <p14:creationId xmlns:p14="http://schemas.microsoft.com/office/powerpoint/2010/main" val="1496040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6"/>
            <a:ext cx="8229600" cy="939546"/>
          </a:xfrm>
        </p:spPr>
        <p:txBody>
          <a:bodyPr>
            <a:normAutofit fontScale="90000"/>
          </a:bodyPr>
          <a:lstStyle/>
          <a:p>
            <a:r>
              <a:rPr lang="en-US" dirty="0"/>
              <a:t>Industry</a:t>
            </a:r>
            <a:br>
              <a:rPr lang="en-US" dirty="0"/>
            </a:br>
            <a:r>
              <a:rPr lang="en-US" sz="2600" i="1" dirty="0"/>
              <a:t>Example </a:t>
            </a:r>
            <a:r>
              <a:rPr lang="en-US" sz="2600" i="1" dirty="0" smtClean="0"/>
              <a:t>for engineering devices such as microelectronics</a:t>
            </a:r>
            <a:endParaRPr lang="en-US" sz="2600" i="1" dirty="0"/>
          </a:p>
        </p:txBody>
      </p:sp>
      <p:pic>
        <p:nvPicPr>
          <p:cNvPr id="4" name="Picture 3"/>
          <p:cNvPicPr>
            <a:picLocks noChangeAspect="1"/>
          </p:cNvPicPr>
          <p:nvPr/>
        </p:nvPicPr>
        <p:blipFill>
          <a:blip r:embed="rId2"/>
          <a:stretch>
            <a:fillRect/>
          </a:stretch>
        </p:blipFill>
        <p:spPr>
          <a:xfrm>
            <a:off x="152400" y="1892268"/>
            <a:ext cx="3991882" cy="2897446"/>
          </a:xfrm>
          <a:prstGeom prst="rect">
            <a:avLst/>
          </a:prstGeom>
        </p:spPr>
      </p:pic>
      <p:sp>
        <p:nvSpPr>
          <p:cNvPr id="5" name="TextBox 4"/>
          <p:cNvSpPr txBox="1"/>
          <p:nvPr/>
        </p:nvSpPr>
        <p:spPr>
          <a:xfrm>
            <a:off x="76200" y="1036556"/>
            <a:ext cx="8991600" cy="1200329"/>
          </a:xfrm>
          <a:prstGeom prst="rect">
            <a:avLst/>
          </a:prstGeom>
          <a:noFill/>
        </p:spPr>
        <p:txBody>
          <a:bodyPr wrap="square" rtlCol="0">
            <a:spAutoFit/>
          </a:bodyPr>
          <a:lstStyle/>
          <a:p>
            <a:r>
              <a:rPr lang="en-US" dirty="0" smtClean="0">
                <a:solidFill>
                  <a:schemeClr val="tx2"/>
                </a:solidFill>
              </a:rPr>
              <a:t>These measurements were carried </a:t>
            </a:r>
            <a:r>
              <a:rPr lang="en-US" dirty="0">
                <a:solidFill>
                  <a:schemeClr val="tx2"/>
                </a:solidFill>
              </a:rPr>
              <a:t>out using the four wave mixing. This </a:t>
            </a:r>
            <a:r>
              <a:rPr lang="en-US" dirty="0" smtClean="0">
                <a:solidFill>
                  <a:schemeClr val="tx2"/>
                </a:solidFill>
              </a:rPr>
              <a:t>allowed my colleagues </a:t>
            </a:r>
            <a:r>
              <a:rPr lang="en-US" dirty="0">
                <a:solidFill>
                  <a:schemeClr val="tx2"/>
                </a:solidFill>
              </a:rPr>
              <a:t>to </a:t>
            </a:r>
            <a:r>
              <a:rPr lang="en-US" i="1" dirty="0" smtClean="0">
                <a:solidFill>
                  <a:schemeClr val="tx2"/>
                </a:solidFill>
              </a:rPr>
              <a:t>measure the transition from diffusive heat transfer to the ballistic one happening at the nanoscale. </a:t>
            </a:r>
            <a:r>
              <a:rPr lang="en-US" b="1" dirty="0" smtClean="0"/>
              <a:t>This </a:t>
            </a:r>
            <a:r>
              <a:rPr lang="en-US" b="1" dirty="0"/>
              <a:t>is fundamental for engineering microelectronic </a:t>
            </a:r>
            <a:r>
              <a:rPr lang="en-US" b="1" dirty="0" smtClean="0"/>
              <a:t>devices**.</a:t>
            </a:r>
            <a:endParaRPr lang="en-US" b="1" dirty="0"/>
          </a:p>
          <a:p>
            <a:endParaRPr lang="en-US" dirty="0"/>
          </a:p>
        </p:txBody>
      </p:sp>
      <p:pic>
        <p:nvPicPr>
          <p:cNvPr id="6" name="Picture 5"/>
          <p:cNvPicPr>
            <a:picLocks noChangeAspect="1"/>
          </p:cNvPicPr>
          <p:nvPr/>
        </p:nvPicPr>
        <p:blipFill>
          <a:blip r:embed="rId3"/>
          <a:stretch>
            <a:fillRect/>
          </a:stretch>
        </p:blipFill>
        <p:spPr>
          <a:xfrm>
            <a:off x="5086572" y="1892268"/>
            <a:ext cx="3305415" cy="2391151"/>
          </a:xfrm>
          <a:prstGeom prst="rect">
            <a:avLst/>
          </a:prstGeom>
        </p:spPr>
      </p:pic>
      <p:sp>
        <p:nvSpPr>
          <p:cNvPr id="7" name="TextBox 6"/>
          <p:cNvSpPr txBox="1"/>
          <p:nvPr/>
        </p:nvSpPr>
        <p:spPr>
          <a:xfrm>
            <a:off x="317500" y="4660257"/>
            <a:ext cx="1917700" cy="461665"/>
          </a:xfrm>
          <a:prstGeom prst="rect">
            <a:avLst/>
          </a:prstGeom>
          <a:noFill/>
        </p:spPr>
        <p:txBody>
          <a:bodyPr wrap="square" rtlCol="0">
            <a:spAutoFit/>
          </a:bodyPr>
          <a:lstStyle/>
          <a:p>
            <a:r>
              <a:rPr lang="en-US" sz="1200" dirty="0" smtClean="0">
                <a:solidFill>
                  <a:schemeClr val="tx2"/>
                </a:solidFill>
              </a:rPr>
              <a:t>Courtesy</a:t>
            </a:r>
          </a:p>
          <a:p>
            <a:r>
              <a:rPr lang="en-US" sz="1200" dirty="0" smtClean="0">
                <a:solidFill>
                  <a:schemeClr val="tx2"/>
                </a:solidFill>
              </a:rPr>
              <a:t>Claudio </a:t>
            </a:r>
            <a:r>
              <a:rPr lang="en-US" sz="1200" dirty="0" err="1" smtClean="0">
                <a:solidFill>
                  <a:schemeClr val="tx2"/>
                </a:solidFill>
              </a:rPr>
              <a:t>Masciovecchio</a:t>
            </a:r>
            <a:endParaRPr lang="en-US" sz="1200" dirty="0">
              <a:solidFill>
                <a:schemeClr val="tx2"/>
              </a:solidFill>
            </a:endParaRPr>
          </a:p>
        </p:txBody>
      </p:sp>
      <p:sp>
        <p:nvSpPr>
          <p:cNvPr id="8" name="TextBox 7"/>
          <p:cNvSpPr txBox="1"/>
          <p:nvPr/>
        </p:nvSpPr>
        <p:spPr>
          <a:xfrm>
            <a:off x="4144282" y="4337091"/>
            <a:ext cx="4846198" cy="646331"/>
          </a:xfrm>
          <a:prstGeom prst="rect">
            <a:avLst/>
          </a:prstGeom>
          <a:noFill/>
          <a:ln w="22225">
            <a:solidFill>
              <a:schemeClr val="accent1"/>
            </a:solidFill>
          </a:ln>
        </p:spPr>
        <p:txBody>
          <a:bodyPr wrap="none" rtlCol="0">
            <a:spAutoFit/>
          </a:bodyPr>
          <a:lstStyle/>
          <a:p>
            <a:r>
              <a:rPr lang="en-US" sz="1200" dirty="0" smtClean="0">
                <a:solidFill>
                  <a:schemeClr val="tx2"/>
                </a:solidFill>
              </a:rPr>
              <a:t>**For example, John </a:t>
            </a:r>
            <a:r>
              <a:rPr lang="en-US" sz="1200" dirty="0" smtClean="0">
                <a:solidFill>
                  <a:schemeClr val="tx2"/>
                </a:solidFill>
              </a:rPr>
              <a:t>Kelly </a:t>
            </a:r>
            <a:r>
              <a:rPr lang="en-US" sz="1200" dirty="0" smtClean="0">
                <a:solidFill>
                  <a:schemeClr val="tx2"/>
                </a:solidFill>
              </a:rPr>
              <a:t>of IBM </a:t>
            </a:r>
            <a:r>
              <a:rPr lang="en-US" sz="1200" dirty="0" smtClean="0">
                <a:solidFill>
                  <a:schemeClr val="tx2"/>
                </a:solidFill>
              </a:rPr>
              <a:t>suggests that </a:t>
            </a:r>
            <a:r>
              <a:rPr lang="en-US" sz="1200" dirty="0" smtClean="0">
                <a:solidFill>
                  <a:schemeClr val="tx2"/>
                </a:solidFill>
              </a:rPr>
              <a:t>the quest for AI will</a:t>
            </a:r>
          </a:p>
          <a:p>
            <a:r>
              <a:rPr lang="en-US" sz="1200" dirty="0" smtClean="0">
                <a:solidFill>
                  <a:schemeClr val="tx2"/>
                </a:solidFill>
              </a:rPr>
              <a:t>drive a need for advanced microelectronics (new devices, new accelerators,</a:t>
            </a:r>
          </a:p>
          <a:p>
            <a:r>
              <a:rPr lang="en-US" sz="1200" dirty="0" smtClean="0">
                <a:solidFill>
                  <a:schemeClr val="tx2"/>
                </a:solidFill>
              </a:rPr>
              <a:t>new interconnects) DOE AI Summit 2019, Chicago.</a:t>
            </a:r>
            <a:endParaRPr lang="en-US" sz="1200" dirty="0">
              <a:solidFill>
                <a:schemeClr val="tx2"/>
              </a:solidFill>
            </a:endParaRPr>
          </a:p>
        </p:txBody>
      </p:sp>
    </p:spTree>
    <p:extLst>
      <p:ext uri="{BB962C8B-B14F-4D97-AF65-F5344CB8AC3E}">
        <p14:creationId xmlns:p14="http://schemas.microsoft.com/office/powerpoint/2010/main" val="1320521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a:xfrm>
            <a:off x="-119743" y="1012806"/>
            <a:ext cx="9263743" cy="4266982"/>
          </a:xfrm>
        </p:spPr>
        <p:txBody>
          <a:bodyPr>
            <a:noAutofit/>
          </a:bodyPr>
          <a:lstStyle/>
          <a:p>
            <a:r>
              <a:rPr lang="en-US" sz="1550" dirty="0" smtClean="0"/>
              <a:t>So many of you probably thought it was an error that the word “research” appeared twice in my title.</a:t>
            </a:r>
            <a:endParaRPr lang="en-US" sz="1550" dirty="0"/>
          </a:p>
          <a:p>
            <a:pPr lvl="1"/>
            <a:r>
              <a:rPr lang="en-US" sz="1550" dirty="0"/>
              <a:t>Analytical</a:t>
            </a:r>
            <a:r>
              <a:rPr lang="en-US" sz="1550" b="1" dirty="0"/>
              <a:t> Research Tools</a:t>
            </a:r>
            <a:r>
              <a:rPr lang="en-US" sz="1550" dirty="0"/>
              <a:t> for Research </a:t>
            </a:r>
          </a:p>
          <a:p>
            <a:pPr lvl="1"/>
            <a:r>
              <a:rPr lang="en-US" sz="1550" dirty="0"/>
              <a:t>What I actually </a:t>
            </a:r>
            <a:r>
              <a:rPr lang="en-US" sz="1550" dirty="0" smtClean="0"/>
              <a:t>want to point out is that </a:t>
            </a:r>
            <a:r>
              <a:rPr lang="en-US" sz="1550" dirty="0"/>
              <a:t>the sources are in themselves interesting tools enabling the research of others </a:t>
            </a:r>
            <a:r>
              <a:rPr lang="en-US" sz="1550" b="1" i="1" dirty="0"/>
              <a:t>but also have their own interesting science questions. </a:t>
            </a:r>
            <a:r>
              <a:rPr lang="en-US" sz="1550" i="1" dirty="0">
                <a:solidFill>
                  <a:schemeClr val="tx2"/>
                </a:solidFill>
              </a:rPr>
              <a:t>(I’ll come to </a:t>
            </a:r>
            <a:r>
              <a:rPr lang="en-US" sz="1550" i="1" dirty="0" smtClean="0">
                <a:solidFill>
                  <a:schemeClr val="tx2"/>
                </a:solidFill>
              </a:rPr>
              <a:t>this soon.)</a:t>
            </a:r>
            <a:endParaRPr lang="en-US" sz="1550" i="1" dirty="0">
              <a:solidFill>
                <a:schemeClr val="tx2"/>
              </a:solidFill>
            </a:endParaRPr>
          </a:p>
          <a:p>
            <a:pPr lvl="1"/>
            <a:r>
              <a:rPr lang="en-US" sz="1550" dirty="0"/>
              <a:t>The tools we build, e.g. accelerator systems, are improved by being studied </a:t>
            </a:r>
            <a:r>
              <a:rPr lang="en-US" sz="1550" dirty="0" smtClean="0"/>
              <a:t>while </a:t>
            </a:r>
            <a:r>
              <a:rPr lang="en-US" sz="1550" dirty="0"/>
              <a:t>being used to for the “end” research</a:t>
            </a:r>
            <a:r>
              <a:rPr lang="en-US" sz="1550" dirty="0" smtClean="0"/>
              <a:t>.</a:t>
            </a:r>
          </a:p>
          <a:p>
            <a:r>
              <a:rPr lang="en-US" sz="1550" dirty="0" smtClean="0">
                <a:solidFill>
                  <a:schemeClr val="tx2"/>
                </a:solidFill>
              </a:rPr>
              <a:t>Many </a:t>
            </a:r>
            <a:r>
              <a:rPr lang="en-US" sz="1550" dirty="0">
                <a:solidFill>
                  <a:schemeClr val="tx2"/>
                </a:solidFill>
              </a:rPr>
              <a:t>of the examples I gave could have tailored sources for the specific, desired application. </a:t>
            </a:r>
          </a:p>
          <a:p>
            <a:pPr lvl="1"/>
            <a:r>
              <a:rPr lang="en-US" sz="1550" dirty="0"/>
              <a:t>Question – could we use components developed </a:t>
            </a:r>
            <a:r>
              <a:rPr lang="en-US" sz="1550" dirty="0" smtClean="0"/>
              <a:t>from the tool research to create these modular devices and if tailored (not so general use) could they be more </a:t>
            </a:r>
            <a:r>
              <a:rPr lang="en-US" sz="1550" dirty="0" smtClean="0"/>
              <a:t>compact, more efficient, etc.? </a:t>
            </a:r>
            <a:r>
              <a:rPr lang="en-US" sz="1550" dirty="0" smtClean="0"/>
              <a:t>Use a systems approach. Reflect back to Fermi for a </a:t>
            </a:r>
            <a:r>
              <a:rPr lang="en-US" sz="1550" dirty="0" smtClean="0"/>
              <a:t>moment</a:t>
            </a:r>
            <a:r>
              <a:rPr lang="en-US" sz="1550" dirty="0"/>
              <a:t> </a:t>
            </a:r>
            <a:r>
              <a:rPr lang="en-US" sz="1550" dirty="0" smtClean="0"/>
              <a:t>on the Chicago Cyclotron.</a:t>
            </a:r>
            <a:endParaRPr lang="en-US" sz="1550" dirty="0"/>
          </a:p>
          <a:p>
            <a:r>
              <a:rPr lang="en-US" sz="1550" b="1" i="1" u="sng" dirty="0" smtClean="0"/>
              <a:t>The examples I chose were for a reason. </a:t>
            </a:r>
          </a:p>
          <a:p>
            <a:pPr lvl="1"/>
            <a:r>
              <a:rPr lang="en-US" sz="1550" dirty="0" smtClean="0"/>
              <a:t>Most of the examples, ranging from high-energy physics, to nuclear physics, </a:t>
            </a:r>
            <a:r>
              <a:rPr lang="en-US" sz="1550" dirty="0" smtClean="0"/>
              <a:t>materials explorations, </a:t>
            </a:r>
            <a:r>
              <a:rPr lang="en-US" sz="1550" dirty="0" smtClean="0"/>
              <a:t>to security, to medicine, etc. would benefit from smaller,  more efficient, less expensive as well as “tailored” tools to a certain application.</a:t>
            </a:r>
          </a:p>
          <a:p>
            <a:pPr lvl="1"/>
            <a:r>
              <a:rPr lang="en-US" sz="1550" dirty="0" smtClean="0"/>
              <a:t>This means that my job is interesting as there is even more research that will be needed to be carried out.</a:t>
            </a:r>
          </a:p>
          <a:p>
            <a:endParaRPr lang="en-US" sz="1550" dirty="0"/>
          </a:p>
        </p:txBody>
      </p:sp>
    </p:spTree>
    <p:extLst>
      <p:ext uri="{BB962C8B-B14F-4D97-AF65-F5344CB8AC3E}">
        <p14:creationId xmlns:p14="http://schemas.microsoft.com/office/powerpoint/2010/main" val="585268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Compact, efficient, cheaper, etc.</a:t>
            </a:r>
            <a:endParaRPr lang="en-US" dirty="0"/>
          </a:p>
        </p:txBody>
      </p:sp>
      <p:sp>
        <p:nvSpPr>
          <p:cNvPr id="3" name="Content Placeholder 2"/>
          <p:cNvSpPr>
            <a:spLocks noGrp="1"/>
          </p:cNvSpPr>
          <p:nvPr>
            <p:ph idx="1"/>
          </p:nvPr>
        </p:nvSpPr>
        <p:spPr/>
        <p:txBody>
          <a:bodyPr>
            <a:normAutofit fontScale="55000" lnSpcReduction="20000"/>
          </a:bodyPr>
          <a:lstStyle/>
          <a:p>
            <a:pPr marL="118872" indent="0">
              <a:buNone/>
            </a:pPr>
            <a:r>
              <a:rPr lang="en-US" dirty="0"/>
              <a:t>In fact, there is such a push for such compact accelerator sources, that the Office of Science is conducting an assessment -  </a:t>
            </a:r>
            <a:r>
              <a:rPr lang="en-US" dirty="0" smtClean="0"/>
              <a:t>“</a:t>
            </a:r>
            <a:r>
              <a:rPr lang="en-US" b="1" dirty="0" smtClean="0"/>
              <a:t>Basic </a:t>
            </a:r>
            <a:r>
              <a:rPr lang="en-US" b="1" dirty="0"/>
              <a:t>Research Needs for Compact Accelerators for Security and </a:t>
            </a:r>
            <a:r>
              <a:rPr lang="en-US" b="1" dirty="0" smtClean="0"/>
              <a:t>Medicine”</a:t>
            </a:r>
            <a:r>
              <a:rPr lang="en-US" dirty="0" smtClean="0"/>
              <a:t> </a:t>
            </a:r>
            <a:r>
              <a:rPr lang="en-US" dirty="0"/>
              <a:t>(report expected by end of CY).</a:t>
            </a:r>
          </a:p>
          <a:p>
            <a:pPr marL="118872" indent="0">
              <a:buNone/>
            </a:pPr>
            <a:endParaRPr lang="en-US" dirty="0"/>
          </a:p>
          <a:p>
            <a:pPr marL="118872" indent="0">
              <a:buNone/>
            </a:pPr>
            <a:r>
              <a:rPr lang="en-US" dirty="0"/>
              <a:t>Further, the report </a:t>
            </a:r>
            <a:r>
              <a:rPr lang="en-US" dirty="0" smtClean="0"/>
              <a:t>“</a:t>
            </a:r>
            <a:r>
              <a:rPr lang="en-US" b="1" dirty="0" smtClean="0"/>
              <a:t>Opportunities </a:t>
            </a:r>
            <a:r>
              <a:rPr lang="en-US" b="1" dirty="0"/>
              <a:t>in Intense Ultrafast Lasers: Reaching for the Brightest Light</a:t>
            </a:r>
            <a:r>
              <a:rPr lang="en-US" dirty="0"/>
              <a:t>” (National Academies of Sciences, Engineering, and Medicine. 2018. </a:t>
            </a:r>
            <a:r>
              <a:rPr lang="en-US" dirty="0">
                <a:hlinkClick r:id="rId2"/>
              </a:rPr>
              <a:t>https://doi.org/10.17226/24939)</a:t>
            </a:r>
            <a:r>
              <a:rPr lang="en-US" dirty="0"/>
              <a:t> points to many examples of needs for compact accelerators</a:t>
            </a:r>
            <a:r>
              <a:rPr lang="en-US" dirty="0" smtClean="0"/>
              <a:t>, new other genres of tools, etc. enabled by a intense lasers.</a:t>
            </a:r>
            <a:endParaRPr lang="en-US" dirty="0"/>
          </a:p>
          <a:p>
            <a:pPr marL="118872" indent="0">
              <a:buNone/>
            </a:pPr>
            <a:endParaRPr lang="en-US" dirty="0"/>
          </a:p>
          <a:p>
            <a:pPr marL="118872" indent="0">
              <a:buNone/>
            </a:pPr>
            <a:r>
              <a:rPr lang="en-US" dirty="0"/>
              <a:t>Further yet, in the 2010 Department of Energy publication “</a:t>
            </a:r>
            <a:r>
              <a:rPr lang="en-US" b="1" dirty="0"/>
              <a:t>Accelerators for American Future</a:t>
            </a:r>
            <a:r>
              <a:rPr lang="en-US" dirty="0"/>
              <a:t>”, the term compact appeared </a:t>
            </a:r>
            <a:r>
              <a:rPr lang="en-US" dirty="0" smtClean="0"/>
              <a:t>40</a:t>
            </a:r>
            <a:r>
              <a:rPr lang="en-US" dirty="0"/>
              <a:t>+ times</a:t>
            </a:r>
            <a:r>
              <a:rPr lang="en-US" dirty="0" smtClean="0"/>
              <a:t>.</a:t>
            </a:r>
          </a:p>
          <a:p>
            <a:pPr marL="118872" indent="0">
              <a:buNone/>
            </a:pPr>
            <a:endParaRPr lang="en-US" dirty="0" smtClean="0"/>
          </a:p>
          <a:p>
            <a:pPr marL="118872" indent="0">
              <a:buNone/>
            </a:pPr>
            <a:r>
              <a:rPr lang="en-US" dirty="0" smtClean="0"/>
              <a:t>Plus many other </a:t>
            </a:r>
            <a:r>
              <a:rPr lang="en-US" dirty="0" smtClean="0"/>
              <a:t>meetings </a:t>
            </a:r>
            <a:r>
              <a:rPr lang="en-US" dirty="0" smtClean="0"/>
              <a:t>on the subject…..</a:t>
            </a:r>
            <a:endParaRPr lang="en-US" dirty="0"/>
          </a:p>
          <a:p>
            <a:endParaRPr lang="en-US" dirty="0"/>
          </a:p>
        </p:txBody>
      </p:sp>
    </p:spTree>
    <p:extLst>
      <p:ext uri="{BB962C8B-B14F-4D97-AF65-F5344CB8AC3E}">
        <p14:creationId xmlns:p14="http://schemas.microsoft.com/office/powerpoint/2010/main" val="1716684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What research can be done to transform these </a:t>
            </a:r>
            <a:r>
              <a:rPr lang="en-US" sz="3100" dirty="0" smtClean="0"/>
              <a:t>tools</a:t>
            </a:r>
            <a:endParaRPr lang="en-US" dirty="0"/>
          </a:p>
        </p:txBody>
      </p:sp>
      <p:sp>
        <p:nvSpPr>
          <p:cNvPr id="5" name="Content Placeholder 2"/>
          <p:cNvSpPr>
            <a:spLocks noGrp="1"/>
          </p:cNvSpPr>
          <p:nvPr>
            <p:ph idx="1"/>
          </p:nvPr>
        </p:nvSpPr>
        <p:spPr>
          <a:xfrm>
            <a:off x="222422" y="1331394"/>
            <a:ext cx="8785654" cy="1325309"/>
          </a:xfrm>
        </p:spPr>
        <p:txBody>
          <a:bodyPr>
            <a:normAutofit/>
          </a:bodyPr>
          <a:lstStyle/>
          <a:p>
            <a:r>
              <a:rPr lang="en-US" sz="3000" dirty="0" smtClean="0"/>
              <a:t>In (mostly) laser </a:t>
            </a:r>
            <a:r>
              <a:rPr lang="en-US" sz="3000" dirty="0" smtClean="0"/>
              <a:t>and accelerator science</a:t>
            </a:r>
            <a:endParaRPr lang="en-US" sz="3000" dirty="0"/>
          </a:p>
        </p:txBody>
      </p:sp>
    </p:spTree>
    <p:extLst>
      <p:ext uri="{BB962C8B-B14F-4D97-AF65-F5344CB8AC3E}">
        <p14:creationId xmlns:p14="http://schemas.microsoft.com/office/powerpoint/2010/main" val="1434159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 of the Analytical Tools </a:t>
            </a:r>
            <a:endParaRPr lang="en-US" dirty="0"/>
          </a:p>
        </p:txBody>
      </p:sp>
      <p:sp>
        <p:nvSpPr>
          <p:cNvPr id="4" name="TextBox 3"/>
          <p:cNvSpPr txBox="1"/>
          <p:nvPr/>
        </p:nvSpPr>
        <p:spPr>
          <a:xfrm>
            <a:off x="347254" y="1208865"/>
            <a:ext cx="8553722" cy="1107996"/>
          </a:xfrm>
          <a:prstGeom prst="rect">
            <a:avLst/>
          </a:prstGeom>
          <a:noFill/>
        </p:spPr>
        <p:txBody>
          <a:bodyPr wrap="square" rtlCol="0">
            <a:spAutoFit/>
          </a:bodyPr>
          <a:lstStyle/>
          <a:p>
            <a:r>
              <a:rPr lang="en-US" sz="2200" dirty="0" smtClean="0"/>
              <a:t>The systems that can be used to architect analytical tools prove to us over and over again of </a:t>
            </a:r>
            <a:r>
              <a:rPr lang="en-US" sz="2200" b="1" i="1" dirty="0" smtClean="0"/>
              <a:t>their own uniqueness and contribution to science and technology</a:t>
            </a:r>
            <a:r>
              <a:rPr lang="en-US" sz="2200" dirty="0" smtClean="0"/>
              <a:t>. Further, they can be used contribute</a:t>
            </a:r>
            <a:r>
              <a:rPr lang="en-US" sz="2200" dirty="0"/>
              <a:t> </a:t>
            </a:r>
            <a:r>
              <a:rPr lang="en-US" sz="2200" dirty="0" smtClean="0"/>
              <a:t>to other studies.</a:t>
            </a:r>
            <a:endParaRPr lang="en-US" sz="2200" dirty="0"/>
          </a:p>
        </p:txBody>
      </p:sp>
      <p:pic>
        <p:nvPicPr>
          <p:cNvPr id="5" name="Picture 4"/>
          <p:cNvPicPr>
            <a:picLocks noChangeAspect="1"/>
          </p:cNvPicPr>
          <p:nvPr/>
        </p:nvPicPr>
        <p:blipFill>
          <a:blip r:embed="rId2"/>
          <a:stretch>
            <a:fillRect/>
          </a:stretch>
        </p:blipFill>
        <p:spPr>
          <a:xfrm>
            <a:off x="347254" y="2543585"/>
            <a:ext cx="3440371" cy="2338657"/>
          </a:xfrm>
          <a:prstGeom prst="rect">
            <a:avLst/>
          </a:prstGeom>
        </p:spPr>
      </p:pic>
      <p:pic>
        <p:nvPicPr>
          <p:cNvPr id="6" name="Picture 5"/>
          <p:cNvPicPr>
            <a:picLocks noChangeAspect="1"/>
          </p:cNvPicPr>
          <p:nvPr/>
        </p:nvPicPr>
        <p:blipFill>
          <a:blip r:embed="rId3"/>
          <a:stretch>
            <a:fillRect/>
          </a:stretch>
        </p:blipFill>
        <p:spPr>
          <a:xfrm>
            <a:off x="4050574" y="2528143"/>
            <a:ext cx="4880610" cy="2354099"/>
          </a:xfrm>
          <a:prstGeom prst="rect">
            <a:avLst/>
          </a:prstGeom>
        </p:spPr>
      </p:pic>
    </p:spTree>
    <p:extLst>
      <p:ext uri="{BB962C8B-B14F-4D97-AF65-F5344CB8AC3E}">
        <p14:creationId xmlns:p14="http://schemas.microsoft.com/office/powerpoint/2010/main" val="605807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Science of the Analytical Tools </a:t>
            </a:r>
            <a:r>
              <a:rPr lang="en-US" dirty="0" smtClean="0"/>
              <a:t/>
            </a:r>
            <a:br>
              <a:rPr lang="en-US" dirty="0" smtClean="0"/>
            </a:br>
            <a:r>
              <a:rPr lang="en-US" sz="2600" i="1" dirty="0" smtClean="0"/>
              <a:t>Just </a:t>
            </a:r>
            <a:r>
              <a:rPr lang="en-US" sz="2600" i="1" dirty="0"/>
              <a:t>looking to particle </a:t>
            </a:r>
            <a:r>
              <a:rPr lang="en-US" sz="2600" i="1" dirty="0" smtClean="0"/>
              <a:t>accelerators for a moment</a:t>
            </a:r>
            <a:endParaRPr lang="en-US" sz="2600" i="1" dirty="0"/>
          </a:p>
        </p:txBody>
      </p:sp>
      <p:sp>
        <p:nvSpPr>
          <p:cNvPr id="4" name="Rectangle 3"/>
          <p:cNvSpPr/>
          <p:nvPr/>
        </p:nvSpPr>
        <p:spPr>
          <a:xfrm>
            <a:off x="108041" y="1106388"/>
            <a:ext cx="8955405" cy="2708434"/>
          </a:xfrm>
          <a:prstGeom prst="rect">
            <a:avLst/>
          </a:prstGeom>
        </p:spPr>
        <p:txBody>
          <a:bodyPr wrap="square">
            <a:spAutoFit/>
          </a:bodyPr>
          <a:lstStyle/>
          <a:p>
            <a:pPr algn="just"/>
            <a:r>
              <a:rPr lang="en-US" dirty="0">
                <a:solidFill>
                  <a:schemeClr val="tx2"/>
                </a:solidFill>
              </a:rPr>
              <a:t>In just the U.S. for instance - In support of its science mission, the U.S. Department of Energy operates large scientific instruments that support the work of more than 50,000 scientists worldwide. </a:t>
            </a:r>
            <a:r>
              <a:rPr lang="en-US" b="1" i="1" dirty="0">
                <a:solidFill>
                  <a:schemeClr val="tx2"/>
                </a:solidFill>
              </a:rPr>
              <a:t>Large particle accelerators are at the core of eleven of the seventeen National User Facilities that DOE operates. </a:t>
            </a:r>
          </a:p>
          <a:p>
            <a:pPr algn="just"/>
            <a:endParaRPr lang="en-US" sz="1300" b="1" i="1" dirty="0" smtClean="0">
              <a:solidFill>
                <a:schemeClr val="tx2"/>
              </a:solidFill>
            </a:endParaRPr>
          </a:p>
          <a:p>
            <a:pPr algn="just"/>
            <a:r>
              <a:rPr lang="en-US" dirty="0" smtClean="0">
                <a:solidFill>
                  <a:schemeClr val="tx2"/>
                </a:solidFill>
              </a:rPr>
              <a:t>It </a:t>
            </a:r>
            <a:r>
              <a:rPr lang="en-US" dirty="0">
                <a:solidFill>
                  <a:schemeClr val="tx2"/>
                </a:solidFill>
              </a:rPr>
              <a:t>is estimated that in the post-1938 era, accelerator science has influenced almost 1/3 of physicists and physics studies and on average contributed to physics Nobel Prize-winning research every 2.9 years</a:t>
            </a:r>
            <a:r>
              <a:rPr lang="en-US" dirty="0" smtClean="0">
                <a:solidFill>
                  <a:schemeClr val="tx2"/>
                </a:solidFill>
              </a:rPr>
              <a:t>*.</a:t>
            </a:r>
          </a:p>
          <a:p>
            <a:pPr algn="just"/>
            <a:endParaRPr lang="en-US" sz="1300" dirty="0">
              <a:solidFill>
                <a:schemeClr val="tx2"/>
              </a:solidFill>
            </a:endParaRPr>
          </a:p>
          <a:p>
            <a:pPr algn="ctr"/>
            <a:r>
              <a:rPr lang="en-US" b="1" i="1" dirty="0"/>
              <a:t>These machines continue to become more complex and push technology to the limits.</a:t>
            </a:r>
          </a:p>
        </p:txBody>
      </p:sp>
      <p:sp>
        <p:nvSpPr>
          <p:cNvPr id="5" name="Rectangle 4"/>
          <p:cNvSpPr/>
          <p:nvPr/>
        </p:nvSpPr>
        <p:spPr>
          <a:xfrm>
            <a:off x="108041" y="4257683"/>
            <a:ext cx="8865870" cy="523220"/>
          </a:xfrm>
          <a:prstGeom prst="rect">
            <a:avLst/>
          </a:prstGeom>
        </p:spPr>
        <p:txBody>
          <a:bodyPr wrap="square">
            <a:spAutoFit/>
          </a:bodyPr>
          <a:lstStyle/>
          <a:p>
            <a:r>
              <a:rPr lang="en-US" sz="1400" dirty="0" smtClean="0">
                <a:solidFill>
                  <a:schemeClr val="tx2"/>
                </a:solidFill>
              </a:rPr>
              <a:t>*See for example, E. </a:t>
            </a:r>
            <a:r>
              <a:rPr lang="en-US" sz="1400" dirty="0" err="1" smtClean="0">
                <a:solidFill>
                  <a:schemeClr val="tx2"/>
                </a:solidFill>
              </a:rPr>
              <a:t>Haussecker</a:t>
            </a:r>
            <a:r>
              <a:rPr lang="en-US" sz="1400" dirty="0">
                <a:solidFill>
                  <a:schemeClr val="tx2"/>
                </a:solidFill>
              </a:rPr>
              <a:t>, A</a:t>
            </a:r>
            <a:r>
              <a:rPr lang="en-US" sz="1400" dirty="0" smtClean="0">
                <a:solidFill>
                  <a:schemeClr val="tx2"/>
                </a:solidFill>
              </a:rPr>
              <a:t>. Chao</a:t>
            </a:r>
            <a:r>
              <a:rPr lang="en-US" sz="1400" dirty="0">
                <a:solidFill>
                  <a:schemeClr val="tx2"/>
                </a:solidFill>
              </a:rPr>
              <a:t>, The Influence of Accelerator Science on Physics Research, Physics in Perspective 13 (2011) 146.</a:t>
            </a:r>
          </a:p>
        </p:txBody>
      </p:sp>
    </p:spTree>
    <p:extLst>
      <p:ext uri="{BB962C8B-B14F-4D97-AF65-F5344CB8AC3E}">
        <p14:creationId xmlns:p14="http://schemas.microsoft.com/office/powerpoint/2010/main" val="2017937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What </a:t>
            </a:r>
            <a:r>
              <a:rPr lang="en-US" sz="3000" dirty="0" smtClean="0"/>
              <a:t>are some of the building blocks for </a:t>
            </a:r>
            <a:r>
              <a:rPr lang="en-US" sz="3000" dirty="0"/>
              <a:t>future analytical tools?</a:t>
            </a:r>
          </a:p>
        </p:txBody>
      </p:sp>
      <p:sp>
        <p:nvSpPr>
          <p:cNvPr id="3" name="Content Placeholder 2"/>
          <p:cNvSpPr>
            <a:spLocks noGrp="1"/>
          </p:cNvSpPr>
          <p:nvPr>
            <p:ph idx="1"/>
          </p:nvPr>
        </p:nvSpPr>
        <p:spPr>
          <a:xfrm>
            <a:off x="261256" y="1222537"/>
            <a:ext cx="8730343" cy="3676034"/>
          </a:xfrm>
        </p:spPr>
        <p:txBody>
          <a:bodyPr>
            <a:normAutofit fontScale="62500" lnSpcReduction="20000"/>
          </a:bodyPr>
          <a:lstStyle/>
          <a:p>
            <a:pPr marL="285750" indent="-285750">
              <a:buFontTx/>
              <a:buChar char="-"/>
            </a:pPr>
            <a:r>
              <a:rPr lang="en-US" dirty="0"/>
              <a:t>More compact sources (e.g. for security and medicine, see upcoming DOE Office of Science Basic Research Needs Report)</a:t>
            </a:r>
          </a:p>
          <a:p>
            <a:pPr marL="285750" indent="-285750">
              <a:buFontTx/>
              <a:buChar char="-"/>
            </a:pPr>
            <a:r>
              <a:rPr lang="en-US" dirty="0"/>
              <a:t>Better control</a:t>
            </a:r>
          </a:p>
          <a:p>
            <a:pPr marL="285750" indent="-285750">
              <a:buFontTx/>
              <a:buChar char="-"/>
            </a:pPr>
            <a:r>
              <a:rPr lang="en-US" dirty="0"/>
              <a:t>On device computing</a:t>
            </a:r>
          </a:p>
          <a:p>
            <a:pPr marL="285750" indent="-285750">
              <a:buFontTx/>
              <a:buChar char="-"/>
            </a:pPr>
            <a:r>
              <a:rPr lang="en-US" dirty="0"/>
              <a:t>HPCs for design, computing, data analysis</a:t>
            </a:r>
          </a:p>
          <a:p>
            <a:pPr marL="285750" indent="-285750">
              <a:buFontTx/>
              <a:buChar char="-"/>
            </a:pPr>
            <a:r>
              <a:rPr lang="en-US" dirty="0" smtClean="0"/>
              <a:t>Continuous </a:t>
            </a:r>
            <a:r>
              <a:rPr lang="en-US" dirty="0"/>
              <a:t>improvements in lasers and optics (e.g. photocathodes, beam instability control, seed lasers, HHG drivers, pump lasers, timing and </a:t>
            </a:r>
            <a:r>
              <a:rPr lang="en-US" dirty="0" smtClean="0"/>
              <a:t>synchronization</a:t>
            </a:r>
            <a:r>
              <a:rPr lang="en-US" dirty="0"/>
              <a:t>, for laser-driven </a:t>
            </a:r>
            <a:r>
              <a:rPr lang="en-US" dirty="0" smtClean="0"/>
              <a:t>acceleration </a:t>
            </a:r>
            <a:r>
              <a:rPr lang="en-US" dirty="0"/>
              <a:t>schemes, </a:t>
            </a:r>
            <a:r>
              <a:rPr lang="en-US" dirty="0" err="1"/>
              <a:t>etc</a:t>
            </a:r>
            <a:r>
              <a:rPr lang="en-US" dirty="0"/>
              <a:t>…)</a:t>
            </a:r>
          </a:p>
          <a:p>
            <a:pPr marL="285750" indent="-285750">
              <a:buFontTx/>
              <a:buChar char="-"/>
            </a:pPr>
            <a:r>
              <a:rPr lang="en-US" dirty="0"/>
              <a:t>Lasers as analytical </a:t>
            </a:r>
            <a:r>
              <a:rPr lang="en-US" dirty="0" smtClean="0"/>
              <a:t>tools</a:t>
            </a:r>
          </a:p>
          <a:p>
            <a:pPr marL="285750" indent="-285750">
              <a:buFontTx/>
              <a:buChar char="-"/>
            </a:pPr>
            <a:r>
              <a:rPr lang="en-US" dirty="0" smtClean="0"/>
              <a:t>Laser driven devices as analytical tools (e.g. HHG)</a:t>
            </a:r>
            <a:endParaRPr lang="en-US" dirty="0"/>
          </a:p>
          <a:p>
            <a:pPr marL="285750" indent="-285750">
              <a:buFontTx/>
              <a:buChar char="-"/>
            </a:pPr>
            <a:r>
              <a:rPr lang="en-US" dirty="0"/>
              <a:t>Electron microscopy </a:t>
            </a:r>
            <a:r>
              <a:rPr lang="en-US" dirty="0" smtClean="0"/>
              <a:t>sources</a:t>
            </a:r>
            <a:endParaRPr lang="en-US" dirty="0"/>
          </a:p>
          <a:p>
            <a:pPr marL="285750" indent="-285750">
              <a:buFontTx/>
              <a:buChar char="-"/>
            </a:pPr>
            <a:r>
              <a:rPr lang="en-US" dirty="0"/>
              <a:t>Better ways to fabricate superconducting RF cavities</a:t>
            </a:r>
          </a:p>
          <a:p>
            <a:pPr marL="285750" indent="-285750">
              <a:buFontTx/>
              <a:buChar char="-"/>
            </a:pPr>
            <a:r>
              <a:rPr lang="en-US" dirty="0"/>
              <a:t>Better wall plug efficiencies in all analytical tools</a:t>
            </a:r>
          </a:p>
          <a:p>
            <a:pPr marL="285750" indent="-285750">
              <a:buFontTx/>
              <a:buChar char="-"/>
            </a:pPr>
            <a:r>
              <a:rPr lang="en-US" dirty="0" err="1"/>
              <a:t>Etc</a:t>
            </a:r>
            <a:r>
              <a:rPr lang="en-US" dirty="0"/>
              <a:t>….</a:t>
            </a:r>
          </a:p>
          <a:p>
            <a:endParaRPr lang="en-US" dirty="0"/>
          </a:p>
        </p:txBody>
      </p:sp>
    </p:spTree>
    <p:extLst>
      <p:ext uri="{BB962C8B-B14F-4D97-AF65-F5344CB8AC3E}">
        <p14:creationId xmlns:p14="http://schemas.microsoft.com/office/powerpoint/2010/main" val="1316938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Thank you Young-</a:t>
            </a:r>
            <a:r>
              <a:rPr lang="en-US" dirty="0" err="1" smtClean="0"/>
              <a:t>Kee</a:t>
            </a:r>
            <a:r>
              <a:rPr lang="en-US" dirty="0" smtClean="0"/>
              <a:t> Kim for the invitation.</a:t>
            </a:r>
            <a:endParaRPr lang="en-US" dirty="0"/>
          </a:p>
        </p:txBody>
      </p:sp>
    </p:spTree>
    <p:extLst>
      <p:ext uri="{BB962C8B-B14F-4D97-AF65-F5344CB8AC3E}">
        <p14:creationId xmlns:p14="http://schemas.microsoft.com/office/powerpoint/2010/main" val="241837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0" y="130628"/>
            <a:ext cx="8229600" cy="939546"/>
          </a:xfrm>
        </p:spPr>
        <p:txBody>
          <a:bodyPr>
            <a:noAutofit/>
          </a:bodyPr>
          <a:lstStyle/>
          <a:p>
            <a:r>
              <a:rPr lang="en-US" sz="3000" dirty="0" smtClean="0"/>
              <a:t>Analytical tool toolbox </a:t>
            </a:r>
            <a:br>
              <a:rPr lang="en-US" sz="3000" dirty="0" smtClean="0"/>
            </a:br>
            <a:r>
              <a:rPr lang="en-US" sz="1800" b="0" i="1" dirty="0" smtClean="0"/>
              <a:t>Physics</a:t>
            </a:r>
            <a:r>
              <a:rPr lang="en-US" sz="1800" b="0" i="1" dirty="0"/>
              <a:t>, Chemistry, Mechanical Engineering, Electrical Engineering, Etc.</a:t>
            </a:r>
            <a:r>
              <a:rPr lang="en-US" sz="1800" b="0" dirty="0"/>
              <a:t/>
            </a:r>
            <a:br>
              <a:rPr lang="en-US" sz="1800" b="0" dirty="0"/>
            </a:br>
            <a:endParaRPr lang="en-US" sz="1800" b="0" dirty="0"/>
          </a:p>
        </p:txBody>
      </p:sp>
      <p:sp>
        <p:nvSpPr>
          <p:cNvPr id="3" name="Content Placeholder 2"/>
          <p:cNvSpPr>
            <a:spLocks noGrp="1"/>
          </p:cNvSpPr>
          <p:nvPr>
            <p:ph idx="1"/>
          </p:nvPr>
        </p:nvSpPr>
        <p:spPr>
          <a:xfrm>
            <a:off x="232410" y="1409319"/>
            <a:ext cx="4183380" cy="3389194"/>
          </a:xfrm>
        </p:spPr>
        <p:txBody>
          <a:bodyPr>
            <a:normAutofit fontScale="92500" lnSpcReduction="20000"/>
          </a:bodyPr>
          <a:lstStyle/>
          <a:p>
            <a:r>
              <a:rPr lang="en-US" sz="2900" dirty="0"/>
              <a:t>Materials science</a:t>
            </a:r>
          </a:p>
          <a:p>
            <a:r>
              <a:rPr lang="en-US" sz="2900" dirty="0"/>
              <a:t>Vacuum science</a:t>
            </a:r>
          </a:p>
          <a:p>
            <a:r>
              <a:rPr lang="en-US" sz="2900" dirty="0"/>
              <a:t>Collective effects</a:t>
            </a:r>
          </a:p>
          <a:p>
            <a:r>
              <a:rPr lang="en-US" sz="2900" dirty="0"/>
              <a:t>Electromagnetism</a:t>
            </a:r>
          </a:p>
          <a:p>
            <a:r>
              <a:rPr lang="en-US" sz="2900" dirty="0"/>
              <a:t>Vacuum electronics/RF </a:t>
            </a:r>
            <a:r>
              <a:rPr lang="en-US" sz="2900" dirty="0" smtClean="0"/>
              <a:t>to THz sources</a:t>
            </a:r>
            <a:endParaRPr lang="en-US" sz="2900" dirty="0"/>
          </a:p>
          <a:p>
            <a:r>
              <a:rPr lang="en-US" sz="2900" dirty="0"/>
              <a:t>Instrumentation</a:t>
            </a:r>
          </a:p>
          <a:p>
            <a:r>
              <a:rPr lang="en-US" sz="2900" dirty="0"/>
              <a:t>Controls engineering</a:t>
            </a:r>
          </a:p>
          <a:p>
            <a:r>
              <a:rPr lang="en-US" sz="2900" dirty="0"/>
              <a:t>Computational </a:t>
            </a:r>
            <a:r>
              <a:rPr lang="en-US" sz="2900" dirty="0" smtClean="0"/>
              <a:t>techniques</a:t>
            </a:r>
            <a:endParaRPr lang="en-US" sz="2900" dirty="0"/>
          </a:p>
          <a:p>
            <a:endParaRPr lang="en-US" dirty="0"/>
          </a:p>
        </p:txBody>
      </p:sp>
      <p:sp>
        <p:nvSpPr>
          <p:cNvPr id="4" name="Content Placeholder 2"/>
          <p:cNvSpPr txBox="1">
            <a:spLocks/>
          </p:cNvSpPr>
          <p:nvPr/>
        </p:nvSpPr>
        <p:spPr>
          <a:xfrm>
            <a:off x="4552950" y="1179675"/>
            <a:ext cx="4183380" cy="3963825"/>
          </a:xfrm>
          <a:prstGeom prst="rect">
            <a:avLst/>
          </a:prstGeom>
        </p:spPr>
        <p:txBody>
          <a:bodyPr vert="horz" lIns="54864" tIns="91440" rtlCol="0">
            <a:normAutofit fontScale="7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spc="0">
                <a:solidFill>
                  <a:schemeClr val="tx2"/>
                </a:solidFill>
                <a:latin typeface="Gotham Book" charset="0"/>
                <a:ea typeface="Gotham Book" charset="0"/>
                <a:cs typeface="Gotham Book" charset="0"/>
              </a:defRPr>
            </a:lvl1pPr>
            <a:lvl2pPr marL="731520" indent="-274320" algn="l" rtl="0" eaLnBrk="1" latinLnBrk="0" hangingPunct="1">
              <a:spcBef>
                <a:spcPct val="20000"/>
              </a:spcBef>
              <a:buClr>
                <a:schemeClr val="accent2"/>
              </a:buClr>
              <a:buSzPct val="90000"/>
              <a:buFont typeface="Wingdings"/>
              <a:buChar char=""/>
              <a:defRPr kumimoji="0" sz="2800" kern="1200" spc="0">
                <a:solidFill>
                  <a:schemeClr val="tx1"/>
                </a:solidFill>
                <a:latin typeface="Gotham Book" charset="0"/>
                <a:ea typeface="Gotham Book" charset="0"/>
                <a:cs typeface="Gotham Book" charset="0"/>
              </a:defRPr>
            </a:lvl2pPr>
            <a:lvl3pPr marL="996696" indent="-228600" algn="l" rtl="0" eaLnBrk="1" latinLnBrk="0" hangingPunct="1">
              <a:spcBef>
                <a:spcPct val="20000"/>
              </a:spcBef>
              <a:buClr>
                <a:schemeClr val="accent3"/>
              </a:buClr>
              <a:buFont typeface="Arial"/>
              <a:buChar char="▪"/>
              <a:defRPr kumimoji="0" sz="2400" kern="1200" spc="0">
                <a:solidFill>
                  <a:schemeClr val="tx1"/>
                </a:solidFill>
                <a:latin typeface="Gotham Book" charset="0"/>
                <a:ea typeface="Gotham Book" charset="0"/>
                <a:cs typeface="Gotham Book" charset="0"/>
              </a:defRPr>
            </a:lvl3pPr>
            <a:lvl4pPr marL="1216152" indent="-182880" algn="l" rtl="0" eaLnBrk="1" latinLnBrk="0" hangingPunct="1">
              <a:spcBef>
                <a:spcPct val="20000"/>
              </a:spcBef>
              <a:buClr>
                <a:schemeClr val="accent4"/>
              </a:buClr>
              <a:buFont typeface="Arial"/>
              <a:buChar char="▪"/>
              <a:defRPr kumimoji="0" sz="2000" kern="1200" spc="0">
                <a:solidFill>
                  <a:schemeClr val="tx1"/>
                </a:solidFill>
                <a:latin typeface="Gotham Book" charset="0"/>
                <a:ea typeface="Gotham Book" charset="0"/>
                <a:cs typeface="Gotham Book" charset="0"/>
              </a:defRPr>
            </a:lvl4pPr>
            <a:lvl5pPr marL="1426464" indent="-182880" algn="l" rtl="0" eaLnBrk="1" latinLnBrk="0" hangingPunct="1">
              <a:spcBef>
                <a:spcPct val="20000"/>
              </a:spcBef>
              <a:buClr>
                <a:schemeClr val="accent5"/>
              </a:buClr>
              <a:buFont typeface="Wingdings 3"/>
              <a:buChar char=""/>
              <a:defRPr kumimoji="0" lang="en-US" sz="2000" kern="1200" spc="0" smtClean="0">
                <a:solidFill>
                  <a:schemeClr val="tx1"/>
                </a:solidFill>
                <a:latin typeface="Gotham Book" charset="0"/>
                <a:ea typeface="Gotham Book" charset="0"/>
                <a:cs typeface="Gotham Book"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mtClean="0"/>
              <a:t>Lasers (and derivatives like HHG sources)</a:t>
            </a:r>
            <a:endParaRPr lang="en-US" dirty="0"/>
          </a:p>
          <a:p>
            <a:r>
              <a:rPr lang="en-US" dirty="0"/>
              <a:t>Radiation and dosimetry</a:t>
            </a:r>
          </a:p>
          <a:p>
            <a:r>
              <a:rPr lang="en-US" dirty="0"/>
              <a:t>Pulsed power</a:t>
            </a:r>
          </a:p>
          <a:p>
            <a:r>
              <a:rPr lang="en-US" dirty="0"/>
              <a:t>Survey and alignment</a:t>
            </a:r>
          </a:p>
          <a:p>
            <a:r>
              <a:rPr lang="en-US" dirty="0"/>
              <a:t>High performance </a:t>
            </a:r>
            <a:r>
              <a:rPr lang="en-US" dirty="0" smtClean="0"/>
              <a:t>computing</a:t>
            </a:r>
          </a:p>
          <a:p>
            <a:r>
              <a:rPr lang="en-US" dirty="0" smtClean="0"/>
              <a:t>Edge computing</a:t>
            </a:r>
            <a:endParaRPr lang="en-US" dirty="0"/>
          </a:p>
          <a:p>
            <a:r>
              <a:rPr lang="en-US" dirty="0"/>
              <a:t>Data science, including mathematical </a:t>
            </a:r>
            <a:r>
              <a:rPr lang="en-US" dirty="0" err="1"/>
              <a:t>optimisation</a:t>
            </a:r>
            <a:r>
              <a:rPr lang="en-US" dirty="0"/>
              <a:t> and machine learning</a:t>
            </a:r>
          </a:p>
          <a:p>
            <a:r>
              <a:rPr lang="en-US" dirty="0" err="1"/>
              <a:t>Etc</a:t>
            </a:r>
            <a:r>
              <a:rPr lang="en-US" dirty="0" smtClean="0"/>
              <a:t>…</a:t>
            </a:r>
            <a:endParaRPr lang="en-US" dirty="0"/>
          </a:p>
        </p:txBody>
      </p:sp>
      <p:sp>
        <p:nvSpPr>
          <p:cNvPr id="5" name="Title 1"/>
          <p:cNvSpPr txBox="1">
            <a:spLocks/>
          </p:cNvSpPr>
          <p:nvPr/>
        </p:nvSpPr>
        <p:spPr>
          <a:xfrm>
            <a:off x="369570" y="939546"/>
            <a:ext cx="8229600" cy="939546"/>
          </a:xfrm>
          <a:prstGeom prst="rect">
            <a:avLst/>
          </a:prstGeom>
        </p:spPr>
        <p:txBody>
          <a:bodyPr vert="horz" lIns="91440" rIns="45720" rtlCol="0" anchor="ctr">
            <a:noAutofit/>
            <a:scene3d>
              <a:camera prst="orthographicFront"/>
              <a:lightRig rig="threePt" dir="t">
                <a:rot lat="0" lon="0" rev="4800000"/>
              </a:lightRig>
            </a:scene3d>
            <a:sp3d prstMaterial="matte"/>
          </a:bodyPr>
          <a:lstStyle>
            <a:lvl1pPr algn="l" rtl="0" eaLnBrk="1" latinLnBrk="0" hangingPunct="1">
              <a:spcBef>
                <a:spcPct val="0"/>
              </a:spcBef>
              <a:buNone/>
              <a:defRPr kumimoji="0" sz="3400" b="1" i="0" kern="1200" spc="0">
                <a:solidFill>
                  <a:schemeClr val="bg1"/>
                </a:solidFill>
                <a:effectLst/>
                <a:latin typeface="Vitesse" charset="0"/>
                <a:ea typeface="Vitesse" charset="0"/>
                <a:cs typeface="Vitesse" charset="0"/>
              </a:defRPr>
            </a:lvl1pPr>
            <a:extLst/>
          </a:lstStyle>
          <a:p>
            <a:endParaRPr lang="en-US" sz="2000" b="0" dirty="0">
              <a:solidFill>
                <a:schemeClr val="tx2"/>
              </a:solidFill>
            </a:endParaRPr>
          </a:p>
        </p:txBody>
      </p:sp>
    </p:spTree>
    <p:extLst>
      <p:ext uri="{BB962C8B-B14F-4D97-AF65-F5344CB8AC3E}">
        <p14:creationId xmlns:p14="http://schemas.microsoft.com/office/powerpoint/2010/main" val="2070685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9" y="116586"/>
            <a:ext cx="8961121" cy="939546"/>
          </a:xfrm>
        </p:spPr>
        <p:txBody>
          <a:bodyPr>
            <a:normAutofit/>
          </a:bodyPr>
          <a:lstStyle/>
          <a:p>
            <a:r>
              <a:rPr lang="en-US" sz="2800" dirty="0" smtClean="0"/>
              <a:t>A few of the people working on these systems with us</a:t>
            </a:r>
            <a:endParaRPr lang="en-US" sz="2800" dirty="0"/>
          </a:p>
        </p:txBody>
      </p:sp>
      <p:pic>
        <p:nvPicPr>
          <p:cNvPr id="4" name="Picture 3"/>
          <p:cNvPicPr>
            <a:picLocks noChangeAspect="1"/>
          </p:cNvPicPr>
          <p:nvPr/>
        </p:nvPicPr>
        <p:blipFill>
          <a:blip r:embed="rId2"/>
          <a:stretch>
            <a:fillRect/>
          </a:stretch>
        </p:blipFill>
        <p:spPr>
          <a:xfrm>
            <a:off x="80009" y="2972378"/>
            <a:ext cx="1543050" cy="1889936"/>
          </a:xfrm>
          <a:prstGeom prst="rect">
            <a:avLst/>
          </a:prstGeom>
        </p:spPr>
      </p:pic>
      <p:pic>
        <p:nvPicPr>
          <p:cNvPr id="5" name="Picture 4"/>
          <p:cNvPicPr>
            <a:picLocks noChangeAspect="1"/>
          </p:cNvPicPr>
          <p:nvPr/>
        </p:nvPicPr>
        <p:blipFill>
          <a:blip r:embed="rId3"/>
          <a:stretch>
            <a:fillRect/>
          </a:stretch>
        </p:blipFill>
        <p:spPr>
          <a:xfrm>
            <a:off x="1793867" y="3044451"/>
            <a:ext cx="1396773" cy="1745789"/>
          </a:xfrm>
          <a:prstGeom prst="rect">
            <a:avLst/>
          </a:prstGeom>
        </p:spPr>
      </p:pic>
      <p:pic>
        <p:nvPicPr>
          <p:cNvPr id="6" name="Picture 5"/>
          <p:cNvPicPr>
            <a:picLocks noChangeAspect="1"/>
          </p:cNvPicPr>
          <p:nvPr/>
        </p:nvPicPr>
        <p:blipFill>
          <a:blip r:embed="rId4"/>
          <a:stretch>
            <a:fillRect/>
          </a:stretch>
        </p:blipFill>
        <p:spPr>
          <a:xfrm>
            <a:off x="495640" y="1204727"/>
            <a:ext cx="2254837" cy="16911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414" y="1125547"/>
            <a:ext cx="1831500" cy="2442000"/>
          </a:xfrm>
          <a:prstGeom prst="rect">
            <a:avLst/>
          </a:prstGeom>
        </p:spPr>
      </p:pic>
      <p:pic>
        <p:nvPicPr>
          <p:cNvPr id="8" name="Picture 7"/>
          <p:cNvPicPr>
            <a:picLocks noChangeAspect="1"/>
          </p:cNvPicPr>
          <p:nvPr/>
        </p:nvPicPr>
        <p:blipFill>
          <a:blip r:embed="rId6"/>
          <a:stretch>
            <a:fillRect/>
          </a:stretch>
        </p:blipFill>
        <p:spPr>
          <a:xfrm>
            <a:off x="3550334" y="3636962"/>
            <a:ext cx="1257659" cy="1257659"/>
          </a:xfrm>
          <a:prstGeom prst="rect">
            <a:avLst/>
          </a:prstGeom>
        </p:spPr>
      </p:pic>
      <p:pic>
        <p:nvPicPr>
          <p:cNvPr id="9" name="Picture 8"/>
          <p:cNvPicPr>
            <a:picLocks noChangeAspect="1"/>
          </p:cNvPicPr>
          <p:nvPr/>
        </p:nvPicPr>
        <p:blipFill>
          <a:blip r:embed="rId7"/>
          <a:stretch>
            <a:fillRect/>
          </a:stretch>
        </p:blipFill>
        <p:spPr>
          <a:xfrm>
            <a:off x="6178089" y="3528811"/>
            <a:ext cx="1107583" cy="1346950"/>
          </a:xfrm>
          <a:prstGeom prst="rect">
            <a:avLst/>
          </a:prstGeom>
        </p:spPr>
      </p:pic>
      <p:sp>
        <p:nvSpPr>
          <p:cNvPr id="10" name="TextBox 9"/>
          <p:cNvSpPr txBox="1"/>
          <p:nvPr/>
        </p:nvSpPr>
        <p:spPr>
          <a:xfrm>
            <a:off x="5089601" y="1056132"/>
            <a:ext cx="3987916" cy="2492990"/>
          </a:xfrm>
          <a:prstGeom prst="rect">
            <a:avLst/>
          </a:prstGeom>
          <a:noFill/>
        </p:spPr>
        <p:txBody>
          <a:bodyPr wrap="square" rtlCol="0">
            <a:spAutoFit/>
          </a:bodyPr>
          <a:lstStyle/>
          <a:p>
            <a:r>
              <a:rPr lang="en-US" sz="1200" dirty="0" err="1" smtClean="0"/>
              <a:t>Aasma</a:t>
            </a:r>
            <a:r>
              <a:rPr lang="en-US" sz="1200" dirty="0" smtClean="0"/>
              <a:t> Aslam</a:t>
            </a:r>
          </a:p>
          <a:p>
            <a:r>
              <a:rPr lang="en-US" sz="1200" dirty="0" smtClean="0"/>
              <a:t>Sandra Biedron</a:t>
            </a:r>
          </a:p>
          <a:p>
            <a:r>
              <a:rPr lang="en-US" sz="1200" dirty="0" smtClean="0"/>
              <a:t>Trudy Bolin</a:t>
            </a:r>
          </a:p>
          <a:p>
            <a:r>
              <a:rPr lang="en-US" sz="1200" dirty="0" smtClean="0"/>
              <a:t>Dave </a:t>
            </a:r>
            <a:r>
              <a:rPr lang="en-US" sz="1200" dirty="0" err="1" smtClean="0"/>
              <a:t>Caulton</a:t>
            </a:r>
            <a:endParaRPr lang="en-US" sz="1200" dirty="0" smtClean="0"/>
          </a:p>
          <a:p>
            <a:r>
              <a:rPr lang="en-US" sz="1200" dirty="0" smtClean="0"/>
              <a:t>John Cary (Tech-X)</a:t>
            </a:r>
          </a:p>
          <a:p>
            <a:r>
              <a:rPr lang="en-US" sz="1200" dirty="0" smtClean="0"/>
              <a:t>Mark Curtin (ILS)</a:t>
            </a:r>
          </a:p>
          <a:p>
            <a:r>
              <a:rPr lang="en-US" sz="1200" dirty="0" smtClean="0"/>
              <a:t>Jorge Alberto Diaz Cruz</a:t>
            </a:r>
          </a:p>
          <a:p>
            <a:r>
              <a:rPr lang="en-US" sz="1200" dirty="0"/>
              <a:t>Salvador Isaac Sosa </a:t>
            </a:r>
            <a:r>
              <a:rPr lang="en-US" sz="1200" dirty="0" err="1" smtClean="0"/>
              <a:t>Guitron</a:t>
            </a:r>
            <a:endParaRPr lang="en-US" sz="1200" dirty="0" smtClean="0"/>
          </a:p>
          <a:p>
            <a:r>
              <a:rPr lang="en-US" sz="1200" dirty="0" err="1"/>
              <a:t>Manel</a:t>
            </a:r>
            <a:r>
              <a:rPr lang="en-US" sz="1200" dirty="0"/>
              <a:t> Martinez-Ramon</a:t>
            </a:r>
            <a:endParaRPr lang="en-US" sz="1200" dirty="0" smtClean="0"/>
          </a:p>
          <a:p>
            <a:r>
              <a:rPr lang="en-US" sz="1200" dirty="0" smtClean="0"/>
              <a:t>Stephen Milton </a:t>
            </a:r>
          </a:p>
          <a:p>
            <a:r>
              <a:rPr lang="en-US" sz="1200" dirty="0" smtClean="0"/>
              <a:t>John Noonan</a:t>
            </a:r>
          </a:p>
          <a:p>
            <a:r>
              <a:rPr lang="en-US" sz="1200" dirty="0" smtClean="0"/>
              <a:t>Reza </a:t>
            </a:r>
            <a:r>
              <a:rPr lang="en-US" sz="1200" dirty="0" err="1" smtClean="0"/>
              <a:t>Pirayeshshirazinezh</a:t>
            </a:r>
            <a:endParaRPr lang="en-US" sz="1200" dirty="0" smtClean="0"/>
          </a:p>
          <a:p>
            <a:r>
              <a:rPr lang="en-US" sz="1200" dirty="0" smtClean="0"/>
              <a:t>Sam Smith (just finished his Masters) + Many collaborators</a:t>
            </a:r>
          </a:p>
        </p:txBody>
      </p:sp>
      <p:pic>
        <p:nvPicPr>
          <p:cNvPr id="11" name="Picture 10"/>
          <p:cNvPicPr>
            <a:picLocks noChangeAspect="1"/>
          </p:cNvPicPr>
          <p:nvPr/>
        </p:nvPicPr>
        <p:blipFill>
          <a:blip r:embed="rId8"/>
          <a:stretch>
            <a:fillRect/>
          </a:stretch>
        </p:blipFill>
        <p:spPr>
          <a:xfrm>
            <a:off x="7283131" y="3528811"/>
            <a:ext cx="1250453" cy="1410233"/>
          </a:xfrm>
          <a:prstGeom prst="rect">
            <a:avLst/>
          </a:prstGeom>
        </p:spPr>
      </p:pic>
      <p:pic>
        <p:nvPicPr>
          <p:cNvPr id="12" name="Picture 11"/>
          <p:cNvPicPr>
            <a:picLocks noChangeAspect="1"/>
          </p:cNvPicPr>
          <p:nvPr/>
        </p:nvPicPr>
        <p:blipFill>
          <a:blip r:embed="rId9"/>
          <a:stretch>
            <a:fillRect/>
          </a:stretch>
        </p:blipFill>
        <p:spPr>
          <a:xfrm>
            <a:off x="5023100" y="3565497"/>
            <a:ext cx="1032269" cy="1273578"/>
          </a:xfrm>
          <a:prstGeom prst="rect">
            <a:avLst/>
          </a:prstGeom>
        </p:spPr>
      </p:pic>
    </p:spTree>
    <p:extLst>
      <p:ext uri="{BB962C8B-B14F-4D97-AF65-F5344CB8AC3E}">
        <p14:creationId xmlns:p14="http://schemas.microsoft.com/office/powerpoint/2010/main" val="9647117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few </a:t>
            </a:r>
            <a:r>
              <a:rPr lang="en-US" dirty="0" smtClean="0"/>
              <a:t>of our own areas </a:t>
            </a:r>
            <a:r>
              <a:rPr lang="en-US" dirty="0" smtClean="0"/>
              <a:t>of </a:t>
            </a:r>
            <a:r>
              <a:rPr lang="en-US" dirty="0" smtClean="0"/>
              <a:t>interest </a:t>
            </a:r>
            <a:r>
              <a:rPr lang="en-US" dirty="0" smtClean="0"/>
              <a:t>in the research of tools</a:t>
            </a:r>
            <a:endParaRPr lang="en-US" dirty="0"/>
          </a:p>
        </p:txBody>
      </p:sp>
      <p:sp>
        <p:nvSpPr>
          <p:cNvPr id="3" name="Content Placeholder 2"/>
          <p:cNvSpPr>
            <a:spLocks noGrp="1"/>
          </p:cNvSpPr>
          <p:nvPr>
            <p:ph idx="1"/>
          </p:nvPr>
        </p:nvSpPr>
        <p:spPr/>
        <p:txBody>
          <a:bodyPr/>
          <a:lstStyle/>
          <a:p>
            <a:r>
              <a:rPr lang="en-US" dirty="0" smtClean="0"/>
              <a:t>Collective Effects</a:t>
            </a:r>
          </a:p>
          <a:p>
            <a:r>
              <a:rPr lang="en-US" dirty="0" smtClean="0"/>
              <a:t>Novel RF Devices</a:t>
            </a:r>
          </a:p>
          <a:p>
            <a:r>
              <a:rPr lang="en-US" dirty="0" smtClean="0"/>
              <a:t>LWIR Lasers</a:t>
            </a:r>
          </a:p>
          <a:p>
            <a:r>
              <a:rPr lang="en-US" dirty="0" smtClean="0"/>
              <a:t>HHG sources (not covered today)</a:t>
            </a:r>
            <a:endParaRPr lang="en-US" dirty="0" smtClean="0"/>
          </a:p>
          <a:p>
            <a:r>
              <a:rPr lang="en-US" dirty="0" smtClean="0"/>
              <a:t>Data Science</a:t>
            </a:r>
          </a:p>
          <a:p>
            <a:r>
              <a:rPr lang="en-US" dirty="0" smtClean="0"/>
              <a:t>Control</a:t>
            </a:r>
            <a:endParaRPr lang="en-US" dirty="0"/>
          </a:p>
        </p:txBody>
      </p:sp>
    </p:spTree>
    <p:extLst>
      <p:ext uri="{BB962C8B-B14F-4D97-AF65-F5344CB8AC3E}">
        <p14:creationId xmlns:p14="http://schemas.microsoft.com/office/powerpoint/2010/main" val="525983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Computing for </a:t>
            </a:r>
            <a:r>
              <a:rPr lang="en-US" sz="2400" dirty="0"/>
              <a:t>d</a:t>
            </a:r>
            <a:r>
              <a:rPr lang="en-US" sz="2400" dirty="0" smtClean="0"/>
              <a:t>esign </a:t>
            </a:r>
            <a:r>
              <a:rPr lang="en-US" sz="2400" i="1" dirty="0" smtClean="0"/>
              <a:t>and</a:t>
            </a:r>
            <a:r>
              <a:rPr lang="en-US" sz="2400" dirty="0" smtClean="0"/>
              <a:t> also needed for control and data analysis</a:t>
            </a:r>
            <a:r>
              <a:rPr lang="en-US" dirty="0" smtClean="0"/>
              <a:t/>
            </a:r>
            <a:br>
              <a:rPr lang="en-US" dirty="0" smtClean="0"/>
            </a:br>
            <a:r>
              <a:rPr lang="en-US" sz="2200" i="1" dirty="0" smtClean="0"/>
              <a:t>Argonne </a:t>
            </a:r>
            <a:r>
              <a:rPr lang="en-US" sz="2200" i="1" dirty="0"/>
              <a:t>Leadership Computing Facility (ALCF</a:t>
            </a:r>
            <a:r>
              <a:rPr lang="en-US" sz="2200" i="1" dirty="0" smtClean="0"/>
              <a:t>) and local 20-core cluster</a:t>
            </a:r>
            <a:endParaRPr lang="en-US" sz="2200" i="1" dirty="0"/>
          </a:p>
        </p:txBody>
      </p:sp>
      <p:pic>
        <p:nvPicPr>
          <p:cNvPr id="4" name="Content Placeholder 4"/>
          <p:cNvPicPr>
            <a:picLocks noGrp="1" noChangeAspect="1"/>
          </p:cNvPicPr>
          <p:nvPr>
            <p:ph idx="1"/>
          </p:nvPr>
        </p:nvPicPr>
        <p:blipFill>
          <a:blip r:embed="rId2"/>
          <a:stretch>
            <a:fillRect/>
          </a:stretch>
        </p:blipFill>
        <p:spPr>
          <a:xfrm>
            <a:off x="236703" y="1426554"/>
            <a:ext cx="3766742" cy="2557618"/>
          </a:xfrm>
          <a:prstGeom prst="rect">
            <a:avLst/>
          </a:prstGeom>
        </p:spPr>
      </p:pic>
      <p:sp>
        <p:nvSpPr>
          <p:cNvPr id="5" name="TextBox 4"/>
          <p:cNvSpPr txBox="1"/>
          <p:nvPr/>
        </p:nvSpPr>
        <p:spPr>
          <a:xfrm>
            <a:off x="3918857" y="1162146"/>
            <a:ext cx="5225143" cy="3754874"/>
          </a:xfrm>
          <a:prstGeom prst="rect">
            <a:avLst/>
          </a:prstGeom>
          <a:noFill/>
        </p:spPr>
        <p:txBody>
          <a:bodyPr wrap="square" rtlCol="0">
            <a:spAutoFit/>
          </a:bodyPr>
          <a:lstStyle/>
          <a:p>
            <a:pPr marL="576072" lvl="1" indent="-457200">
              <a:buClr>
                <a:schemeClr val="accent1"/>
              </a:buClr>
              <a:buSzPct val="80000"/>
              <a:buFont typeface="Wingdings" charset="2"/>
              <a:buChar char="§"/>
            </a:pPr>
            <a:r>
              <a:rPr lang="en-US" sz="1400" b="1" dirty="0">
                <a:solidFill>
                  <a:schemeClr val="tx2"/>
                </a:solidFill>
                <a:latin typeface="Gotham Book" charset="0"/>
                <a:ea typeface="Gotham Book" charset="0"/>
                <a:cs typeface="Gotham Book" charset="0"/>
              </a:rPr>
              <a:t>Our team already has access to THETA at ALCF for highly-parallelized simulations, AI-based model </a:t>
            </a:r>
            <a:r>
              <a:rPr lang="en-US" sz="1400" b="1" dirty="0" smtClean="0">
                <a:solidFill>
                  <a:schemeClr val="tx2"/>
                </a:solidFill>
                <a:latin typeface="Gotham Book" charset="0"/>
                <a:ea typeface="Gotham Book" charset="0"/>
                <a:cs typeface="Gotham Book" charset="0"/>
              </a:rPr>
              <a:t>development, </a:t>
            </a:r>
            <a:r>
              <a:rPr lang="en-US" sz="1400" b="1" dirty="0">
                <a:solidFill>
                  <a:schemeClr val="tx2"/>
                </a:solidFill>
                <a:latin typeface="Gotham Book" charset="0"/>
                <a:ea typeface="Gotham Book" charset="0"/>
                <a:cs typeface="Gotham Book" charset="0"/>
              </a:rPr>
              <a:t>and control of large machines and sub-systems</a:t>
            </a:r>
            <a:r>
              <a:rPr lang="en-US" sz="1400" b="1" dirty="0" smtClean="0">
                <a:solidFill>
                  <a:schemeClr val="tx2"/>
                </a:solidFill>
                <a:latin typeface="Gotham Book" charset="0"/>
                <a:ea typeface="Gotham Book" charset="0"/>
                <a:cs typeface="Gotham Book" charset="0"/>
              </a:rPr>
              <a:t>.</a:t>
            </a:r>
            <a:endParaRPr lang="en-US" sz="1400" b="1" dirty="0">
              <a:solidFill>
                <a:schemeClr val="tx2"/>
              </a:solidFill>
              <a:latin typeface="Gotham Book" charset="0"/>
              <a:ea typeface="Gotham Book" charset="0"/>
              <a:cs typeface="Gotham Book" charset="0"/>
            </a:endParaRPr>
          </a:p>
          <a:p>
            <a:pPr marL="576072" lvl="1" indent="-457200">
              <a:buClr>
                <a:schemeClr val="accent1"/>
              </a:buClr>
              <a:buSzPct val="80000"/>
              <a:buFont typeface="Wingdings" charset="2"/>
              <a:buChar char="§"/>
            </a:pPr>
            <a:r>
              <a:rPr lang="en-US" sz="1400" dirty="0">
                <a:solidFill>
                  <a:schemeClr val="tx2"/>
                </a:solidFill>
                <a:latin typeface="Gotham Book" charset="0"/>
                <a:ea typeface="Gotham Book" charset="0"/>
                <a:cs typeface="Gotham Book" charset="0"/>
              </a:rPr>
              <a:t>Supported by the U.S. Department of Energy’s (DOE) Office of Science, Advanced Scientific Computing Research (ASCR) program, the ALCF is one of two DOE Leadership Computing Facilities in the nation dedicated to open science. </a:t>
            </a:r>
          </a:p>
          <a:p>
            <a:pPr marL="576072" lvl="1" indent="-457200">
              <a:buClr>
                <a:schemeClr val="accent1"/>
              </a:buClr>
              <a:buSzPct val="80000"/>
              <a:buFont typeface="Wingdings" charset="2"/>
              <a:buChar char="§"/>
            </a:pPr>
            <a:r>
              <a:rPr lang="en-US" sz="1400" dirty="0">
                <a:solidFill>
                  <a:schemeClr val="tx2"/>
                </a:solidFill>
                <a:latin typeface="Gotham Book" charset="0"/>
                <a:ea typeface="Gotham Book" charset="0"/>
                <a:cs typeface="Gotham Book" charset="0"/>
              </a:rPr>
              <a:t>ALCF is a DOE Office of Science User Facility that </a:t>
            </a:r>
            <a:r>
              <a:rPr lang="en-US" sz="1400" dirty="0" smtClean="0">
                <a:solidFill>
                  <a:schemeClr val="tx2"/>
                </a:solidFill>
                <a:latin typeface="Gotham Book" charset="0"/>
                <a:ea typeface="Gotham Book" charset="0"/>
                <a:cs typeface="Gotham Book" charset="0"/>
              </a:rPr>
              <a:t>helps accelerate </a:t>
            </a:r>
            <a:r>
              <a:rPr lang="en-US" sz="1400" dirty="0">
                <a:solidFill>
                  <a:schemeClr val="tx2"/>
                </a:solidFill>
                <a:latin typeface="Gotham Book" charset="0"/>
                <a:ea typeface="Gotham Book" charset="0"/>
                <a:cs typeface="Gotham Book" charset="0"/>
              </a:rPr>
              <a:t>the pace of discovery and innovation by </a:t>
            </a:r>
            <a:r>
              <a:rPr lang="en-US" sz="1400" dirty="0" smtClean="0">
                <a:solidFill>
                  <a:schemeClr val="tx2"/>
                </a:solidFill>
                <a:latin typeface="Gotham Book" charset="0"/>
                <a:ea typeface="Gotham Book" charset="0"/>
                <a:cs typeface="Gotham Book" charset="0"/>
              </a:rPr>
              <a:t>providing supercomputing </a:t>
            </a:r>
            <a:r>
              <a:rPr lang="en-US" sz="1400" dirty="0">
                <a:solidFill>
                  <a:schemeClr val="tx2"/>
                </a:solidFill>
                <a:latin typeface="Gotham Book" charset="0"/>
                <a:ea typeface="Gotham Book" charset="0"/>
                <a:cs typeface="Gotham Book" charset="0"/>
              </a:rPr>
              <a:t>resources that are 10 to 100 times more powerful than systems typically used for scientific research. </a:t>
            </a:r>
          </a:p>
          <a:p>
            <a:pPr marL="576072" lvl="1" indent="-457200">
              <a:buClr>
                <a:schemeClr val="accent1"/>
              </a:buClr>
              <a:buSzPct val="80000"/>
              <a:buFont typeface="Wingdings" charset="2"/>
              <a:buChar char="§"/>
            </a:pPr>
            <a:r>
              <a:rPr lang="en-US" sz="1400" dirty="0">
                <a:solidFill>
                  <a:schemeClr val="tx2"/>
                </a:solidFill>
                <a:latin typeface="Gotham Book" charset="0"/>
                <a:ea typeface="Gotham Book" charset="0"/>
                <a:cs typeface="Gotham Book" charset="0"/>
              </a:rPr>
              <a:t>The use of computing centers will </a:t>
            </a:r>
            <a:r>
              <a:rPr lang="en-US" sz="1400" dirty="0" smtClean="0">
                <a:solidFill>
                  <a:schemeClr val="tx2"/>
                </a:solidFill>
                <a:latin typeface="Gotham Book" charset="0"/>
                <a:ea typeface="Gotham Book" charset="0"/>
                <a:cs typeface="Gotham Book" charset="0"/>
              </a:rPr>
              <a:t>only continue to  </a:t>
            </a:r>
            <a:r>
              <a:rPr lang="en-US" sz="1400" dirty="0">
                <a:solidFill>
                  <a:schemeClr val="tx2"/>
                </a:solidFill>
                <a:latin typeface="Gotham Book" charset="0"/>
                <a:ea typeface="Gotham Book" charset="0"/>
                <a:cs typeface="Gotham Book" charset="0"/>
              </a:rPr>
              <a:t>increase </a:t>
            </a:r>
            <a:r>
              <a:rPr lang="en-US" sz="1400" dirty="0" smtClean="0">
                <a:solidFill>
                  <a:schemeClr val="tx2"/>
                </a:solidFill>
                <a:latin typeface="Gotham Book" charset="0"/>
                <a:ea typeface="Gotham Book" charset="0"/>
                <a:cs typeface="Gotham Book" charset="0"/>
              </a:rPr>
              <a:t>for applications of and to particle </a:t>
            </a:r>
            <a:r>
              <a:rPr lang="en-US" sz="1400" dirty="0" smtClean="0">
                <a:solidFill>
                  <a:schemeClr val="tx2"/>
                </a:solidFill>
                <a:latin typeface="Gotham Book" charset="0"/>
                <a:ea typeface="Gotham Book" charset="0"/>
                <a:cs typeface="Gotham Book" charset="0"/>
              </a:rPr>
              <a:t>accelerators</a:t>
            </a:r>
          </a:p>
          <a:p>
            <a:pPr marL="576072" lvl="1" indent="-457200">
              <a:buClr>
                <a:schemeClr val="accent1"/>
              </a:buClr>
              <a:buSzPct val="80000"/>
              <a:buFont typeface="Wingdings" charset="2"/>
              <a:buChar char="§"/>
            </a:pPr>
            <a:r>
              <a:rPr lang="en-US" sz="1400" dirty="0" smtClean="0">
                <a:solidFill>
                  <a:schemeClr val="tx2"/>
                </a:solidFill>
                <a:latin typeface="Gotham Book" charset="0"/>
                <a:ea typeface="Gotham Book" charset="0"/>
                <a:cs typeface="Gotham Book" charset="0"/>
              </a:rPr>
              <a:t>We recently participated in the AI for Science Town Hall at Argonne and LBL to speak for laser and particle accelerator (and facility) needs.</a:t>
            </a:r>
            <a:endParaRPr lang="en-US" sz="1400" dirty="0">
              <a:solidFill>
                <a:schemeClr val="tx2"/>
              </a:solidFill>
              <a:latin typeface="Gotham Book" charset="0"/>
              <a:ea typeface="Gotham Book" charset="0"/>
              <a:cs typeface="Gotham Book" charset="0"/>
            </a:endParaRPr>
          </a:p>
        </p:txBody>
      </p:sp>
      <p:sp>
        <p:nvSpPr>
          <p:cNvPr id="6" name="TextBox 5"/>
          <p:cNvSpPr txBox="1"/>
          <p:nvPr/>
        </p:nvSpPr>
        <p:spPr>
          <a:xfrm>
            <a:off x="236702" y="4317921"/>
            <a:ext cx="4098943" cy="253916"/>
          </a:xfrm>
          <a:prstGeom prst="rect">
            <a:avLst/>
          </a:prstGeom>
          <a:noFill/>
        </p:spPr>
        <p:txBody>
          <a:bodyPr wrap="square" rtlCol="0">
            <a:spAutoFit/>
          </a:bodyPr>
          <a:lstStyle/>
          <a:p>
            <a:r>
              <a:rPr lang="en-US" sz="1050" dirty="0"/>
              <a:t>Slide content courtesy of B. </a:t>
            </a:r>
            <a:r>
              <a:rPr lang="en-US" sz="1050" dirty="0" err="1"/>
              <a:t>Cerny</a:t>
            </a:r>
            <a:r>
              <a:rPr lang="en-US" sz="1050" dirty="0"/>
              <a:t> and M. </a:t>
            </a:r>
            <a:r>
              <a:rPr lang="en-US" sz="1050" dirty="0" err="1"/>
              <a:t>Papka</a:t>
            </a:r>
            <a:r>
              <a:rPr lang="en-US" sz="1050" dirty="0"/>
              <a:t>, ALCF Argonne</a:t>
            </a:r>
          </a:p>
        </p:txBody>
      </p:sp>
    </p:spTree>
    <p:extLst>
      <p:ext uri="{BB962C8B-B14F-4D97-AF65-F5344CB8AC3E}">
        <p14:creationId xmlns:p14="http://schemas.microsoft.com/office/powerpoint/2010/main" val="922079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6586"/>
            <a:ext cx="9046028" cy="939546"/>
          </a:xfrm>
        </p:spPr>
        <p:txBody>
          <a:bodyPr>
            <a:noAutofit/>
          </a:bodyPr>
          <a:lstStyle/>
          <a:p>
            <a:r>
              <a:rPr lang="en-US" sz="2300" dirty="0" smtClean="0"/>
              <a:t>Accelerator Science Enabling High Current Energy Recovery </a:t>
            </a:r>
            <a:r>
              <a:rPr lang="en-US" sz="2300" dirty="0" err="1" smtClean="0"/>
              <a:t>Linacs</a:t>
            </a:r>
            <a:r>
              <a:rPr lang="en-US" sz="2300" dirty="0" smtClean="0"/>
              <a:t/>
            </a:r>
            <a:br>
              <a:rPr lang="en-US" sz="2300" dirty="0" smtClean="0"/>
            </a:br>
            <a:r>
              <a:rPr lang="en-US" sz="1700" i="1" dirty="0" smtClean="0"/>
              <a:t>Applications such as the Electron-Ion Collider, X-rays for NDE, and EUV chip manufacturing</a:t>
            </a:r>
            <a:endParaRPr lang="en-US" sz="1700" i="1" dirty="0"/>
          </a:p>
        </p:txBody>
      </p:sp>
      <p:sp>
        <p:nvSpPr>
          <p:cNvPr id="3" name="Content Placeholder 2"/>
          <p:cNvSpPr>
            <a:spLocks noGrp="1"/>
          </p:cNvSpPr>
          <p:nvPr>
            <p:ph idx="1"/>
          </p:nvPr>
        </p:nvSpPr>
        <p:spPr>
          <a:xfrm>
            <a:off x="457200" y="1331394"/>
            <a:ext cx="8229600" cy="1204977"/>
          </a:xfrm>
        </p:spPr>
        <p:txBody>
          <a:bodyPr/>
          <a:lstStyle/>
          <a:p>
            <a:r>
              <a:rPr lang="en-US" dirty="0" smtClean="0"/>
              <a:t>Collective Effects</a:t>
            </a:r>
          </a:p>
          <a:p>
            <a:r>
              <a:rPr lang="en-US" dirty="0" smtClean="0"/>
              <a:t>RF device to help alleviate effects </a:t>
            </a:r>
          </a:p>
          <a:p>
            <a:endParaRPr lang="en-US" dirty="0"/>
          </a:p>
        </p:txBody>
      </p:sp>
      <p:sp>
        <p:nvSpPr>
          <p:cNvPr id="4" name="Rectangle 3"/>
          <p:cNvSpPr/>
          <p:nvPr/>
        </p:nvSpPr>
        <p:spPr>
          <a:xfrm>
            <a:off x="54428" y="3765889"/>
            <a:ext cx="9035144" cy="1200329"/>
          </a:xfrm>
          <a:prstGeom prst="rect">
            <a:avLst/>
          </a:prstGeom>
        </p:spPr>
        <p:txBody>
          <a:bodyPr wrap="square">
            <a:spAutoFit/>
          </a:bodyPr>
          <a:lstStyle/>
          <a:p>
            <a:r>
              <a:rPr lang="en-US" sz="1200" b="1" dirty="0" smtClean="0">
                <a:solidFill>
                  <a:schemeClr val="tx2"/>
                </a:solidFill>
              </a:rPr>
              <a:t>Electron-Ion Collider </a:t>
            </a:r>
            <a:r>
              <a:rPr lang="en-US" sz="1200" dirty="0" smtClean="0">
                <a:solidFill>
                  <a:schemeClr val="tx2"/>
                </a:solidFill>
              </a:rPr>
              <a:t>– M. </a:t>
            </a:r>
            <a:r>
              <a:rPr lang="en-US" sz="1200" dirty="0" err="1" smtClean="0">
                <a:solidFill>
                  <a:schemeClr val="tx2"/>
                </a:solidFill>
              </a:rPr>
              <a:t>Farkhondeh’s</a:t>
            </a:r>
            <a:r>
              <a:rPr lang="en-US" sz="1200" dirty="0" smtClean="0">
                <a:solidFill>
                  <a:schemeClr val="tx2"/>
                </a:solidFill>
              </a:rPr>
              <a:t> at </a:t>
            </a:r>
            <a:r>
              <a:rPr lang="en-US" sz="1200" dirty="0">
                <a:solidFill>
                  <a:schemeClr val="tx2"/>
                </a:solidFill>
              </a:rPr>
              <a:t>the EIC Accelerator Collaboration Meeting on October 11, 2019, at Argonne National </a:t>
            </a:r>
            <a:r>
              <a:rPr lang="en-US" sz="1200" dirty="0" smtClean="0">
                <a:solidFill>
                  <a:schemeClr val="tx2"/>
                </a:solidFill>
              </a:rPr>
              <a:t>Laboratory.</a:t>
            </a:r>
            <a:endParaRPr lang="en-US" sz="1200" b="1" dirty="0" smtClean="0">
              <a:solidFill>
                <a:schemeClr val="tx2"/>
              </a:solidFill>
            </a:endParaRPr>
          </a:p>
          <a:p>
            <a:r>
              <a:rPr lang="en-US" sz="1200" b="1" dirty="0">
                <a:solidFill>
                  <a:schemeClr val="tx2"/>
                </a:solidFill>
              </a:rPr>
              <a:t>Electron-Ion Collider – </a:t>
            </a:r>
            <a:r>
              <a:rPr lang="en-US" sz="1200" dirty="0">
                <a:solidFill>
                  <a:schemeClr val="tx2"/>
                </a:solidFill>
              </a:rPr>
              <a:t>2020 Office of Nuclear </a:t>
            </a:r>
            <a:r>
              <a:rPr lang="en-US" sz="1200" dirty="0" smtClean="0">
                <a:solidFill>
                  <a:schemeClr val="tx2"/>
                </a:solidFill>
              </a:rPr>
              <a:t>Physics SBIR </a:t>
            </a:r>
            <a:r>
              <a:rPr lang="en-US" sz="1200" dirty="0">
                <a:solidFill>
                  <a:schemeClr val="tx2"/>
                </a:solidFill>
              </a:rPr>
              <a:t>Topic 33 “Accelerator techniques for an energy recovery </a:t>
            </a:r>
            <a:r>
              <a:rPr lang="en-US" sz="1200" dirty="0" err="1">
                <a:solidFill>
                  <a:schemeClr val="tx2"/>
                </a:solidFill>
              </a:rPr>
              <a:t>linac</a:t>
            </a:r>
            <a:r>
              <a:rPr lang="en-US" sz="1200" dirty="0">
                <a:solidFill>
                  <a:schemeClr val="tx2"/>
                </a:solidFill>
              </a:rPr>
              <a:t> (ERL) a…novel beam transport methodologies for transporting, merging, injecting, extracting and </a:t>
            </a:r>
            <a:r>
              <a:rPr lang="en-US" sz="1200" dirty="0" smtClean="0">
                <a:solidFill>
                  <a:schemeClr val="tx2"/>
                </a:solidFill>
              </a:rPr>
              <a:t>manipulating…” </a:t>
            </a:r>
            <a:endParaRPr lang="en-US" sz="1200" b="1" dirty="0">
              <a:solidFill>
                <a:schemeClr val="tx2"/>
              </a:solidFill>
            </a:endParaRPr>
          </a:p>
          <a:p>
            <a:r>
              <a:rPr lang="en-US" sz="1200" b="1" dirty="0" smtClean="0">
                <a:solidFill>
                  <a:schemeClr val="tx2"/>
                </a:solidFill>
              </a:rPr>
              <a:t>NDE</a:t>
            </a:r>
            <a:r>
              <a:rPr lang="en-US" sz="1200" dirty="0" smtClean="0">
                <a:solidFill>
                  <a:schemeClr val="tx2"/>
                </a:solidFill>
              </a:rPr>
              <a:t> </a:t>
            </a:r>
            <a:r>
              <a:rPr lang="en-US" sz="1200" dirty="0">
                <a:solidFill>
                  <a:schemeClr val="tx2"/>
                </a:solidFill>
              </a:rPr>
              <a:t>– 1.	See, for example, Basic Research Needs Workshop on Compact Accelerators for Security and Medicine, May 6 – 8, 2019</a:t>
            </a:r>
            <a:r>
              <a:rPr lang="en-US" sz="1200" dirty="0" smtClean="0">
                <a:solidFill>
                  <a:schemeClr val="tx2"/>
                </a:solidFill>
              </a:rPr>
              <a:t>.</a:t>
            </a:r>
          </a:p>
          <a:p>
            <a:r>
              <a:rPr lang="en-US" sz="1200" b="1" dirty="0" smtClean="0">
                <a:solidFill>
                  <a:schemeClr val="tx2"/>
                </a:solidFill>
              </a:rPr>
              <a:t>Chip Manufacturing</a:t>
            </a:r>
            <a:r>
              <a:rPr lang="en-US" sz="1200" dirty="0" smtClean="0">
                <a:solidFill>
                  <a:schemeClr val="tx2"/>
                </a:solidFill>
              </a:rPr>
              <a:t> - L</a:t>
            </a:r>
            <a:r>
              <a:rPr lang="en-US" sz="1200" dirty="0">
                <a:solidFill>
                  <a:schemeClr val="tx2"/>
                </a:solidFill>
              </a:rPr>
              <a:t>. </a:t>
            </a:r>
            <a:r>
              <a:rPr lang="en-US" sz="1200" dirty="0" err="1" smtClean="0">
                <a:solidFill>
                  <a:schemeClr val="tx2"/>
                </a:solidFill>
              </a:rPr>
              <a:t>Assoufid</a:t>
            </a:r>
            <a:r>
              <a:rPr lang="en-US" sz="1200" dirty="0" smtClean="0">
                <a:solidFill>
                  <a:schemeClr val="tx2"/>
                </a:solidFill>
              </a:rPr>
              <a:t> et al., 2015</a:t>
            </a:r>
            <a:r>
              <a:rPr lang="en-US" sz="1200" dirty="0">
                <a:solidFill>
                  <a:schemeClr val="tx2"/>
                </a:solidFill>
              </a:rPr>
              <a:t>, “Compact X-ray and Extreme-Ultraviolet Light Sources,” Optics and Photonics News, July/August 2015, Optical Society of America, 40-47.</a:t>
            </a:r>
            <a:endParaRPr lang="en-US" sz="1200" dirty="0">
              <a:solidFill>
                <a:schemeClr val="tx2"/>
              </a:solidFill>
            </a:endParaRPr>
          </a:p>
        </p:txBody>
      </p:sp>
    </p:spTree>
    <p:extLst>
      <p:ext uri="{BB962C8B-B14F-4D97-AF65-F5344CB8AC3E}">
        <p14:creationId xmlns:p14="http://schemas.microsoft.com/office/powerpoint/2010/main" val="131778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t>Accelerator Science Enabling </a:t>
            </a:r>
            <a:r>
              <a:rPr lang="en-US" sz="2700" dirty="0" smtClean="0"/>
              <a:t>future ERLs</a:t>
            </a:r>
            <a:endParaRPr lang="en-US" sz="2700" dirty="0"/>
          </a:p>
        </p:txBody>
      </p:sp>
      <p:sp>
        <p:nvSpPr>
          <p:cNvPr id="3" name="Content Placeholder 2"/>
          <p:cNvSpPr>
            <a:spLocks noGrp="1"/>
          </p:cNvSpPr>
          <p:nvPr>
            <p:ph idx="1"/>
          </p:nvPr>
        </p:nvSpPr>
        <p:spPr>
          <a:xfrm>
            <a:off x="206246" y="1038420"/>
            <a:ext cx="8793935" cy="1172320"/>
          </a:xfrm>
        </p:spPr>
        <p:txBody>
          <a:bodyPr>
            <a:normAutofit/>
          </a:bodyPr>
          <a:lstStyle/>
          <a:p>
            <a:r>
              <a:rPr lang="en-US" sz="1600" dirty="0" smtClean="0"/>
              <a:t>Collective effect are rampant in high-current ERLs due to the number of dipoles and the overall ERL architecture – different than in single-pass coherent radiators (e.g. FELs, HGHG) as large</a:t>
            </a:r>
          </a:p>
          <a:p>
            <a:r>
              <a:rPr lang="en-US" sz="1600" dirty="0" smtClean="0"/>
              <a:t>Lack of efficiency and additional effects show themselves in the merge region (red)</a:t>
            </a:r>
            <a:endParaRPr lang="en-US" sz="1600" dirty="0"/>
          </a:p>
        </p:txBody>
      </p:sp>
      <p:pic>
        <p:nvPicPr>
          <p:cNvPr id="4" name="Picture 3" descr="FEL_layout_label_editV2.png"/>
          <p:cNvPicPr>
            <a:picLocks noChangeAspect="1"/>
          </p:cNvPicPr>
          <p:nvPr/>
        </p:nvPicPr>
        <p:blipFill>
          <a:blip r:embed="rId2">
            <a:clrChange>
              <a:clrFrom>
                <a:srgbClr val="FFFFFF"/>
              </a:clrFrom>
              <a:clrTo>
                <a:srgbClr val="FFFFFF">
                  <a:alpha val="0"/>
                </a:srgbClr>
              </a:clrTo>
            </a:clrChange>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1665515"/>
            <a:ext cx="9144000" cy="2608385"/>
          </a:xfrm>
          <a:prstGeom prst="rect">
            <a:avLst/>
          </a:prstGeom>
        </p:spPr>
      </p:pic>
      <p:sp>
        <p:nvSpPr>
          <p:cNvPr id="5" name="Oval 4"/>
          <p:cNvSpPr/>
          <p:nvPr/>
        </p:nvSpPr>
        <p:spPr>
          <a:xfrm>
            <a:off x="0" y="2273754"/>
            <a:ext cx="1016240" cy="106528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sp>
        <p:nvSpPr>
          <p:cNvPr id="6" name="Oval 5"/>
          <p:cNvSpPr/>
          <p:nvPr/>
        </p:nvSpPr>
        <p:spPr>
          <a:xfrm>
            <a:off x="3448625" y="2577336"/>
            <a:ext cx="1016240" cy="106528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sp>
        <p:nvSpPr>
          <p:cNvPr id="7" name="Oval 6"/>
          <p:cNvSpPr/>
          <p:nvPr/>
        </p:nvSpPr>
        <p:spPr>
          <a:xfrm>
            <a:off x="7939353" y="2273754"/>
            <a:ext cx="1016240" cy="106528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cxnSp>
        <p:nvCxnSpPr>
          <p:cNvPr id="8" name="Straight Arrow Connector 7"/>
          <p:cNvCxnSpPr>
            <a:stCxn id="7" idx="5"/>
          </p:cNvCxnSpPr>
          <p:nvPr/>
        </p:nvCxnSpPr>
        <p:spPr>
          <a:xfrm>
            <a:off x="867415" y="3183032"/>
            <a:ext cx="2126404" cy="1392352"/>
          </a:xfrm>
          <a:prstGeom prst="straightConnector1">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8" idx="4"/>
          </p:cNvCxnSpPr>
          <p:nvPr/>
        </p:nvCxnSpPr>
        <p:spPr>
          <a:xfrm flipH="1">
            <a:off x="3780074" y="3642622"/>
            <a:ext cx="176671" cy="932762"/>
          </a:xfrm>
          <a:prstGeom prst="straightConnector1">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9" idx="3"/>
          </p:cNvCxnSpPr>
          <p:nvPr/>
        </p:nvCxnSpPr>
        <p:spPr>
          <a:xfrm flipH="1">
            <a:off x="4233683" y="3183032"/>
            <a:ext cx="3854495" cy="1392352"/>
          </a:xfrm>
          <a:prstGeom prst="straightConnector1">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35395" y="4544398"/>
            <a:ext cx="1867819" cy="461665"/>
          </a:xfrm>
          <a:prstGeom prst="rect">
            <a:avLst/>
          </a:prstGeom>
          <a:noFill/>
        </p:spPr>
        <p:txBody>
          <a:bodyPr wrap="none" rtlCol="0">
            <a:spAutoFit/>
          </a:bodyPr>
          <a:lstStyle/>
          <a:p>
            <a:r>
              <a:rPr lang="en-US" sz="2400" dirty="0" smtClean="0">
                <a:solidFill>
                  <a:schemeClr val="tx2"/>
                </a:solidFill>
              </a:rPr>
              <a:t>Many dipoles</a:t>
            </a:r>
            <a:endParaRPr lang="en-US" sz="2400" dirty="0">
              <a:solidFill>
                <a:schemeClr val="tx2"/>
              </a:solidFill>
            </a:endParaRPr>
          </a:p>
        </p:txBody>
      </p:sp>
      <p:sp>
        <p:nvSpPr>
          <p:cNvPr id="12" name="Oval 11"/>
          <p:cNvSpPr/>
          <p:nvPr/>
        </p:nvSpPr>
        <p:spPr>
          <a:xfrm>
            <a:off x="6436274" y="2577336"/>
            <a:ext cx="1016240" cy="106528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cxnSp>
        <p:nvCxnSpPr>
          <p:cNvPr id="13" name="Straight Arrow Connector 12"/>
          <p:cNvCxnSpPr/>
          <p:nvPr/>
        </p:nvCxnSpPr>
        <p:spPr>
          <a:xfrm flipH="1">
            <a:off x="3956745" y="3435846"/>
            <a:ext cx="2567865" cy="1139538"/>
          </a:xfrm>
          <a:prstGeom prst="straightConnector1">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436274" y="2859644"/>
            <a:ext cx="1359940" cy="576202"/>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86339" y="1816195"/>
            <a:ext cx="1016240" cy="1065286"/>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cxnSp>
        <p:nvCxnSpPr>
          <p:cNvPr id="16" name="Straight Arrow Connector 15"/>
          <p:cNvCxnSpPr/>
          <p:nvPr/>
        </p:nvCxnSpPr>
        <p:spPr>
          <a:xfrm flipH="1">
            <a:off x="3889983" y="2473833"/>
            <a:ext cx="2925501" cy="2078067"/>
          </a:xfrm>
          <a:prstGeom prst="straightConnector1">
            <a:avLst/>
          </a:prstGeom>
          <a:ln>
            <a:solidFill>
              <a:schemeClr val="accent2"/>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982708" y="4714106"/>
            <a:ext cx="2017473" cy="369332"/>
          </a:xfrm>
          <a:prstGeom prst="rect">
            <a:avLst/>
          </a:prstGeom>
          <a:noFill/>
        </p:spPr>
        <p:txBody>
          <a:bodyPr wrap="square" rtlCol="0">
            <a:spAutoFit/>
          </a:bodyPr>
          <a:lstStyle/>
          <a:p>
            <a:r>
              <a:rPr lang="en-US" dirty="0" smtClean="0">
                <a:solidFill>
                  <a:schemeClr val="tx2"/>
                </a:solidFill>
              </a:rPr>
              <a:t>Courtesy S. Benson</a:t>
            </a:r>
            <a:endParaRPr lang="en-US" dirty="0">
              <a:solidFill>
                <a:schemeClr val="tx2"/>
              </a:solidFill>
            </a:endParaRPr>
          </a:p>
        </p:txBody>
      </p:sp>
    </p:spTree>
    <p:extLst>
      <p:ext uri="{BB962C8B-B14F-4D97-AF65-F5344CB8AC3E}">
        <p14:creationId xmlns:p14="http://schemas.microsoft.com/office/powerpoint/2010/main" val="163033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p:bldP spid="12"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Coherent Synchrotron Radiation (CSR)</a:t>
            </a:r>
            <a:endParaRPr lang="en-US" dirty="0"/>
          </a:p>
        </p:txBody>
      </p:sp>
      <p:sp>
        <p:nvSpPr>
          <p:cNvPr id="3" name="Content Placeholder 2"/>
          <p:cNvSpPr>
            <a:spLocks noGrp="1"/>
          </p:cNvSpPr>
          <p:nvPr>
            <p:ph idx="1"/>
          </p:nvPr>
        </p:nvSpPr>
        <p:spPr>
          <a:xfrm>
            <a:off x="3488" y="1124526"/>
            <a:ext cx="9140512" cy="2030292"/>
          </a:xfrm>
        </p:spPr>
        <p:txBody>
          <a:bodyPr>
            <a:normAutofit fontScale="62500" lnSpcReduction="20000"/>
          </a:bodyPr>
          <a:lstStyle/>
          <a:p>
            <a:r>
              <a:rPr lang="en-US" dirty="0" smtClean="0"/>
              <a:t>About those dipoles…</a:t>
            </a:r>
          </a:p>
          <a:p>
            <a:pPr lvl="1"/>
            <a:r>
              <a:rPr lang="en-US" dirty="0" smtClean="0"/>
              <a:t>When deflected by magnetic fields, our electrons will emit radiation</a:t>
            </a:r>
            <a:endParaRPr lang="en-US" dirty="0"/>
          </a:p>
          <a:p>
            <a:pPr lvl="1"/>
            <a:r>
              <a:rPr lang="en-US" dirty="0"/>
              <a:t>Radiation is broad spectrum</a:t>
            </a:r>
          </a:p>
          <a:p>
            <a:pPr lvl="1"/>
            <a:r>
              <a:rPr lang="en-US" dirty="0"/>
              <a:t>Generally assumed all particles are radiating </a:t>
            </a:r>
            <a:r>
              <a:rPr lang="en-US" dirty="0" smtClean="0"/>
              <a:t>independently, but…..</a:t>
            </a:r>
          </a:p>
          <a:p>
            <a:r>
              <a:rPr lang="en-US" dirty="0" smtClean="0"/>
              <a:t>CSR leads to position-dependent </a:t>
            </a:r>
            <a:r>
              <a:rPr lang="en-US" dirty="0"/>
              <a:t>energy loss </a:t>
            </a:r>
            <a:r>
              <a:rPr lang="en-US" dirty="0" smtClean="0"/>
              <a:t>changes </a:t>
            </a:r>
            <a:r>
              <a:rPr lang="en-US" dirty="0"/>
              <a:t>the energy of </a:t>
            </a:r>
            <a:r>
              <a:rPr lang="en-US" dirty="0" smtClean="0"/>
              <a:t>the different </a:t>
            </a:r>
            <a:r>
              <a:rPr lang="en-US" dirty="0"/>
              <a:t>longitudinal </a:t>
            </a:r>
            <a:r>
              <a:rPr lang="en-US" dirty="0" smtClean="0"/>
              <a:t>slices</a:t>
            </a:r>
            <a:r>
              <a:rPr lang="en-US" dirty="0"/>
              <a:t>. In the dipole dispersion leads to different trajectory for each slice. This creates growth of the projected emittance in bending plane.</a:t>
            </a:r>
          </a:p>
          <a:p>
            <a:endParaRPr lang="en-US" dirty="0"/>
          </a:p>
          <a:p>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49" y="3205323"/>
            <a:ext cx="1671237" cy="197780"/>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61914"/>
            <a:ext cx="1556937" cy="226299"/>
          </a:xfrm>
          <a:prstGeom prst="rect">
            <a:avLst/>
          </a:prstGeom>
        </p:spPr>
      </p:pic>
      <p:sp>
        <p:nvSpPr>
          <p:cNvPr id="6" name="TextBox 5"/>
          <p:cNvSpPr txBox="1"/>
          <p:nvPr/>
        </p:nvSpPr>
        <p:spPr>
          <a:xfrm>
            <a:off x="720144" y="4338718"/>
            <a:ext cx="1031051" cy="369332"/>
          </a:xfrm>
          <a:prstGeom prst="rect">
            <a:avLst/>
          </a:prstGeom>
          <a:noFill/>
        </p:spPr>
        <p:txBody>
          <a:bodyPr wrap="none" rtlCol="0">
            <a:spAutoFit/>
          </a:bodyPr>
          <a:lstStyle/>
          <a:p>
            <a:r>
              <a:rPr lang="en-US"/>
              <a:t>C</a:t>
            </a:r>
            <a:r>
              <a:rPr lang="en-US" smtClean="0"/>
              <a:t>oherent</a:t>
            </a:r>
            <a:endParaRPr lang="en-US" dirty="0"/>
          </a:p>
        </p:txBody>
      </p:sp>
      <p:sp>
        <p:nvSpPr>
          <p:cNvPr id="7" name="TextBox 6"/>
          <p:cNvSpPr txBox="1"/>
          <p:nvPr/>
        </p:nvSpPr>
        <p:spPr>
          <a:xfrm>
            <a:off x="649610" y="3499596"/>
            <a:ext cx="1172116" cy="369332"/>
          </a:xfrm>
          <a:prstGeom prst="rect">
            <a:avLst/>
          </a:prstGeom>
          <a:noFill/>
        </p:spPr>
        <p:txBody>
          <a:bodyPr wrap="none" rtlCol="0">
            <a:spAutoFit/>
          </a:bodyPr>
          <a:lstStyle/>
          <a:p>
            <a:r>
              <a:rPr lang="en-US" dirty="0" smtClean="0"/>
              <a:t>Incoherent</a:t>
            </a:r>
            <a:endParaRPr lang="en-US" dirty="0"/>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794" y="5534618"/>
            <a:ext cx="2273300" cy="4953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194" y="5687018"/>
            <a:ext cx="2273300" cy="495300"/>
          </a:xfrm>
          <a:prstGeom prst="rect">
            <a:avLst/>
          </a:prstGeom>
        </p:spPr>
      </p:pic>
      <p:pic>
        <p:nvPicPr>
          <p:cNvPr id="10" name="Picture 9"/>
          <p:cNvPicPr>
            <a:picLocks noChangeAspect="1"/>
          </p:cNvPicPr>
          <p:nvPr/>
        </p:nvPicPr>
        <p:blipFill>
          <a:blip r:embed="rId4"/>
          <a:stretch>
            <a:fillRect/>
          </a:stretch>
        </p:blipFill>
        <p:spPr>
          <a:xfrm>
            <a:off x="6749143" y="3623572"/>
            <a:ext cx="1937657" cy="42217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794" y="2998412"/>
            <a:ext cx="3137121" cy="1882271"/>
          </a:xfrm>
          <a:prstGeom prst="rect">
            <a:avLst/>
          </a:prstGeom>
        </p:spPr>
      </p:pic>
    </p:spTree>
    <p:extLst>
      <p:ext uri="{BB962C8B-B14F-4D97-AF65-F5344CB8AC3E}">
        <p14:creationId xmlns:p14="http://schemas.microsoft.com/office/powerpoint/2010/main" val="184260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Synchrotron Radiation (CSR)</a:t>
            </a:r>
          </a:p>
        </p:txBody>
      </p:sp>
      <p:sp>
        <p:nvSpPr>
          <p:cNvPr id="4" name="TextBox 3"/>
          <p:cNvSpPr txBox="1"/>
          <p:nvPr/>
        </p:nvSpPr>
        <p:spPr>
          <a:xfrm>
            <a:off x="6901059" y="4701413"/>
            <a:ext cx="2242941" cy="461665"/>
          </a:xfrm>
          <a:prstGeom prst="rect">
            <a:avLst/>
          </a:prstGeom>
          <a:noFill/>
        </p:spPr>
        <p:txBody>
          <a:bodyPr wrap="square" rtlCol="0">
            <a:spAutoFit/>
          </a:bodyPr>
          <a:lstStyle/>
          <a:p>
            <a:r>
              <a:rPr lang="en-US" sz="1200" dirty="0">
                <a:solidFill>
                  <a:schemeClr val="tx2"/>
                </a:solidFill>
              </a:rPr>
              <a:t>C.C. Hall, et al., </a:t>
            </a:r>
            <a:r>
              <a:rPr lang="en-US" sz="1200" dirty="0" smtClean="0">
                <a:solidFill>
                  <a:schemeClr val="tx2"/>
                </a:solidFill>
              </a:rPr>
              <a:t>Phys</a:t>
            </a:r>
            <a:r>
              <a:rPr lang="en-US" sz="1200" dirty="0">
                <a:solidFill>
                  <a:schemeClr val="tx2"/>
                </a:solidFill>
              </a:rPr>
              <a:t>. Rev. ST </a:t>
            </a:r>
            <a:r>
              <a:rPr lang="en-US" sz="1200" dirty="0" err="1">
                <a:solidFill>
                  <a:schemeClr val="tx2"/>
                </a:solidFill>
              </a:rPr>
              <a:t>Accel</a:t>
            </a:r>
            <a:r>
              <a:rPr lang="en-US" sz="1200" dirty="0">
                <a:solidFill>
                  <a:schemeClr val="tx2"/>
                </a:solidFill>
              </a:rPr>
              <a:t>. Beams 18, 030706 (2015). </a:t>
            </a:r>
          </a:p>
        </p:txBody>
      </p:sp>
      <p:sp>
        <p:nvSpPr>
          <p:cNvPr id="5" name="Right Arrow 4"/>
          <p:cNvSpPr/>
          <p:nvPr/>
        </p:nvSpPr>
        <p:spPr>
          <a:xfrm>
            <a:off x="4082143" y="1558063"/>
            <a:ext cx="489857" cy="382724"/>
          </a:xfrm>
          <a:prstGeom prs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6" name="TextBox 5"/>
          <p:cNvSpPr txBox="1"/>
          <p:nvPr/>
        </p:nvSpPr>
        <p:spPr>
          <a:xfrm>
            <a:off x="4898328" y="1400691"/>
            <a:ext cx="4093271" cy="461665"/>
          </a:xfrm>
          <a:prstGeom prst="rect">
            <a:avLst/>
          </a:prstGeom>
          <a:noFill/>
        </p:spPr>
        <p:txBody>
          <a:bodyPr wrap="square" rtlCol="0">
            <a:spAutoFit/>
          </a:bodyPr>
          <a:lstStyle/>
          <a:p>
            <a:r>
              <a:rPr lang="en-US" sz="2400" dirty="0" smtClean="0">
                <a:solidFill>
                  <a:schemeClr val="tx2"/>
                </a:solidFill>
              </a:rPr>
              <a:t>Observe 200 W/mA </a:t>
            </a:r>
            <a:r>
              <a:rPr lang="en-US" sz="2400" dirty="0" smtClean="0">
                <a:solidFill>
                  <a:schemeClr val="tx2"/>
                </a:solidFill>
              </a:rPr>
              <a:t>of CSR</a:t>
            </a:r>
            <a:endParaRPr lang="en-US" sz="2400" dirty="0">
              <a:solidFill>
                <a:schemeClr val="tx2"/>
              </a:solidFill>
            </a:endParaRPr>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9" y="1166060"/>
            <a:ext cx="3489477" cy="1300261"/>
          </a:xfrm>
          <a:prstGeom prst="rect">
            <a:avLst/>
          </a:prstGeom>
        </p:spPr>
      </p:pic>
      <p:pic>
        <p:nvPicPr>
          <p:cNvPr id="8" name="Picture 7"/>
          <p:cNvPicPr>
            <a:picLocks noChangeAspect="1"/>
          </p:cNvPicPr>
          <p:nvPr/>
        </p:nvPicPr>
        <p:blipFill>
          <a:blip r:embed="rId3"/>
          <a:stretch>
            <a:fillRect/>
          </a:stretch>
        </p:blipFill>
        <p:spPr>
          <a:xfrm>
            <a:off x="4898328" y="2051310"/>
            <a:ext cx="3287486" cy="2461148"/>
          </a:xfrm>
          <a:prstGeom prst="rect">
            <a:avLst/>
          </a:prstGeom>
        </p:spPr>
      </p:pic>
      <p:sp>
        <p:nvSpPr>
          <p:cNvPr id="9" name="TextBox 8"/>
          <p:cNvSpPr txBox="1"/>
          <p:nvPr/>
        </p:nvSpPr>
        <p:spPr>
          <a:xfrm>
            <a:off x="250371" y="3359570"/>
            <a:ext cx="4441128" cy="1200329"/>
          </a:xfrm>
          <a:prstGeom prst="rect">
            <a:avLst/>
          </a:prstGeom>
          <a:noFill/>
        </p:spPr>
        <p:txBody>
          <a:bodyPr wrap="square" rtlCol="0">
            <a:spAutoFit/>
          </a:bodyPr>
          <a:lstStyle/>
          <a:p>
            <a:r>
              <a:rPr lang="en-US" dirty="0" smtClean="0">
                <a:solidFill>
                  <a:schemeClr val="tx2"/>
                </a:solidFill>
              </a:rPr>
              <a:t>In our 2-D modelling we looked at this special case of CSR in an ERL for an FEL but much more work is still needed for the future ERLs as well as in other accelerator architectures</a:t>
            </a:r>
            <a:endParaRPr lang="en-US" dirty="0">
              <a:solidFill>
                <a:schemeClr val="tx2"/>
              </a:solidFill>
            </a:endParaRPr>
          </a:p>
        </p:txBody>
      </p:sp>
    </p:spTree>
    <p:extLst>
      <p:ext uri="{BB962C8B-B14F-4D97-AF65-F5344CB8AC3E}">
        <p14:creationId xmlns:p14="http://schemas.microsoft.com/office/powerpoint/2010/main" val="1965461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Synchrotron Radiation (CSR)</a:t>
            </a:r>
          </a:p>
        </p:txBody>
      </p:sp>
      <p:pic>
        <p:nvPicPr>
          <p:cNvPr id="13" name="Picture 12"/>
          <p:cNvPicPr>
            <a:picLocks noChangeAspect="1"/>
          </p:cNvPicPr>
          <p:nvPr/>
        </p:nvPicPr>
        <p:blipFill>
          <a:blip r:embed="rId2"/>
          <a:stretch>
            <a:fillRect/>
          </a:stretch>
        </p:blipFill>
        <p:spPr>
          <a:xfrm>
            <a:off x="3178629" y="1295544"/>
            <a:ext cx="5744154" cy="3602693"/>
          </a:xfrm>
          <a:prstGeom prst="rect">
            <a:avLst/>
          </a:prstGeom>
        </p:spPr>
      </p:pic>
      <p:sp>
        <p:nvSpPr>
          <p:cNvPr id="15" name="TextBox 14"/>
          <p:cNvSpPr txBox="1"/>
          <p:nvPr/>
        </p:nvSpPr>
        <p:spPr>
          <a:xfrm>
            <a:off x="130629" y="1538115"/>
            <a:ext cx="2960915" cy="2585323"/>
          </a:xfrm>
          <a:prstGeom prst="rect">
            <a:avLst/>
          </a:prstGeom>
          <a:noFill/>
        </p:spPr>
        <p:txBody>
          <a:bodyPr wrap="square" rtlCol="0">
            <a:spAutoFit/>
          </a:bodyPr>
          <a:lstStyle/>
          <a:p>
            <a:r>
              <a:rPr lang="en-US" dirty="0" smtClean="0">
                <a:solidFill>
                  <a:schemeClr val="tx2"/>
                </a:solidFill>
              </a:rPr>
              <a:t>In just the example of an architecture for the EIC, more research required in simulation with 3D codes.</a:t>
            </a:r>
          </a:p>
          <a:p>
            <a:endParaRPr lang="en-US" dirty="0">
              <a:solidFill>
                <a:schemeClr val="tx2"/>
              </a:solidFill>
            </a:endParaRPr>
          </a:p>
          <a:p>
            <a:r>
              <a:rPr lang="en-US" dirty="0" smtClean="0">
                <a:solidFill>
                  <a:schemeClr val="tx2"/>
                </a:solidFill>
              </a:rPr>
              <a:t>Need to control longitudinal </a:t>
            </a:r>
            <a:r>
              <a:rPr lang="en-US" dirty="0">
                <a:solidFill>
                  <a:schemeClr val="tx2"/>
                </a:solidFill>
              </a:rPr>
              <a:t>phase space curvature </a:t>
            </a:r>
            <a:r>
              <a:rPr lang="en-US" dirty="0" smtClean="0">
                <a:solidFill>
                  <a:schemeClr val="tx2"/>
                </a:solidFill>
              </a:rPr>
              <a:t>to subsequently control CSR.</a:t>
            </a:r>
            <a:endParaRPr lang="en-US"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2009816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that merge…</a:t>
            </a:r>
            <a:endParaRPr lang="en-US" dirty="0"/>
          </a:p>
        </p:txBody>
      </p:sp>
      <p:sp>
        <p:nvSpPr>
          <p:cNvPr id="3" name="Content Placeholder 2"/>
          <p:cNvSpPr>
            <a:spLocks noGrp="1"/>
          </p:cNvSpPr>
          <p:nvPr>
            <p:ph idx="1"/>
          </p:nvPr>
        </p:nvSpPr>
        <p:spPr>
          <a:xfrm>
            <a:off x="103414" y="1135808"/>
            <a:ext cx="9040586" cy="1723144"/>
          </a:xfrm>
        </p:spPr>
        <p:txBody>
          <a:bodyPr>
            <a:normAutofit fontScale="55000" lnSpcReduction="20000"/>
          </a:bodyPr>
          <a:lstStyle/>
          <a:p>
            <a:r>
              <a:rPr lang="en-US" dirty="0"/>
              <a:t>2020 Office of Nuclear Physics SBIR Topic 33 “Accelerator techniques for an energy recovery </a:t>
            </a:r>
            <a:r>
              <a:rPr lang="en-US" dirty="0" err="1"/>
              <a:t>linac</a:t>
            </a:r>
            <a:r>
              <a:rPr lang="en-US" dirty="0"/>
              <a:t> (ERL) a…novel beam transport methodologies for transporting, </a:t>
            </a:r>
            <a:r>
              <a:rPr lang="en-US" b="1" dirty="0"/>
              <a:t>merging</a:t>
            </a:r>
            <a:r>
              <a:rPr lang="en-US" dirty="0"/>
              <a:t>, injecting, extracting </a:t>
            </a:r>
            <a:r>
              <a:rPr lang="en-US" dirty="0" smtClean="0"/>
              <a:t>…” </a:t>
            </a:r>
          </a:p>
          <a:p>
            <a:r>
              <a:rPr lang="en-US" dirty="0"/>
              <a:t>E</a:t>
            </a:r>
            <a:r>
              <a:rPr lang="en-US" dirty="0" smtClean="0"/>
              <a:t>xample, an electron beam is accelerated to a nominal 10 MeV, injected into a </a:t>
            </a:r>
            <a:r>
              <a:rPr lang="en-US" dirty="0" err="1" smtClean="0"/>
              <a:t>linac</a:t>
            </a:r>
            <a:r>
              <a:rPr lang="en-US" dirty="0" smtClean="0"/>
              <a:t> and accelerated to ~100 MeV, transported through two 180 degree arcs, and co-axially merged into the </a:t>
            </a:r>
            <a:r>
              <a:rPr lang="en-US" dirty="0" err="1" smtClean="0"/>
              <a:t>linac</a:t>
            </a:r>
            <a:r>
              <a:rPr lang="en-US" dirty="0" smtClean="0"/>
              <a:t> for decelerating. This example is based off of the Thomas Jefferson National Accelerator Facility’s ERL free-electron laser (FEL). </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79034" y="2858951"/>
            <a:ext cx="4692015" cy="1755140"/>
          </a:xfrm>
          <a:prstGeom prst="rect">
            <a:avLst/>
          </a:prstGeom>
          <a:noFill/>
        </p:spPr>
      </p:pic>
      <p:sp>
        <p:nvSpPr>
          <p:cNvPr id="5" name="TextBox 4"/>
          <p:cNvSpPr txBox="1"/>
          <p:nvPr/>
        </p:nvSpPr>
        <p:spPr>
          <a:xfrm>
            <a:off x="3755706" y="4180115"/>
            <a:ext cx="2131802" cy="307777"/>
          </a:xfrm>
          <a:prstGeom prst="rect">
            <a:avLst/>
          </a:prstGeom>
          <a:noFill/>
        </p:spPr>
        <p:txBody>
          <a:bodyPr wrap="none" rtlCol="0">
            <a:spAutoFit/>
          </a:bodyPr>
          <a:lstStyle/>
          <a:p>
            <a:r>
              <a:rPr lang="en-US" sz="1400" dirty="0" smtClean="0">
                <a:solidFill>
                  <a:schemeClr val="tx2"/>
                </a:solidFill>
              </a:rPr>
              <a:t>Example ERL Architecture</a:t>
            </a:r>
            <a:endParaRPr lang="en-US" sz="1400" dirty="0">
              <a:solidFill>
                <a:schemeClr val="tx2"/>
              </a:solidFill>
            </a:endParaRPr>
          </a:p>
        </p:txBody>
      </p:sp>
      <p:sp>
        <p:nvSpPr>
          <p:cNvPr id="6" name="Rectangle 5"/>
          <p:cNvSpPr/>
          <p:nvPr/>
        </p:nvSpPr>
        <p:spPr>
          <a:xfrm>
            <a:off x="103414" y="4567567"/>
            <a:ext cx="8937171" cy="421654"/>
          </a:xfrm>
          <a:prstGeom prst="rect">
            <a:avLst/>
          </a:prstGeom>
        </p:spPr>
        <p:txBody>
          <a:bodyPr wrap="square">
            <a:spAutoFit/>
          </a:bodyPr>
          <a:lstStyle/>
          <a:p>
            <a:pPr marR="0" lvl="0">
              <a:lnSpc>
                <a:spcPct val="107000"/>
              </a:lnSpc>
              <a:spcBef>
                <a:spcPts val="0"/>
              </a:spcBef>
              <a:spcAft>
                <a:spcPts val="800"/>
              </a:spcAft>
            </a:pPr>
            <a:r>
              <a:rPr lang="en-US" sz="1000" dirty="0" smtClean="0">
                <a:solidFill>
                  <a:schemeClr val="tx2"/>
                </a:solidFill>
                <a:latin typeface="Times New Roman" charset="0"/>
                <a:ea typeface="Calibri" charset="0"/>
                <a:cs typeface="Times New Roman" charset="0"/>
              </a:rPr>
              <a:t>“</a:t>
            </a:r>
            <a:r>
              <a:rPr lang="en-US" sz="1000" dirty="0">
                <a:solidFill>
                  <a:schemeClr val="tx2"/>
                </a:solidFill>
                <a:latin typeface="Times New Roman" charset="0"/>
                <a:ea typeface="Calibri" charset="0"/>
                <a:cs typeface="Times New Roman" charset="0"/>
              </a:rPr>
              <a:t>The Jefferson Lab free electron laser program”, J. Phys. Conf. Ser. 299 012014 (2011</a:t>
            </a:r>
            <a:r>
              <a:rPr lang="en-US" sz="1000" dirty="0" smtClean="0">
                <a:solidFill>
                  <a:schemeClr val="tx2"/>
                </a:solidFill>
                <a:latin typeface="Times New Roman" charset="0"/>
                <a:ea typeface="Calibri" charset="0"/>
                <a:cs typeface="Times New Roman" charset="0"/>
              </a:rPr>
              <a:t>).</a:t>
            </a:r>
            <a:r>
              <a:rPr lang="en-US" sz="1000" dirty="0" smtClean="0">
                <a:solidFill>
                  <a:schemeClr val="tx2"/>
                </a:solidFill>
                <a:latin typeface="Calibri" charset="0"/>
                <a:ea typeface="Calibri" charset="0"/>
                <a:cs typeface="Times New Roman" charset="0"/>
              </a:rPr>
              <a:t>; </a:t>
            </a:r>
            <a:r>
              <a:rPr lang="en-US" sz="1000" dirty="0" smtClean="0">
                <a:solidFill>
                  <a:schemeClr val="tx2"/>
                </a:solidFill>
                <a:latin typeface="Times New Roman" charset="0"/>
                <a:ea typeface="Calibri" charset="0"/>
                <a:cs typeface="Times New Roman" charset="0"/>
              </a:rPr>
              <a:t>“</a:t>
            </a:r>
            <a:r>
              <a:rPr lang="en-US" sz="1000" dirty="0">
                <a:solidFill>
                  <a:schemeClr val="tx2"/>
                </a:solidFill>
                <a:latin typeface="Times New Roman" charset="0"/>
                <a:ea typeface="Calibri" charset="0"/>
                <a:cs typeface="Times New Roman" charset="0"/>
              </a:rPr>
              <a:t>The VUV/IR/THz Free Electron Laser Program at Jefferson Lab”, </a:t>
            </a:r>
            <a:r>
              <a:rPr lang="en-US" sz="1000" dirty="0" err="1">
                <a:solidFill>
                  <a:schemeClr val="tx2"/>
                </a:solidFill>
                <a:latin typeface="Times New Roman" charset="0"/>
                <a:ea typeface="Calibri" charset="0"/>
                <a:cs typeface="Times New Roman" charset="0"/>
              </a:rPr>
              <a:t>Nucl</a:t>
            </a:r>
            <a:r>
              <a:rPr lang="en-US" sz="1000" dirty="0">
                <a:solidFill>
                  <a:schemeClr val="tx2"/>
                </a:solidFill>
                <a:latin typeface="Times New Roman" charset="0"/>
                <a:ea typeface="Calibri" charset="0"/>
                <a:cs typeface="Times New Roman" charset="0"/>
              </a:rPr>
              <a:t>. Instr. and Meth. A649 9 (2011</a:t>
            </a:r>
            <a:r>
              <a:rPr lang="en-US" sz="1000" dirty="0" smtClean="0">
                <a:solidFill>
                  <a:schemeClr val="tx2"/>
                </a:solidFill>
                <a:latin typeface="Times New Roman" charset="0"/>
                <a:ea typeface="Calibri" charset="0"/>
                <a:cs typeface="Times New Roman" charset="0"/>
              </a:rPr>
              <a:t>); Studies for ONR with </a:t>
            </a:r>
            <a:r>
              <a:rPr lang="en-US" sz="1000" dirty="0" err="1" smtClean="0">
                <a:solidFill>
                  <a:schemeClr val="tx2"/>
                </a:solidFill>
                <a:latin typeface="Times New Roman" charset="0"/>
                <a:ea typeface="Calibri" charset="0"/>
                <a:cs typeface="Times New Roman" charset="0"/>
              </a:rPr>
              <a:t>Lewellen</a:t>
            </a:r>
            <a:r>
              <a:rPr lang="en-US" sz="1000" dirty="0" smtClean="0">
                <a:solidFill>
                  <a:schemeClr val="tx2"/>
                </a:solidFill>
                <a:latin typeface="Times New Roman" charset="0"/>
                <a:ea typeface="Calibri" charset="0"/>
                <a:cs typeface="Times New Roman" charset="0"/>
              </a:rPr>
              <a:t>, Milton, and Noonan.</a:t>
            </a:r>
            <a:endParaRPr lang="en-US" sz="1000" dirty="0">
              <a:solidFill>
                <a:schemeClr val="tx2"/>
              </a:solidFill>
              <a:effectLst/>
              <a:latin typeface="Calibri" charset="0"/>
              <a:ea typeface="Calibri" charset="0"/>
              <a:cs typeface="Times New Roman" charset="0"/>
            </a:endParaRPr>
          </a:p>
        </p:txBody>
      </p:sp>
    </p:spTree>
    <p:extLst>
      <p:ext uri="{BB962C8B-B14F-4D97-AF65-F5344CB8AC3E}">
        <p14:creationId xmlns:p14="http://schemas.microsoft.com/office/powerpoint/2010/main" val="103586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tools for research</a:t>
            </a:r>
            <a:endParaRPr lang="en-US" dirty="0"/>
          </a:p>
        </p:txBody>
      </p:sp>
      <p:sp>
        <p:nvSpPr>
          <p:cNvPr id="3" name="Content Placeholder 2"/>
          <p:cNvSpPr>
            <a:spLocks noGrp="1"/>
          </p:cNvSpPr>
          <p:nvPr>
            <p:ph idx="1"/>
          </p:nvPr>
        </p:nvSpPr>
        <p:spPr/>
        <p:txBody>
          <a:bodyPr/>
          <a:lstStyle/>
          <a:p>
            <a:r>
              <a:rPr lang="en-US" dirty="0" smtClean="0"/>
              <a:t>Humans are relying evermore on the generation of x-rays, particles, and bright and/or coherent photons as analytical tools for conducting research as well as to transform materials.</a:t>
            </a:r>
            <a:endParaRPr lang="en-US" dirty="0"/>
          </a:p>
        </p:txBody>
      </p:sp>
    </p:spTree>
    <p:extLst>
      <p:ext uri="{BB962C8B-B14F-4D97-AF65-F5344CB8AC3E}">
        <p14:creationId xmlns:p14="http://schemas.microsoft.com/office/powerpoint/2010/main" val="2699151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that Merge</a:t>
            </a:r>
            <a:endParaRPr lang="en-US" dirty="0"/>
          </a:p>
        </p:txBody>
      </p:sp>
      <p:sp>
        <p:nvSpPr>
          <p:cNvPr id="3" name="Content Placeholder 2"/>
          <p:cNvSpPr>
            <a:spLocks noGrp="1"/>
          </p:cNvSpPr>
          <p:nvPr>
            <p:ph idx="1"/>
          </p:nvPr>
        </p:nvSpPr>
        <p:spPr>
          <a:xfrm>
            <a:off x="-1" y="1056132"/>
            <a:ext cx="9143999" cy="1641132"/>
          </a:xfrm>
        </p:spPr>
        <p:txBody>
          <a:bodyPr>
            <a:normAutofit fontScale="62500" lnSpcReduction="20000"/>
          </a:bodyPr>
          <a:lstStyle/>
          <a:p>
            <a:r>
              <a:rPr lang="en-US" dirty="0" smtClean="0"/>
              <a:t>Let’s compare the the 100-MeV </a:t>
            </a:r>
            <a:r>
              <a:rPr lang="en-US" dirty="0"/>
              <a:t>electron beam </a:t>
            </a:r>
            <a:r>
              <a:rPr lang="en-US" dirty="0" smtClean="0"/>
              <a:t>energy ERL example (where the </a:t>
            </a:r>
            <a:r>
              <a:rPr lang="en-US" dirty="0"/>
              <a:t>depleted beam </a:t>
            </a:r>
            <a:r>
              <a:rPr lang="en-US" dirty="0" smtClean="0"/>
              <a:t>would need </a:t>
            </a:r>
            <a:r>
              <a:rPr lang="en-US" dirty="0"/>
              <a:t>to be above ~7 MeV. </a:t>
            </a:r>
            <a:r>
              <a:rPr lang="en-US" dirty="0" smtClean="0"/>
              <a:t>Let’ s for fun say 100-mA </a:t>
            </a:r>
            <a:r>
              <a:rPr lang="en-US" dirty="0"/>
              <a:t>beam current, </a:t>
            </a:r>
            <a:r>
              <a:rPr lang="en-US" dirty="0" smtClean="0"/>
              <a:t>so the </a:t>
            </a:r>
            <a:r>
              <a:rPr lang="en-US" dirty="0"/>
              <a:t>external </a:t>
            </a:r>
            <a:r>
              <a:rPr lang="en-US" dirty="0" err="1"/>
              <a:t>rf</a:t>
            </a:r>
            <a:r>
              <a:rPr lang="en-US" dirty="0"/>
              <a:t> power to keep the electron beam at energy is 700 </a:t>
            </a:r>
            <a:r>
              <a:rPr lang="en-US" dirty="0" smtClean="0"/>
              <a:t>kW). However</a:t>
            </a:r>
            <a:r>
              <a:rPr lang="en-US" dirty="0"/>
              <a:t>, if the depleted beam can be reduced to 500 </a:t>
            </a:r>
            <a:r>
              <a:rPr lang="en-US" dirty="0" err="1"/>
              <a:t>keV</a:t>
            </a:r>
            <a:r>
              <a:rPr lang="en-US" dirty="0"/>
              <a:t>, the external </a:t>
            </a:r>
            <a:r>
              <a:rPr lang="en-US" dirty="0" err="1"/>
              <a:t>rf</a:t>
            </a:r>
            <a:r>
              <a:rPr lang="en-US" dirty="0"/>
              <a:t> power required could be reduced to around 50 kW. In addition, the thermal load that must be managed is also reduced - from 700 kW to 50 kW</a:t>
            </a:r>
            <a:r>
              <a:rPr lang="en-US" dirty="0" smtClean="0"/>
              <a:t>. And no booster is needed.</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141090" y="2866517"/>
            <a:ext cx="1128397" cy="1111505"/>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578805" y="2538053"/>
            <a:ext cx="3418114" cy="1609404"/>
          </a:xfrm>
          <a:prstGeom prst="rect">
            <a:avLst/>
          </a:prstGeom>
          <a:noFill/>
        </p:spPr>
      </p:pic>
      <p:sp>
        <p:nvSpPr>
          <p:cNvPr id="6" name="TextBox 5"/>
          <p:cNvSpPr txBox="1"/>
          <p:nvPr/>
        </p:nvSpPr>
        <p:spPr>
          <a:xfrm>
            <a:off x="0" y="4313082"/>
            <a:ext cx="9143999" cy="1107996"/>
          </a:xfrm>
          <a:prstGeom prst="rect">
            <a:avLst/>
          </a:prstGeom>
          <a:noFill/>
        </p:spPr>
        <p:txBody>
          <a:bodyPr wrap="square" rtlCol="0">
            <a:spAutoFit/>
          </a:bodyPr>
          <a:lstStyle/>
          <a:p>
            <a:r>
              <a:rPr lang="en-US" sz="1200" dirty="0" smtClean="0">
                <a:solidFill>
                  <a:schemeClr val="tx2"/>
                </a:solidFill>
              </a:rPr>
              <a:t>U.S</a:t>
            </a:r>
            <a:r>
              <a:rPr lang="en-US" sz="1200" dirty="0">
                <a:solidFill>
                  <a:schemeClr val="tx2"/>
                </a:solidFill>
              </a:rPr>
              <a:t>. Patent 9,129,714, Sept 8, </a:t>
            </a:r>
            <a:r>
              <a:rPr lang="en-US" sz="1200" dirty="0" smtClean="0">
                <a:solidFill>
                  <a:schemeClr val="tx2"/>
                </a:solidFill>
              </a:rPr>
              <a:t>2015; “Dual-Axis </a:t>
            </a:r>
            <a:r>
              <a:rPr lang="en-US" sz="1200" dirty="0">
                <a:solidFill>
                  <a:schemeClr val="tx2"/>
                </a:solidFill>
              </a:rPr>
              <a:t>Energy Recovery </a:t>
            </a:r>
            <a:r>
              <a:rPr lang="en-US" sz="1200" dirty="0" err="1">
                <a:solidFill>
                  <a:schemeClr val="tx2"/>
                </a:solidFill>
              </a:rPr>
              <a:t>Linac</a:t>
            </a:r>
            <a:r>
              <a:rPr lang="en-US" sz="1200" dirty="0">
                <a:solidFill>
                  <a:schemeClr val="tx2"/>
                </a:solidFill>
              </a:rPr>
              <a:t>,” </a:t>
            </a:r>
            <a:r>
              <a:rPr lang="en-US" sz="1200" dirty="0" smtClean="0">
                <a:solidFill>
                  <a:schemeClr val="tx2"/>
                </a:solidFill>
              </a:rPr>
              <a:t>2007 </a:t>
            </a:r>
            <a:r>
              <a:rPr lang="en-US" sz="1200" dirty="0">
                <a:solidFill>
                  <a:schemeClr val="tx2"/>
                </a:solidFill>
              </a:rPr>
              <a:t>Energy Recovery </a:t>
            </a:r>
            <a:r>
              <a:rPr lang="en-US" sz="1200" dirty="0" err="1">
                <a:solidFill>
                  <a:schemeClr val="tx2"/>
                </a:solidFill>
              </a:rPr>
              <a:t>Linac</a:t>
            </a:r>
            <a:r>
              <a:rPr lang="en-US" sz="1200" dirty="0">
                <a:solidFill>
                  <a:schemeClr val="tx2"/>
                </a:solidFill>
              </a:rPr>
              <a:t> Workshop, Daresbury, </a:t>
            </a:r>
            <a:r>
              <a:rPr lang="en-US" sz="1200" dirty="0" smtClean="0">
                <a:solidFill>
                  <a:schemeClr val="tx2"/>
                </a:solidFill>
              </a:rPr>
              <a:t>UK; Conceptual </a:t>
            </a:r>
            <a:r>
              <a:rPr lang="en-US" sz="1200" dirty="0">
                <a:solidFill>
                  <a:schemeClr val="tx2"/>
                </a:solidFill>
              </a:rPr>
              <a:t>design considerations of a 5-cell dual axis SRF cavity for ERLs, proceedings of the SRF 2007 (Peking University, Beijing, China, 2007); </a:t>
            </a:r>
            <a:r>
              <a:rPr lang="en-US" sz="1200" dirty="0" smtClean="0">
                <a:solidFill>
                  <a:schemeClr val="tx2"/>
                </a:solidFill>
              </a:rPr>
              <a:t>16.; H.K</a:t>
            </a:r>
            <a:r>
              <a:rPr lang="en-US" sz="1200" dirty="0">
                <a:solidFill>
                  <a:schemeClr val="tx2"/>
                </a:solidFill>
              </a:rPr>
              <a:t>. Park, Superconducting Twin Axis Cavity for ERL Applications, SRF </a:t>
            </a:r>
            <a:r>
              <a:rPr lang="en-US" sz="1200" dirty="0" smtClean="0">
                <a:solidFill>
                  <a:schemeClr val="tx2"/>
                </a:solidFill>
              </a:rPr>
              <a:t>2017; 2019 Proposal to the DOE as discussed at Argonne EIC meeting 2019.</a:t>
            </a:r>
            <a:endParaRPr lang="en-US" sz="1200" dirty="0">
              <a:solidFill>
                <a:schemeClr val="tx2"/>
              </a:solidFill>
            </a:endParaRPr>
          </a:p>
          <a:p>
            <a:endParaRPr lang="en-US" dirty="0"/>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0" y="2615915"/>
            <a:ext cx="3831772" cy="1329281"/>
          </a:xfrm>
          <a:prstGeom prst="rect">
            <a:avLst/>
          </a:prstGeom>
          <a:noFill/>
        </p:spPr>
      </p:pic>
      <p:sp>
        <p:nvSpPr>
          <p:cNvPr id="8" name="TextBox 7"/>
          <p:cNvSpPr txBox="1"/>
          <p:nvPr/>
        </p:nvSpPr>
        <p:spPr>
          <a:xfrm>
            <a:off x="3123952" y="3922443"/>
            <a:ext cx="2896091" cy="492443"/>
          </a:xfrm>
          <a:prstGeom prst="rect">
            <a:avLst/>
          </a:prstGeom>
          <a:noFill/>
        </p:spPr>
        <p:txBody>
          <a:bodyPr wrap="square" rtlCol="0">
            <a:spAutoFit/>
          </a:bodyPr>
          <a:lstStyle/>
          <a:p>
            <a:pPr algn="ctr"/>
            <a:r>
              <a:rPr lang="en-US" sz="1300" dirty="0" smtClean="0">
                <a:solidFill>
                  <a:schemeClr val="tx2"/>
                </a:solidFill>
              </a:rPr>
              <a:t>Need new accelerator devices and new accelerator system  architectures</a:t>
            </a:r>
            <a:endParaRPr lang="en-US" sz="1300" dirty="0">
              <a:solidFill>
                <a:schemeClr val="tx2"/>
              </a:solidFill>
            </a:endParaRPr>
          </a:p>
        </p:txBody>
      </p:sp>
    </p:spTree>
    <p:extLst>
      <p:ext uri="{BB962C8B-B14F-4D97-AF65-F5344CB8AC3E}">
        <p14:creationId xmlns:p14="http://schemas.microsoft.com/office/powerpoint/2010/main" val="505651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35646"/>
            <a:ext cx="8229600" cy="939546"/>
          </a:xfrm>
        </p:spPr>
        <p:txBody>
          <a:bodyPr/>
          <a:lstStyle/>
          <a:p>
            <a:r>
              <a:rPr lang="en-US" dirty="0"/>
              <a:t>About that Merge</a:t>
            </a:r>
          </a:p>
        </p:txBody>
      </p:sp>
      <p:sp>
        <p:nvSpPr>
          <p:cNvPr id="3" name="Content Placeholder 2"/>
          <p:cNvSpPr>
            <a:spLocks noGrp="1"/>
          </p:cNvSpPr>
          <p:nvPr>
            <p:ph idx="1"/>
          </p:nvPr>
        </p:nvSpPr>
        <p:spPr>
          <a:xfrm>
            <a:off x="522513" y="1395432"/>
            <a:ext cx="4945414" cy="2856028"/>
          </a:xfrm>
        </p:spPr>
        <p:txBody>
          <a:bodyPr>
            <a:noAutofit/>
          </a:bodyPr>
          <a:lstStyle/>
          <a:p>
            <a:r>
              <a:rPr lang="en-US" sz="1700" dirty="0"/>
              <a:t>C</a:t>
            </a:r>
            <a:r>
              <a:rPr lang="en-US" sz="1700" dirty="0" smtClean="0"/>
              <a:t>ollaborating with Tech-X and using their code </a:t>
            </a:r>
            <a:r>
              <a:rPr lang="en-US" sz="1700" dirty="0" err="1" smtClean="0"/>
              <a:t>VSim</a:t>
            </a:r>
            <a:r>
              <a:rPr lang="en-US" sz="1700" dirty="0" smtClean="0"/>
              <a:t> (flexible </a:t>
            </a:r>
            <a:r>
              <a:rPr lang="en-US" sz="1700" dirty="0"/>
              <a:t>electromagnetic, particle, and plasma software </a:t>
            </a:r>
            <a:r>
              <a:rPr lang="en-US" sz="1700" dirty="0" smtClean="0"/>
              <a:t>application.) and using this for the DCC, medical accelerator studies (with Ion </a:t>
            </a:r>
            <a:r>
              <a:rPr lang="en-US" sz="1700" dirty="0" err="1" smtClean="0"/>
              <a:t>Linac</a:t>
            </a:r>
            <a:r>
              <a:rPr lang="en-US" sz="1700" dirty="0" smtClean="0"/>
              <a:t> Systems) and with LANL on C-band accelerators for future light sources.</a:t>
            </a:r>
          </a:p>
          <a:p>
            <a:r>
              <a:rPr lang="en-US" sz="1700" dirty="0" smtClean="0"/>
              <a:t>VSIM already running on our 20-core and on the ALCF </a:t>
            </a:r>
            <a:r>
              <a:rPr lang="en-US" sz="1700" dirty="0"/>
              <a:t>a</a:t>
            </a:r>
            <a:r>
              <a:rPr lang="en-US" sz="1700" dirty="0" smtClean="0"/>
              <a:t>long with our data science tools for activities such as optimization and model building.</a:t>
            </a:r>
          </a:p>
        </p:txBody>
      </p:sp>
      <p:sp>
        <p:nvSpPr>
          <p:cNvPr id="4" name="Rectangle 3"/>
          <p:cNvSpPr/>
          <p:nvPr/>
        </p:nvSpPr>
        <p:spPr>
          <a:xfrm>
            <a:off x="0" y="4671701"/>
            <a:ext cx="8860971" cy="474232"/>
          </a:xfrm>
          <a:prstGeom prst="rect">
            <a:avLst/>
          </a:prstGeom>
        </p:spPr>
        <p:txBody>
          <a:bodyPr wrap="square">
            <a:spAutoFit/>
          </a:bodyPr>
          <a:lstStyle/>
          <a:p>
            <a:pPr marR="0" lvl="0">
              <a:lnSpc>
                <a:spcPct val="107000"/>
              </a:lnSpc>
              <a:spcBef>
                <a:spcPts val="0"/>
              </a:spcBef>
              <a:spcAft>
                <a:spcPts val="800"/>
              </a:spcAft>
            </a:pPr>
            <a:r>
              <a:rPr lang="en-US" sz="1200" dirty="0" err="1">
                <a:solidFill>
                  <a:schemeClr val="tx2"/>
                </a:solidFill>
                <a:latin typeface="Times New Roman" charset="0"/>
                <a:ea typeface="Calibri" charset="0"/>
                <a:cs typeface="Times New Roman" charset="0"/>
              </a:rPr>
              <a:t>Nieter</a:t>
            </a:r>
            <a:r>
              <a:rPr lang="en-US" sz="1200" dirty="0">
                <a:solidFill>
                  <a:schemeClr val="tx2"/>
                </a:solidFill>
                <a:latin typeface="Times New Roman" charset="0"/>
                <a:ea typeface="Calibri" charset="0"/>
                <a:cs typeface="Times New Roman" charset="0"/>
              </a:rPr>
              <a:t>, Chet, and John R. Cary. "VORPAL: a versatile plasma simulation code." Journal of Computational Physics 196.2 (2004): </a:t>
            </a:r>
            <a:r>
              <a:rPr lang="en-US" sz="1200" dirty="0" smtClean="0">
                <a:solidFill>
                  <a:schemeClr val="tx2"/>
                </a:solidFill>
                <a:latin typeface="Times New Roman" charset="0"/>
                <a:ea typeface="Calibri" charset="0"/>
                <a:cs typeface="Times New Roman" charset="0"/>
              </a:rPr>
              <a:t>448-473; </a:t>
            </a:r>
            <a:r>
              <a:rPr lang="en-US" sz="1200" u="sng" dirty="0" smtClean="0">
                <a:solidFill>
                  <a:schemeClr val="tx2"/>
                </a:solidFill>
                <a:latin typeface="Times New Roman" charset="0"/>
                <a:ea typeface="Calibri" charset="0"/>
                <a:cs typeface="Times New Roman" charset="0"/>
                <a:hlinkClick r:id="rId2"/>
              </a:rPr>
              <a:t>https</a:t>
            </a:r>
            <a:r>
              <a:rPr lang="en-US" sz="1200" u="sng" dirty="0">
                <a:solidFill>
                  <a:schemeClr val="tx2"/>
                </a:solidFill>
                <a:latin typeface="Times New Roman" charset="0"/>
                <a:ea typeface="Calibri" charset="0"/>
                <a:cs typeface="Times New Roman" charset="0"/>
                <a:hlinkClick r:id="rId2"/>
              </a:rPr>
              <a:t>://www.txcorp.com/vsim</a:t>
            </a:r>
            <a:r>
              <a:rPr lang="en-US" sz="1200" dirty="0">
                <a:solidFill>
                  <a:schemeClr val="tx2"/>
                </a:solidFill>
              </a:rPr>
              <a:t> </a:t>
            </a:r>
          </a:p>
        </p:txBody>
      </p:sp>
      <p:pic>
        <p:nvPicPr>
          <p:cNvPr id="10" name="Content Placeholder 4">
            <a:extLst>
              <a:ext uri="{FF2B5EF4-FFF2-40B4-BE49-F238E27FC236}">
                <a16:creationId xmlns="" xmlns:a16="http://schemas.microsoft.com/office/drawing/2014/main" id="{404927E9-37D6-4226-8C1A-568DB9568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51478" y="1163444"/>
            <a:ext cx="2711212" cy="1360147"/>
          </a:xfrm>
          <a:prstGeom prst="rect">
            <a:avLst/>
          </a:prstGeom>
          <a:noFill/>
          <a:ln w="9525">
            <a:noFill/>
            <a:miter lim="800000"/>
            <a:headEnd/>
            <a:tailEnd/>
          </a:ln>
        </p:spPr>
      </p:pic>
      <p:pic>
        <p:nvPicPr>
          <p:cNvPr id="11" name="Picture 10">
            <a:extLst>
              <a:ext uri="{FF2B5EF4-FFF2-40B4-BE49-F238E27FC236}">
                <a16:creationId xmlns="" xmlns:a16="http://schemas.microsoft.com/office/drawing/2014/main" id="{84933210-00E8-48FB-A3E6-0366284AF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478" y="2523591"/>
            <a:ext cx="2711212" cy="1581290"/>
          </a:xfrm>
          <a:prstGeom prst="rect">
            <a:avLst/>
          </a:prstGeom>
        </p:spPr>
      </p:pic>
      <p:sp>
        <p:nvSpPr>
          <p:cNvPr id="12" name="TextBox 11"/>
          <p:cNvSpPr txBox="1"/>
          <p:nvPr/>
        </p:nvSpPr>
        <p:spPr>
          <a:xfrm>
            <a:off x="6100145" y="4104881"/>
            <a:ext cx="3043855" cy="646331"/>
          </a:xfrm>
          <a:prstGeom prst="rect">
            <a:avLst/>
          </a:prstGeom>
          <a:noFill/>
        </p:spPr>
        <p:txBody>
          <a:bodyPr wrap="square" rtlCol="0">
            <a:spAutoFit/>
          </a:bodyPr>
          <a:lstStyle/>
          <a:p>
            <a:r>
              <a:rPr lang="en-US" dirty="0" smtClean="0">
                <a:solidFill>
                  <a:schemeClr val="tx2"/>
                </a:solidFill>
              </a:rPr>
              <a:t>Modeling example with </a:t>
            </a:r>
            <a:r>
              <a:rPr lang="en-US" dirty="0" err="1" smtClean="0">
                <a:solidFill>
                  <a:schemeClr val="tx2"/>
                </a:solidFill>
              </a:rPr>
              <a:t>Vsim</a:t>
            </a:r>
            <a:r>
              <a:rPr lang="en-US" dirty="0" smtClean="0">
                <a:solidFill>
                  <a:schemeClr val="tx2"/>
                </a:solidFill>
              </a:rPr>
              <a:t> for a different device.</a:t>
            </a:r>
            <a:endParaRPr lang="en-US" dirty="0">
              <a:solidFill>
                <a:schemeClr val="tx2"/>
              </a:solidFill>
            </a:endParaRPr>
          </a:p>
        </p:txBody>
      </p:sp>
    </p:spTree>
    <p:extLst>
      <p:ext uri="{BB962C8B-B14F-4D97-AF65-F5344CB8AC3E}">
        <p14:creationId xmlns:p14="http://schemas.microsoft.com/office/powerpoint/2010/main" val="926227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000" dirty="0"/>
              <a:t>Next steps:</a:t>
            </a:r>
          </a:p>
          <a:p>
            <a:pPr lvl="1"/>
            <a:r>
              <a:rPr lang="en-US" sz="1800" dirty="0"/>
              <a:t>Planning to finalize the design of the DCC with </a:t>
            </a:r>
            <a:r>
              <a:rPr lang="en-US" sz="1800" dirty="0" err="1"/>
              <a:t>Vsim</a:t>
            </a:r>
            <a:r>
              <a:rPr lang="en-US" sz="1800" dirty="0"/>
              <a:t> and the suite of data science tools</a:t>
            </a:r>
          </a:p>
          <a:p>
            <a:pPr lvl="1"/>
            <a:r>
              <a:rPr lang="en-US" sz="1800" dirty="0"/>
              <a:t>Fabricate the NCRF version at Meyer Tool and Manufacturing in Oak Lawn, IL (Eileen Cunningham)</a:t>
            </a:r>
          </a:p>
          <a:p>
            <a:pPr lvl="1"/>
            <a:r>
              <a:rPr lang="en-US" sz="1800" dirty="0"/>
              <a:t>Test at the Argonne Wakefield Accelerator at Argonne (John Power) </a:t>
            </a:r>
          </a:p>
          <a:p>
            <a:endParaRPr lang="en-US" sz="4000" dirty="0"/>
          </a:p>
        </p:txBody>
      </p:sp>
    </p:spTree>
    <p:extLst>
      <p:ext uri="{BB962C8B-B14F-4D97-AF65-F5344CB8AC3E}">
        <p14:creationId xmlns:p14="http://schemas.microsoft.com/office/powerpoint/2010/main" val="707751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Long-Wavelength IR Lasers</a:t>
            </a:r>
            <a:br>
              <a:rPr lang="en-US" dirty="0" smtClean="0"/>
            </a:br>
            <a:r>
              <a:rPr lang="en-US" sz="2600" i="1" dirty="0" smtClean="0"/>
              <a:t>Why is research needed?</a:t>
            </a:r>
            <a:endParaRPr lang="en-US" sz="2600" i="1" dirty="0"/>
          </a:p>
        </p:txBody>
      </p:sp>
      <p:sp>
        <p:nvSpPr>
          <p:cNvPr id="3" name="Content Placeholder 2"/>
          <p:cNvSpPr>
            <a:spLocks noGrp="1"/>
          </p:cNvSpPr>
          <p:nvPr>
            <p:ph idx="1"/>
          </p:nvPr>
        </p:nvSpPr>
        <p:spPr>
          <a:xfrm>
            <a:off x="167832" y="1169348"/>
            <a:ext cx="8860421" cy="3974151"/>
          </a:xfrm>
        </p:spPr>
        <p:txBody>
          <a:bodyPr>
            <a:normAutofit fontScale="70000" lnSpcReduction="20000"/>
          </a:bodyPr>
          <a:lstStyle/>
          <a:p>
            <a:r>
              <a:rPr lang="en-US" b="1" dirty="0" smtClean="0"/>
              <a:t>Areas </a:t>
            </a:r>
            <a:r>
              <a:rPr lang="en-US" b="1" dirty="0"/>
              <a:t>of </a:t>
            </a:r>
            <a:r>
              <a:rPr lang="en-US" b="1" dirty="0" smtClean="0"/>
              <a:t>research application includes:</a:t>
            </a:r>
          </a:p>
          <a:p>
            <a:pPr lvl="1"/>
            <a:r>
              <a:rPr lang="en-US" dirty="0" smtClean="0">
                <a:solidFill>
                  <a:schemeClr val="tx2"/>
                </a:solidFill>
              </a:rPr>
              <a:t>laser-induced </a:t>
            </a:r>
            <a:r>
              <a:rPr lang="en-US" dirty="0">
                <a:solidFill>
                  <a:schemeClr val="tx2"/>
                </a:solidFill>
              </a:rPr>
              <a:t>plasma </a:t>
            </a:r>
            <a:r>
              <a:rPr lang="en-US" dirty="0" smtClean="0">
                <a:solidFill>
                  <a:schemeClr val="tx2"/>
                </a:solidFill>
              </a:rPr>
              <a:t>interactions,</a:t>
            </a:r>
          </a:p>
          <a:p>
            <a:pPr lvl="1"/>
            <a:r>
              <a:rPr lang="en-US" dirty="0" smtClean="0">
                <a:solidFill>
                  <a:schemeClr val="tx2"/>
                </a:solidFill>
              </a:rPr>
              <a:t>atmospheric </a:t>
            </a:r>
            <a:r>
              <a:rPr lang="en-US" dirty="0">
                <a:solidFill>
                  <a:schemeClr val="tx2"/>
                </a:solidFill>
              </a:rPr>
              <a:t>propagation and </a:t>
            </a:r>
            <a:r>
              <a:rPr lang="en-US" dirty="0" err="1" smtClean="0">
                <a:solidFill>
                  <a:schemeClr val="tx2"/>
                </a:solidFill>
              </a:rPr>
              <a:t>filamentation</a:t>
            </a:r>
            <a:r>
              <a:rPr lang="en-US" dirty="0" smtClean="0">
                <a:solidFill>
                  <a:schemeClr val="tx2"/>
                </a:solidFill>
              </a:rPr>
              <a:t>,</a:t>
            </a:r>
            <a:endParaRPr lang="en-US" dirty="0">
              <a:solidFill>
                <a:schemeClr val="tx2"/>
              </a:solidFill>
            </a:endParaRPr>
          </a:p>
          <a:p>
            <a:pPr lvl="1"/>
            <a:r>
              <a:rPr lang="en-US" dirty="0" smtClean="0">
                <a:solidFill>
                  <a:schemeClr val="tx2"/>
                </a:solidFill>
              </a:rPr>
              <a:t>generation </a:t>
            </a:r>
            <a:r>
              <a:rPr lang="en-US" dirty="0">
                <a:solidFill>
                  <a:schemeClr val="tx2"/>
                </a:solidFill>
              </a:rPr>
              <a:t>and study of </a:t>
            </a:r>
            <a:r>
              <a:rPr lang="en-US" dirty="0" err="1">
                <a:solidFill>
                  <a:schemeClr val="tx2"/>
                </a:solidFill>
              </a:rPr>
              <a:t>collisionless</a:t>
            </a:r>
            <a:r>
              <a:rPr lang="en-US" dirty="0">
                <a:solidFill>
                  <a:schemeClr val="tx2"/>
                </a:solidFill>
              </a:rPr>
              <a:t> </a:t>
            </a:r>
            <a:r>
              <a:rPr lang="en-US" dirty="0" smtClean="0">
                <a:solidFill>
                  <a:schemeClr val="tx2"/>
                </a:solidFill>
              </a:rPr>
              <a:t>shockwaves,</a:t>
            </a:r>
          </a:p>
          <a:p>
            <a:pPr lvl="1"/>
            <a:r>
              <a:rPr lang="en-US" dirty="0" smtClean="0">
                <a:solidFill>
                  <a:schemeClr val="tx2"/>
                </a:solidFill>
              </a:rPr>
              <a:t>particle </a:t>
            </a:r>
            <a:r>
              <a:rPr lang="en-US" dirty="0">
                <a:solidFill>
                  <a:schemeClr val="tx2"/>
                </a:solidFill>
              </a:rPr>
              <a:t>and photon beam </a:t>
            </a:r>
            <a:r>
              <a:rPr lang="en-US" dirty="0" smtClean="0">
                <a:solidFill>
                  <a:schemeClr val="tx2"/>
                </a:solidFill>
              </a:rPr>
              <a:t>generation,</a:t>
            </a:r>
          </a:p>
          <a:p>
            <a:pPr lvl="1"/>
            <a:r>
              <a:rPr lang="en-US" dirty="0" smtClean="0">
                <a:solidFill>
                  <a:schemeClr val="tx2"/>
                </a:solidFill>
              </a:rPr>
              <a:t>Self phase modulation effects,</a:t>
            </a:r>
          </a:p>
          <a:p>
            <a:pPr lvl="1"/>
            <a:r>
              <a:rPr lang="en-US" dirty="0">
                <a:solidFill>
                  <a:schemeClr val="tx2"/>
                </a:solidFill>
              </a:rPr>
              <a:t>s</a:t>
            </a:r>
            <a:r>
              <a:rPr lang="en-US" dirty="0" smtClean="0">
                <a:solidFill>
                  <a:schemeClr val="tx2"/>
                </a:solidFill>
              </a:rPr>
              <a:t>urface </a:t>
            </a:r>
            <a:r>
              <a:rPr lang="en-US" dirty="0">
                <a:solidFill>
                  <a:schemeClr val="tx2"/>
                </a:solidFill>
              </a:rPr>
              <a:t>wave </a:t>
            </a:r>
            <a:r>
              <a:rPr lang="en-US" dirty="0" smtClean="0">
                <a:solidFill>
                  <a:schemeClr val="tx2"/>
                </a:solidFill>
              </a:rPr>
              <a:t>acceleration,</a:t>
            </a:r>
          </a:p>
          <a:p>
            <a:pPr lvl="1"/>
            <a:r>
              <a:rPr lang="en-US" dirty="0" smtClean="0">
                <a:solidFill>
                  <a:schemeClr val="tx2"/>
                </a:solidFill>
              </a:rPr>
              <a:t>atmospheric </a:t>
            </a:r>
            <a:r>
              <a:rPr lang="en-US" dirty="0">
                <a:solidFill>
                  <a:schemeClr val="tx2"/>
                </a:solidFill>
              </a:rPr>
              <a:t>detection of cloud phase, </a:t>
            </a:r>
            <a:r>
              <a:rPr lang="en-US" dirty="0" smtClean="0">
                <a:solidFill>
                  <a:schemeClr val="tx2"/>
                </a:solidFill>
              </a:rPr>
              <a:t>dust and </a:t>
            </a:r>
            <a:r>
              <a:rPr lang="en-US" dirty="0">
                <a:solidFill>
                  <a:schemeClr val="tx2"/>
                </a:solidFill>
              </a:rPr>
              <a:t>volcanic </a:t>
            </a:r>
            <a:r>
              <a:rPr lang="en-US" dirty="0" smtClean="0">
                <a:solidFill>
                  <a:schemeClr val="tx2"/>
                </a:solidFill>
              </a:rPr>
              <a:t>ash,</a:t>
            </a:r>
          </a:p>
          <a:p>
            <a:pPr lvl="1"/>
            <a:r>
              <a:rPr lang="en-US" dirty="0" smtClean="0">
                <a:solidFill>
                  <a:schemeClr val="tx2"/>
                </a:solidFill>
              </a:rPr>
              <a:t>LIDAR,</a:t>
            </a:r>
          </a:p>
          <a:p>
            <a:pPr lvl="1"/>
            <a:r>
              <a:rPr lang="en-US" dirty="0" smtClean="0">
                <a:solidFill>
                  <a:schemeClr val="tx2"/>
                </a:solidFill>
              </a:rPr>
              <a:t>inverse </a:t>
            </a:r>
            <a:r>
              <a:rPr lang="en-US" dirty="0">
                <a:solidFill>
                  <a:schemeClr val="tx2"/>
                </a:solidFill>
              </a:rPr>
              <a:t>free-electron </a:t>
            </a:r>
            <a:r>
              <a:rPr lang="en-US" dirty="0" smtClean="0">
                <a:solidFill>
                  <a:schemeClr val="tx2"/>
                </a:solidFill>
              </a:rPr>
              <a:t>lasers,</a:t>
            </a:r>
          </a:p>
          <a:p>
            <a:pPr lvl="1"/>
            <a:r>
              <a:rPr lang="en-US" dirty="0" smtClean="0">
                <a:solidFill>
                  <a:schemeClr val="tx2"/>
                </a:solidFill>
              </a:rPr>
              <a:t>laser </a:t>
            </a:r>
            <a:r>
              <a:rPr lang="en-US" dirty="0" err="1">
                <a:solidFill>
                  <a:schemeClr val="tx2"/>
                </a:solidFill>
              </a:rPr>
              <a:t>wakefield</a:t>
            </a:r>
            <a:r>
              <a:rPr lang="en-US" dirty="0">
                <a:solidFill>
                  <a:schemeClr val="tx2"/>
                </a:solidFill>
              </a:rPr>
              <a:t> </a:t>
            </a:r>
            <a:r>
              <a:rPr lang="en-US" dirty="0" smtClean="0">
                <a:solidFill>
                  <a:schemeClr val="tx2"/>
                </a:solidFill>
              </a:rPr>
              <a:t>acceleration,</a:t>
            </a:r>
          </a:p>
          <a:p>
            <a:pPr lvl="1"/>
            <a:r>
              <a:rPr lang="en-US" dirty="0" smtClean="0">
                <a:solidFill>
                  <a:schemeClr val="tx2"/>
                </a:solidFill>
              </a:rPr>
              <a:t>and high-harmonic</a:t>
            </a:r>
            <a:r>
              <a:rPr lang="en-US" dirty="0">
                <a:solidFill>
                  <a:schemeClr val="tx2"/>
                </a:solidFill>
              </a:rPr>
              <a:t> </a:t>
            </a:r>
            <a:r>
              <a:rPr lang="en-US" dirty="0" smtClean="0">
                <a:solidFill>
                  <a:schemeClr val="tx2"/>
                </a:solidFill>
              </a:rPr>
              <a:t>generation</a:t>
            </a:r>
            <a:r>
              <a:rPr lang="en-US" dirty="0" smtClean="0">
                <a:solidFill>
                  <a:schemeClr val="tx2"/>
                </a:solidFill>
              </a:rPr>
              <a:t>.</a:t>
            </a:r>
            <a:endParaRPr lang="en-US" dirty="0">
              <a:solidFill>
                <a:schemeClr val="tx2"/>
              </a:solidFill>
            </a:endParaRPr>
          </a:p>
        </p:txBody>
      </p:sp>
    </p:spTree>
    <p:extLst>
      <p:ext uri="{BB962C8B-B14F-4D97-AF65-F5344CB8AC3E}">
        <p14:creationId xmlns:p14="http://schemas.microsoft.com/office/powerpoint/2010/main" val="1292649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Long-Wavelength IR </a:t>
            </a:r>
            <a:r>
              <a:rPr lang="en-US" dirty="0" smtClean="0"/>
              <a:t>Lasers</a:t>
            </a:r>
            <a:br>
              <a:rPr lang="en-US" dirty="0" smtClean="0"/>
            </a:br>
            <a:r>
              <a:rPr lang="en-US" sz="2600" i="1" dirty="0" smtClean="0"/>
              <a:t>Why needed?</a:t>
            </a:r>
            <a:endParaRPr lang="en-US" sz="2600" i="1" dirty="0"/>
          </a:p>
        </p:txBody>
      </p:sp>
      <p:sp>
        <p:nvSpPr>
          <p:cNvPr id="3" name="Content Placeholder 2"/>
          <p:cNvSpPr>
            <a:spLocks noGrp="1"/>
          </p:cNvSpPr>
          <p:nvPr>
            <p:ph idx="1"/>
          </p:nvPr>
        </p:nvSpPr>
        <p:spPr>
          <a:xfrm>
            <a:off x="0" y="1110632"/>
            <a:ext cx="8981954" cy="1444463"/>
          </a:xfrm>
        </p:spPr>
        <p:txBody>
          <a:bodyPr>
            <a:normAutofit fontScale="77500" lnSpcReduction="20000"/>
          </a:bodyPr>
          <a:lstStyle/>
          <a:p>
            <a:r>
              <a:rPr lang="en-US" dirty="0" smtClean="0"/>
              <a:t>The Accelerator Test Facility </a:t>
            </a:r>
            <a:r>
              <a:rPr lang="en-US" dirty="0" smtClean="0"/>
              <a:t>has</a:t>
            </a:r>
            <a:r>
              <a:rPr lang="en-US" dirty="0" smtClean="0"/>
              <a:t> a very successful LWIR program based on their CO2 and other laser expertise. The ATF is the only </a:t>
            </a:r>
            <a:r>
              <a:rPr lang="en-US" dirty="0"/>
              <a:t>one </a:t>
            </a:r>
            <a:r>
              <a:rPr lang="en-US" dirty="0" smtClean="0"/>
              <a:t>user facility </a:t>
            </a:r>
            <a:r>
              <a:rPr lang="en-US" dirty="0"/>
              <a:t>and test bed in the U.S</a:t>
            </a:r>
            <a:r>
              <a:rPr lang="en-US" dirty="0" smtClean="0"/>
              <a:t>. with an LWIR laser development. </a:t>
            </a:r>
            <a:endParaRPr lang="en-US" dirty="0"/>
          </a:p>
          <a:p>
            <a:endParaRPr lang="en-US" dirty="0"/>
          </a:p>
        </p:txBody>
      </p:sp>
      <p:sp>
        <p:nvSpPr>
          <p:cNvPr id="4" name="Rectangle 3"/>
          <p:cNvSpPr/>
          <p:nvPr/>
        </p:nvSpPr>
        <p:spPr>
          <a:xfrm>
            <a:off x="0" y="2953702"/>
            <a:ext cx="4428302" cy="677108"/>
          </a:xfrm>
          <a:prstGeom prst="rect">
            <a:avLst/>
          </a:prstGeom>
        </p:spPr>
        <p:txBody>
          <a:bodyPr wrap="square">
            <a:spAutoFit/>
          </a:bodyPr>
          <a:lstStyle/>
          <a:p>
            <a:pPr algn="ctr"/>
            <a:r>
              <a:rPr lang="en-US" sz="1900" b="1" dirty="0" smtClean="0">
                <a:solidFill>
                  <a:schemeClr val="tx2"/>
                </a:solidFill>
              </a:rPr>
              <a:t>Well on their way to a </a:t>
            </a:r>
          </a:p>
          <a:p>
            <a:pPr algn="ctr"/>
            <a:r>
              <a:rPr lang="en-US" sz="1900" b="1" dirty="0" smtClean="0">
                <a:solidFill>
                  <a:schemeClr val="tx2"/>
                </a:solidFill>
              </a:rPr>
              <a:t>10</a:t>
            </a:r>
            <a:r>
              <a:rPr lang="en-US" sz="1900" b="1" dirty="0">
                <a:solidFill>
                  <a:schemeClr val="tx2"/>
                </a:solidFill>
              </a:rPr>
              <a:t>+ TW, &lt;1 </a:t>
            </a:r>
            <a:r>
              <a:rPr lang="en-US" sz="1900" b="1" dirty="0" err="1">
                <a:solidFill>
                  <a:schemeClr val="tx2"/>
                </a:solidFill>
              </a:rPr>
              <a:t>ps</a:t>
            </a:r>
            <a:r>
              <a:rPr lang="en-US" sz="1900" b="1" dirty="0">
                <a:solidFill>
                  <a:schemeClr val="tx2"/>
                </a:solidFill>
              </a:rPr>
              <a:t>, match to ATF e-beam</a:t>
            </a:r>
          </a:p>
        </p:txBody>
      </p:sp>
      <p:pic>
        <p:nvPicPr>
          <p:cNvPr id="146" name="Picture 145"/>
          <p:cNvPicPr>
            <a:picLocks noChangeAspect="1"/>
          </p:cNvPicPr>
          <p:nvPr/>
        </p:nvPicPr>
        <p:blipFill>
          <a:blip r:embed="rId2"/>
          <a:stretch>
            <a:fillRect/>
          </a:stretch>
        </p:blipFill>
        <p:spPr>
          <a:xfrm>
            <a:off x="4295321" y="2201238"/>
            <a:ext cx="4391479" cy="2500067"/>
          </a:xfrm>
          <a:prstGeom prst="rect">
            <a:avLst/>
          </a:prstGeom>
        </p:spPr>
      </p:pic>
      <p:sp>
        <p:nvSpPr>
          <p:cNvPr id="5" name="Rectangle 4"/>
          <p:cNvSpPr/>
          <p:nvPr/>
        </p:nvSpPr>
        <p:spPr>
          <a:xfrm>
            <a:off x="0" y="4516639"/>
            <a:ext cx="3114955" cy="369332"/>
          </a:xfrm>
          <a:prstGeom prst="rect">
            <a:avLst/>
          </a:prstGeom>
        </p:spPr>
        <p:txBody>
          <a:bodyPr wrap="none">
            <a:spAutoFit/>
          </a:bodyPr>
          <a:lstStyle/>
          <a:p>
            <a:r>
              <a:rPr lang="en-US" dirty="0" smtClean="0">
                <a:solidFill>
                  <a:schemeClr val="tx2"/>
                </a:solidFill>
              </a:rPr>
              <a:t>Slide content Misha </a:t>
            </a:r>
            <a:r>
              <a:rPr lang="en-US" dirty="0" err="1">
                <a:solidFill>
                  <a:schemeClr val="tx2"/>
                </a:solidFill>
              </a:rPr>
              <a:t>Polyanskiy</a:t>
            </a:r>
            <a:endParaRPr lang="en-US" dirty="0">
              <a:solidFill>
                <a:schemeClr val="tx2"/>
              </a:solidFill>
            </a:endParaRPr>
          </a:p>
        </p:txBody>
      </p:sp>
    </p:spTree>
    <p:extLst>
      <p:ext uri="{BB962C8B-B14F-4D97-AF65-F5344CB8AC3E}">
        <p14:creationId xmlns:p14="http://schemas.microsoft.com/office/powerpoint/2010/main" val="1450941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Long-Wavelength IR Lasers</a:t>
            </a:r>
            <a:br>
              <a:rPr lang="en-US" dirty="0"/>
            </a:br>
            <a:r>
              <a:rPr lang="en-US" sz="2600" i="1" dirty="0" smtClean="0"/>
              <a:t>Other approach we </a:t>
            </a:r>
            <a:r>
              <a:rPr lang="en-US" sz="2600" i="1" smtClean="0"/>
              <a:t>are launching</a:t>
            </a:r>
            <a:endParaRPr lang="en-US" dirty="0"/>
          </a:p>
        </p:txBody>
      </p:sp>
      <p:sp>
        <p:nvSpPr>
          <p:cNvPr id="3" name="Content Placeholder 2"/>
          <p:cNvSpPr>
            <a:spLocks noGrp="1"/>
          </p:cNvSpPr>
          <p:nvPr>
            <p:ph idx="1"/>
          </p:nvPr>
        </p:nvSpPr>
        <p:spPr>
          <a:xfrm>
            <a:off x="179408" y="1143358"/>
            <a:ext cx="8229600" cy="442374"/>
          </a:xfrm>
        </p:spPr>
        <p:txBody>
          <a:bodyPr>
            <a:normAutofit fontScale="55000" lnSpcReduction="20000"/>
          </a:bodyPr>
          <a:lstStyle/>
          <a:p>
            <a:r>
              <a:rPr lang="en-US" dirty="0" smtClean="0"/>
              <a:t>Finalizing the architecture of a novel tunable LWIR laser (8-14 microns) for test</a:t>
            </a:r>
            <a:endParaRPr lang="en-US" dirty="0"/>
          </a:p>
        </p:txBody>
      </p:sp>
      <p:pic>
        <p:nvPicPr>
          <p:cNvPr id="4" name="P 1" descr="H:\Coherent TiSa Factory and Acceptance Tests\Laser photos\P1010092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10" y="1438419"/>
            <a:ext cx="2367023" cy="1646134"/>
          </a:xfrm>
          <a:prstGeom prst="rect">
            <a:avLst/>
          </a:prstGeom>
          <a:noFill/>
          <a:extLst/>
        </p:spPr>
      </p:pic>
      <p:pic>
        <p:nvPicPr>
          <p:cNvPr id="5" name="Picture 4"/>
          <p:cNvPicPr/>
          <p:nvPr/>
        </p:nvPicPr>
        <p:blipFill>
          <a:blip r:embed="rId3"/>
          <a:stretch>
            <a:fillRect/>
          </a:stretch>
        </p:blipFill>
        <p:spPr>
          <a:xfrm>
            <a:off x="3793603" y="1482991"/>
            <a:ext cx="4893197" cy="1624712"/>
          </a:xfrm>
          <a:prstGeom prst="rect">
            <a:avLst/>
          </a:prstGeom>
        </p:spPr>
      </p:pic>
      <p:sp>
        <p:nvSpPr>
          <p:cNvPr id="6" name="Rectangle 5"/>
          <p:cNvSpPr/>
          <p:nvPr/>
        </p:nvSpPr>
        <p:spPr>
          <a:xfrm>
            <a:off x="179408" y="3107703"/>
            <a:ext cx="2993503" cy="954107"/>
          </a:xfrm>
          <a:prstGeom prst="rect">
            <a:avLst/>
          </a:prstGeom>
        </p:spPr>
        <p:txBody>
          <a:bodyPr wrap="square">
            <a:spAutoFit/>
          </a:bodyPr>
          <a:lstStyle/>
          <a:p>
            <a:r>
              <a:rPr lang="en-US" sz="1400" dirty="0" smtClean="0">
                <a:solidFill>
                  <a:srgbClr val="000000"/>
                </a:solidFill>
                <a:latin typeface="Times New Roman" charset="0"/>
                <a:ea typeface="WenQuanYi Micro Hei" charset="0"/>
              </a:rPr>
              <a:t>Existing </a:t>
            </a:r>
            <a:r>
              <a:rPr lang="en-US" sz="1400" dirty="0" err="1">
                <a:solidFill>
                  <a:srgbClr val="000000"/>
                </a:solidFill>
                <a:latin typeface="Times New Roman" charset="0"/>
                <a:ea typeface="WenQuanYi Micro Hei" charset="0"/>
              </a:rPr>
              <a:t>fs-Ti:Sapphire</a:t>
            </a:r>
            <a:r>
              <a:rPr lang="en-US" sz="1400" dirty="0">
                <a:solidFill>
                  <a:srgbClr val="000000"/>
                </a:solidFill>
                <a:latin typeface="Times New Roman" charset="0"/>
                <a:ea typeface="WenQuanYi Micro Hei" charset="0"/>
              </a:rPr>
              <a:t> </a:t>
            </a:r>
            <a:r>
              <a:rPr lang="en-US" sz="1400" dirty="0" smtClean="0">
                <a:solidFill>
                  <a:srgbClr val="000000"/>
                </a:solidFill>
                <a:latin typeface="Times New Roman" charset="0"/>
                <a:ea typeface="WenQuanYi Micro Hei" charset="0"/>
              </a:rPr>
              <a:t>laser operating at a 1KHz. </a:t>
            </a:r>
            <a:r>
              <a:rPr lang="en-US" sz="1400" dirty="0">
                <a:solidFill>
                  <a:srgbClr val="000000"/>
                </a:solidFill>
                <a:latin typeface="Times New Roman" charset="0"/>
                <a:ea typeface="WenQuanYi Micro Hei" charset="0"/>
              </a:rPr>
              <a:t>The 800-nm, 40-fs, 30-mJ pulse will drive a non-collinear optical parametric amplifier (NOPA) </a:t>
            </a:r>
            <a:endParaRPr lang="en-US" sz="1400" dirty="0"/>
          </a:p>
        </p:txBody>
      </p:sp>
      <p:sp>
        <p:nvSpPr>
          <p:cNvPr id="9" name="TextBox 8"/>
          <p:cNvSpPr txBox="1"/>
          <p:nvPr/>
        </p:nvSpPr>
        <p:spPr>
          <a:xfrm>
            <a:off x="2915374" y="1952449"/>
            <a:ext cx="393539" cy="553998"/>
          </a:xfrm>
          <a:prstGeom prst="rect">
            <a:avLst/>
          </a:prstGeom>
          <a:noFill/>
        </p:spPr>
        <p:txBody>
          <a:bodyPr wrap="square" rtlCol="0">
            <a:spAutoFit/>
          </a:bodyPr>
          <a:lstStyle/>
          <a:p>
            <a:r>
              <a:rPr lang="en-US" sz="3000" b="1" dirty="0" smtClean="0">
                <a:solidFill>
                  <a:schemeClr val="tx2"/>
                </a:solidFill>
              </a:rPr>
              <a:t>+</a:t>
            </a:r>
            <a:endParaRPr lang="en-US" sz="3000" b="1" dirty="0">
              <a:solidFill>
                <a:schemeClr val="tx2"/>
              </a:solidFill>
            </a:endParaRPr>
          </a:p>
        </p:txBody>
      </p:sp>
      <p:sp>
        <p:nvSpPr>
          <p:cNvPr id="10" name="TextBox 9"/>
          <p:cNvSpPr txBox="1"/>
          <p:nvPr/>
        </p:nvSpPr>
        <p:spPr>
          <a:xfrm>
            <a:off x="3172911" y="3447336"/>
            <a:ext cx="5762020" cy="1477328"/>
          </a:xfrm>
          <a:prstGeom prst="rect">
            <a:avLst/>
          </a:prstGeom>
          <a:solidFill>
            <a:schemeClr val="bg1">
              <a:lumMod val="85000"/>
            </a:schemeClr>
          </a:solidFill>
          <a:ln>
            <a:solidFill>
              <a:schemeClr val="accent1">
                <a:shade val="95000"/>
                <a:satMod val="105000"/>
              </a:schemeClr>
            </a:solidFill>
          </a:ln>
        </p:spPr>
        <p:txBody>
          <a:bodyPr wrap="square" rtlCol="0">
            <a:spAutoFit/>
          </a:bodyPr>
          <a:lstStyle/>
          <a:p>
            <a:r>
              <a:rPr lang="en-US" dirty="0" smtClean="0"/>
              <a:t>With our test configuration, we hope to demonstrate the laser architecture concept for </a:t>
            </a:r>
            <a:r>
              <a:rPr lang="en-US" dirty="0" err="1" smtClean="0"/>
              <a:t>tunability</a:t>
            </a:r>
            <a:r>
              <a:rPr lang="en-US" dirty="0"/>
              <a:t> </a:t>
            </a:r>
            <a:r>
              <a:rPr lang="en-US" dirty="0" smtClean="0"/>
              <a:t>8-14 microns at 1TW peak and 100 W average power with scalability to higher powers. New and improved optical materials will help us push to higher peak and average powers.</a:t>
            </a:r>
            <a:endParaRPr lang="en-US" dirty="0"/>
          </a:p>
        </p:txBody>
      </p:sp>
      <p:sp>
        <p:nvSpPr>
          <p:cNvPr id="11" name="Rectangle 10"/>
          <p:cNvSpPr/>
          <p:nvPr/>
        </p:nvSpPr>
        <p:spPr>
          <a:xfrm>
            <a:off x="3409466" y="3145640"/>
            <a:ext cx="5661467" cy="307777"/>
          </a:xfrm>
          <a:prstGeom prst="rect">
            <a:avLst/>
          </a:prstGeom>
        </p:spPr>
        <p:txBody>
          <a:bodyPr wrap="square">
            <a:spAutoFit/>
          </a:bodyPr>
          <a:lstStyle/>
          <a:p>
            <a:r>
              <a:rPr lang="en-US" sz="1400" dirty="0">
                <a:solidFill>
                  <a:srgbClr val="000000"/>
                </a:solidFill>
                <a:latin typeface="Times New Roman" charset="0"/>
                <a:ea typeface="WenQuanYi Micro Hei" charset="0"/>
              </a:rPr>
              <a:t>LWIR pump options using the L1-ALLEGRA (courtesy of B. </a:t>
            </a:r>
            <a:r>
              <a:rPr lang="en-US" sz="1400" dirty="0" err="1">
                <a:solidFill>
                  <a:srgbClr val="000000"/>
                </a:solidFill>
                <a:latin typeface="Times New Roman" charset="0"/>
                <a:ea typeface="WenQuanYi Micro Hei" charset="0"/>
              </a:rPr>
              <a:t>Rus</a:t>
            </a:r>
            <a:r>
              <a:rPr lang="en-US" sz="1400" dirty="0">
                <a:solidFill>
                  <a:srgbClr val="000000"/>
                </a:solidFill>
                <a:latin typeface="Times New Roman" charset="0"/>
                <a:ea typeface="WenQuanYi Micro Hei" charset="0"/>
              </a:rPr>
              <a:t> for ELI</a:t>
            </a:r>
            <a:r>
              <a:rPr lang="en-US" sz="1400" dirty="0" smtClean="0">
                <a:solidFill>
                  <a:srgbClr val="000000"/>
                </a:solidFill>
                <a:latin typeface="Times New Roman" charset="0"/>
                <a:ea typeface="WenQuanYi Micro Hei" charset="0"/>
              </a:rPr>
              <a:t>)</a:t>
            </a:r>
            <a:r>
              <a:rPr lang="en-US" sz="1400" dirty="0" smtClean="0"/>
              <a:t> </a:t>
            </a:r>
            <a:endParaRPr lang="en-US" sz="1400" dirty="0"/>
          </a:p>
        </p:txBody>
      </p:sp>
    </p:spTree>
    <p:extLst>
      <p:ext uri="{BB962C8B-B14F-4D97-AF65-F5344CB8AC3E}">
        <p14:creationId xmlns:p14="http://schemas.microsoft.com/office/powerpoint/2010/main" val="916780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Long-Wavelength IR Lasers</a:t>
            </a:r>
            <a:br>
              <a:rPr lang="en-US" dirty="0"/>
            </a:br>
            <a:r>
              <a:rPr lang="en-US" sz="2600" i="1" dirty="0"/>
              <a:t>Why needed</a:t>
            </a:r>
            <a:r>
              <a:rPr lang="en-US" sz="2600" i="1" dirty="0" smtClean="0"/>
              <a:t>? A couple of examples.</a:t>
            </a:r>
            <a:endParaRPr lang="en-US" dirty="0"/>
          </a:p>
        </p:txBody>
      </p:sp>
      <p:sp>
        <p:nvSpPr>
          <p:cNvPr id="3" name="Content Placeholder 2"/>
          <p:cNvSpPr>
            <a:spLocks noGrp="1"/>
          </p:cNvSpPr>
          <p:nvPr>
            <p:ph idx="1"/>
          </p:nvPr>
        </p:nvSpPr>
        <p:spPr>
          <a:xfrm>
            <a:off x="167832" y="1146200"/>
            <a:ext cx="8698375" cy="3229030"/>
          </a:xfrm>
        </p:spPr>
        <p:txBody>
          <a:bodyPr>
            <a:normAutofit fontScale="70000" lnSpcReduction="20000"/>
          </a:bodyPr>
          <a:lstStyle/>
          <a:p>
            <a:r>
              <a:rPr lang="en-US" dirty="0" smtClean="0"/>
              <a:t>Many discussions over the past few years with “accelerator” folks for laser-driven accelerators and particle generation rand with Bob </a:t>
            </a:r>
            <a:r>
              <a:rPr lang="en-US" dirty="0" err="1" smtClean="0"/>
              <a:t>Rosner</a:t>
            </a:r>
            <a:r>
              <a:rPr lang="en-US" dirty="0" smtClean="0"/>
              <a:t> for astrophysics in the (smaller) lab possibilities.</a:t>
            </a:r>
          </a:p>
          <a:p>
            <a:r>
              <a:rPr lang="en-US" dirty="0" smtClean="0"/>
              <a:t>This is a delicate balance that we </a:t>
            </a:r>
            <a:r>
              <a:rPr lang="en-US" dirty="0"/>
              <a:t>are exploring. </a:t>
            </a:r>
            <a:r>
              <a:rPr lang="en-US" dirty="0" smtClean="0"/>
              <a:t>LWIR </a:t>
            </a:r>
            <a:r>
              <a:rPr lang="en-US" dirty="0"/>
              <a:t>laser </a:t>
            </a:r>
            <a:r>
              <a:rPr lang="en-US" dirty="0" smtClean="0"/>
              <a:t>sources are interesting </a:t>
            </a:r>
            <a:r>
              <a:rPr lang="en-US" dirty="0"/>
              <a:t>due to the very </a:t>
            </a:r>
            <a:r>
              <a:rPr lang="en-US" dirty="0" smtClean="0"/>
              <a:t>large increase </a:t>
            </a:r>
            <a:r>
              <a:rPr lang="en-US" dirty="0"/>
              <a:t>of the </a:t>
            </a:r>
            <a:r>
              <a:rPr lang="en-US" dirty="0" err="1"/>
              <a:t>ponderomotive</a:t>
            </a:r>
            <a:r>
              <a:rPr lang="en-US" dirty="0"/>
              <a:t> forces acting on the electron plasma density: </a:t>
            </a:r>
            <a:r>
              <a:rPr lang="en-US" dirty="0" err="1"/>
              <a:t>F</a:t>
            </a:r>
            <a:r>
              <a:rPr lang="en-US" baseline="-25000" dirty="0" err="1"/>
              <a:t>p</a:t>
            </a:r>
            <a:r>
              <a:rPr lang="en-US" dirty="0"/>
              <a:t> ∝ ∇I /mω</a:t>
            </a:r>
            <a:r>
              <a:rPr lang="en-US" baseline="30000" dirty="0"/>
              <a:t>2</a:t>
            </a:r>
            <a:r>
              <a:rPr lang="en-US" dirty="0"/>
              <a:t>. </a:t>
            </a:r>
            <a:endParaRPr lang="en-US" dirty="0" smtClean="0"/>
          </a:p>
          <a:p>
            <a:pPr lvl="1"/>
            <a:r>
              <a:rPr lang="en-US" dirty="0" smtClean="0"/>
              <a:t>In comparison </a:t>
            </a:r>
            <a:r>
              <a:rPr lang="en-US" dirty="0"/>
              <a:t>with the traditional, 1-μm laser sources, </a:t>
            </a:r>
            <a:r>
              <a:rPr lang="en-US" dirty="0" err="1"/>
              <a:t>F</a:t>
            </a:r>
            <a:r>
              <a:rPr lang="en-US" baseline="-25000" dirty="0" err="1"/>
              <a:t>p</a:t>
            </a:r>
            <a:r>
              <a:rPr lang="en-US" dirty="0"/>
              <a:t> increases, assuming a similar </a:t>
            </a:r>
            <a:r>
              <a:rPr lang="en-US" dirty="0" smtClean="0"/>
              <a:t>intensity gradient</a:t>
            </a:r>
            <a:r>
              <a:rPr lang="en-US" dirty="0"/>
              <a:t>, up to a factor of 10</a:t>
            </a:r>
            <a:r>
              <a:rPr lang="en-US" baseline="30000" dirty="0"/>
              <a:t>2</a:t>
            </a:r>
            <a:r>
              <a:rPr lang="en-US" dirty="0"/>
              <a:t> or more due to the </a:t>
            </a:r>
            <a:r>
              <a:rPr lang="en-US" dirty="0" smtClean="0"/>
              <a:t>wavelength.</a:t>
            </a:r>
          </a:p>
          <a:p>
            <a:pPr lvl="1"/>
            <a:r>
              <a:rPr lang="en-US" dirty="0" smtClean="0"/>
              <a:t>On </a:t>
            </a:r>
            <a:r>
              <a:rPr lang="en-US" dirty="0"/>
              <a:t>the other hand, the larger </a:t>
            </a:r>
            <a:r>
              <a:rPr lang="en-US" dirty="0" smtClean="0"/>
              <a:t>the laser </a:t>
            </a:r>
            <a:r>
              <a:rPr lang="en-US" dirty="0"/>
              <a:t>wavelength, the larger the diffraction limited focal spots.</a:t>
            </a:r>
            <a:endParaRPr lang="en-US" dirty="0" smtClean="0"/>
          </a:p>
          <a:p>
            <a:endParaRPr lang="en-US" dirty="0"/>
          </a:p>
        </p:txBody>
      </p:sp>
    </p:spTree>
    <p:extLst>
      <p:ext uri="{BB962C8B-B14F-4D97-AF65-F5344CB8AC3E}">
        <p14:creationId xmlns:p14="http://schemas.microsoft.com/office/powerpoint/2010/main" val="836575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UHI lasers for astrophysics</a:t>
            </a:r>
            <a:endParaRPr lang="en-US" dirty="0"/>
          </a:p>
        </p:txBody>
      </p:sp>
      <p:sp>
        <p:nvSpPr>
          <p:cNvPr id="3" name="Content Placeholder 2"/>
          <p:cNvSpPr>
            <a:spLocks noGrp="1"/>
          </p:cNvSpPr>
          <p:nvPr>
            <p:ph idx="1"/>
          </p:nvPr>
        </p:nvSpPr>
        <p:spPr>
          <a:xfrm>
            <a:off x="-133110" y="1056132"/>
            <a:ext cx="4855581" cy="3805235"/>
          </a:xfrm>
        </p:spPr>
        <p:txBody>
          <a:bodyPr>
            <a:normAutofit fontScale="55000" lnSpcReduction="20000"/>
          </a:bodyPr>
          <a:lstStyle/>
          <a:p>
            <a:r>
              <a:rPr lang="en-US" dirty="0" smtClean="0"/>
              <a:t>In </a:t>
            </a:r>
            <a:r>
              <a:rPr lang="en-US" dirty="0" err="1" smtClean="0"/>
              <a:t>Grassi’s</a:t>
            </a:r>
            <a:r>
              <a:rPr lang="en-US" dirty="0" smtClean="0"/>
              <a:t> recent paper from 2017, for instance,  they showed using PIC codes the </a:t>
            </a:r>
            <a:r>
              <a:rPr lang="en-US" dirty="0"/>
              <a:t>possibility to efficiently drive the ion </a:t>
            </a:r>
            <a:r>
              <a:rPr lang="en-US" dirty="0" err="1"/>
              <a:t>Weibel</a:t>
            </a:r>
            <a:r>
              <a:rPr lang="en-US" dirty="0"/>
              <a:t> instability in the </a:t>
            </a:r>
            <a:r>
              <a:rPr lang="en-US" dirty="0" err="1" smtClean="0"/>
              <a:t>collisionless</a:t>
            </a:r>
            <a:r>
              <a:rPr lang="en-US" dirty="0" smtClean="0"/>
              <a:t> </a:t>
            </a:r>
            <a:r>
              <a:rPr lang="en-US" dirty="0"/>
              <a:t>regime on UHI laser facilities. </a:t>
            </a:r>
            <a:r>
              <a:rPr lang="en-US" dirty="0" smtClean="0"/>
              <a:t>They identified </a:t>
            </a:r>
            <a:r>
              <a:rPr lang="en-US" dirty="0"/>
              <a:t>the optimal experimental configuration as linear S-polarization at oblique incidence. This </a:t>
            </a:r>
            <a:r>
              <a:rPr lang="en-US" dirty="0" smtClean="0"/>
              <a:t>would stabilize the </a:t>
            </a:r>
            <a:r>
              <a:rPr lang="en-US" dirty="0"/>
              <a:t>surface instability </a:t>
            </a:r>
            <a:r>
              <a:rPr lang="en-US" dirty="0" smtClean="0"/>
              <a:t>reducing the hot </a:t>
            </a:r>
            <a:r>
              <a:rPr lang="en-US" dirty="0"/>
              <a:t>electron </a:t>
            </a:r>
            <a:r>
              <a:rPr lang="en-US" dirty="0" smtClean="0"/>
              <a:t>production. This configuration, is </a:t>
            </a:r>
            <a:r>
              <a:rPr lang="en-US" dirty="0"/>
              <a:t>shown to potentially lead to </a:t>
            </a:r>
            <a:r>
              <a:rPr lang="en-US" dirty="0" err="1" smtClean="0"/>
              <a:t>Weibel</a:t>
            </a:r>
            <a:r>
              <a:rPr lang="en-US" dirty="0" smtClean="0"/>
              <a:t>-mediated </a:t>
            </a:r>
            <a:r>
              <a:rPr lang="en-US" dirty="0" err="1"/>
              <a:t>collisionless</a:t>
            </a:r>
            <a:r>
              <a:rPr lang="en-US" dirty="0"/>
              <a:t> shocks</a:t>
            </a:r>
            <a:r>
              <a:rPr lang="en-US" dirty="0" smtClean="0"/>
              <a:t>.</a:t>
            </a:r>
          </a:p>
          <a:p>
            <a:r>
              <a:rPr lang="en-US" dirty="0"/>
              <a:t>Also </a:t>
            </a:r>
            <a:r>
              <a:rPr lang="en-US" dirty="0" err="1"/>
              <a:t>Chaojie</a:t>
            </a:r>
            <a:r>
              <a:rPr lang="en-US" dirty="0"/>
              <a:t> </a:t>
            </a:r>
            <a:r>
              <a:rPr lang="en-US" dirty="0" smtClean="0"/>
              <a:t>Zhang presented thoughts on the “Probing </a:t>
            </a:r>
            <a:r>
              <a:rPr lang="en-US" dirty="0" err="1"/>
              <a:t>Weibel</a:t>
            </a:r>
            <a:r>
              <a:rPr lang="en-US" dirty="0"/>
              <a:t> instability in CO</a:t>
            </a:r>
            <a:r>
              <a:rPr lang="en-US" baseline="-25000" dirty="0"/>
              <a:t>2</a:t>
            </a:r>
            <a:r>
              <a:rPr lang="en-US" dirty="0"/>
              <a:t> ionized plasmas using ultrashort </a:t>
            </a:r>
            <a:r>
              <a:rPr lang="en-US" dirty="0" smtClean="0"/>
              <a:t>electron beams” at last week’s ATF science planning meeting.</a:t>
            </a:r>
            <a:endParaRPr lang="en-US" dirty="0"/>
          </a:p>
        </p:txBody>
      </p:sp>
      <p:sp>
        <p:nvSpPr>
          <p:cNvPr id="4" name="Rectangle 3"/>
          <p:cNvSpPr/>
          <p:nvPr/>
        </p:nvSpPr>
        <p:spPr>
          <a:xfrm>
            <a:off x="0" y="4451003"/>
            <a:ext cx="8397433" cy="692497"/>
          </a:xfrm>
          <a:prstGeom prst="rect">
            <a:avLst/>
          </a:prstGeom>
        </p:spPr>
        <p:txBody>
          <a:bodyPr wrap="square">
            <a:spAutoFit/>
          </a:bodyPr>
          <a:lstStyle/>
          <a:p>
            <a:r>
              <a:rPr lang="nb-NO" sz="1300" dirty="0">
                <a:latin typeface="CMR9" charset="0"/>
              </a:rPr>
              <a:t>F. </a:t>
            </a:r>
            <a:r>
              <a:rPr lang="nb-NO" sz="1300" dirty="0" err="1">
                <a:latin typeface="CMR9" charset="0"/>
              </a:rPr>
              <a:t>Fiuza</a:t>
            </a:r>
            <a:r>
              <a:rPr lang="nb-NO" sz="1300" dirty="0">
                <a:latin typeface="CMR9" charset="0"/>
              </a:rPr>
              <a:t>, R. A. </a:t>
            </a:r>
            <a:r>
              <a:rPr lang="nb-NO" sz="1300" dirty="0" err="1">
                <a:latin typeface="CMR9" charset="0"/>
              </a:rPr>
              <a:t>Fonseca</a:t>
            </a:r>
            <a:r>
              <a:rPr lang="nb-NO" sz="1300" dirty="0">
                <a:latin typeface="CMR9" charset="0"/>
              </a:rPr>
              <a:t>, J. </a:t>
            </a:r>
            <a:r>
              <a:rPr lang="nb-NO" sz="1300" dirty="0" err="1">
                <a:latin typeface="CMR9" charset="0"/>
              </a:rPr>
              <a:t>Tonge</a:t>
            </a:r>
            <a:r>
              <a:rPr lang="nb-NO" sz="1300" dirty="0">
                <a:latin typeface="CMR9" charset="0"/>
              </a:rPr>
              <a:t>, W. B. </a:t>
            </a:r>
            <a:r>
              <a:rPr lang="nb-NO" sz="1300" dirty="0" err="1">
                <a:latin typeface="CMR9" charset="0"/>
              </a:rPr>
              <a:t>Mori</a:t>
            </a:r>
            <a:r>
              <a:rPr lang="nb-NO" sz="1300" dirty="0">
                <a:latin typeface="CMR9" charset="0"/>
              </a:rPr>
              <a:t>, and L. O. Silva, </a:t>
            </a:r>
            <a:r>
              <a:rPr lang="nb-NO" sz="1300" dirty="0" err="1">
                <a:latin typeface="CMR9" charset="0"/>
              </a:rPr>
              <a:t>Phys</a:t>
            </a:r>
            <a:r>
              <a:rPr lang="nb-NO" sz="1300" dirty="0">
                <a:latin typeface="CMR9" charset="0"/>
              </a:rPr>
              <a:t>. Rev. Lett. </a:t>
            </a:r>
            <a:r>
              <a:rPr lang="nb-NO" sz="1300" dirty="0">
                <a:latin typeface="CMBX9" charset="0"/>
              </a:rPr>
              <a:t>108</a:t>
            </a:r>
            <a:r>
              <a:rPr lang="nb-NO" sz="1300" dirty="0">
                <a:latin typeface="CMR9" charset="0"/>
              </a:rPr>
              <a:t>, 235004 (2012</a:t>
            </a:r>
            <a:r>
              <a:rPr lang="nb-NO" sz="1300" dirty="0" smtClean="0">
                <a:latin typeface="CMR9" charset="0"/>
              </a:rPr>
              <a:t>); A. </a:t>
            </a:r>
            <a:r>
              <a:rPr lang="nb-NO" sz="1300" dirty="0" err="1" smtClean="0">
                <a:latin typeface="CMR9" charset="0"/>
              </a:rPr>
              <a:t>Grassi</a:t>
            </a:r>
            <a:r>
              <a:rPr lang="nb-NO" sz="1300" dirty="0">
                <a:latin typeface="CMR9" charset="0"/>
              </a:rPr>
              <a:t>, ” </a:t>
            </a:r>
            <a:r>
              <a:rPr lang="nb-NO" sz="1300" dirty="0" err="1">
                <a:latin typeface="CMR9" charset="0"/>
              </a:rPr>
              <a:t>Radiation</a:t>
            </a:r>
            <a:r>
              <a:rPr lang="nb-NO" sz="1300" dirty="0">
                <a:latin typeface="CMR9" charset="0"/>
              </a:rPr>
              <a:t>-</a:t>
            </a:r>
            <a:r>
              <a:rPr lang="nb-NO" sz="1300" dirty="0" err="1">
                <a:latin typeface="CMR9" charset="0"/>
              </a:rPr>
              <a:t>Pressure</a:t>
            </a:r>
            <a:r>
              <a:rPr lang="nb-NO" sz="1300" dirty="0">
                <a:latin typeface="CMR9" charset="0"/>
              </a:rPr>
              <a:t>-Driven Ion </a:t>
            </a:r>
            <a:r>
              <a:rPr lang="nb-NO" sz="1300" dirty="0" err="1">
                <a:latin typeface="CMR9" charset="0"/>
              </a:rPr>
              <a:t>Weibel</a:t>
            </a:r>
            <a:r>
              <a:rPr lang="nb-NO" sz="1300" dirty="0">
                <a:latin typeface="CMR9" charset="0"/>
              </a:rPr>
              <a:t> </a:t>
            </a:r>
            <a:r>
              <a:rPr lang="nb-NO" sz="1300" dirty="0" err="1">
                <a:latin typeface="CMR9" charset="0"/>
              </a:rPr>
              <a:t>Instability</a:t>
            </a:r>
            <a:r>
              <a:rPr lang="nb-NO" sz="1300" dirty="0">
                <a:latin typeface="CMR9" charset="0"/>
              </a:rPr>
              <a:t> and </a:t>
            </a:r>
            <a:r>
              <a:rPr lang="nb-NO" sz="1300" dirty="0" err="1">
                <a:latin typeface="CMR9" charset="0"/>
              </a:rPr>
              <a:t>Collisionless</a:t>
            </a:r>
            <a:r>
              <a:rPr lang="nb-NO" sz="1300" dirty="0">
                <a:latin typeface="CMR9" charset="0"/>
              </a:rPr>
              <a:t> </a:t>
            </a:r>
            <a:r>
              <a:rPr lang="nb-NO" sz="1300" dirty="0" err="1" smtClean="0">
                <a:latin typeface="CMR9" charset="0"/>
              </a:rPr>
              <a:t>Shocks</a:t>
            </a:r>
            <a:r>
              <a:rPr lang="nb-NO" sz="1300" dirty="0">
                <a:latin typeface="CMR9" charset="0"/>
              </a:rPr>
              <a:t>,” </a:t>
            </a:r>
            <a:r>
              <a:rPr lang="nb-NO" sz="1300" dirty="0">
                <a:latin typeface="CMR9" charset="0"/>
                <a:hlinkClick r:id="rId2"/>
              </a:rPr>
              <a:t>https://</a:t>
            </a:r>
            <a:r>
              <a:rPr lang="nb-NO" sz="1300" dirty="0" smtClean="0">
                <a:latin typeface="CMR9" charset="0"/>
                <a:hlinkClick r:id="rId2"/>
              </a:rPr>
              <a:t>arxiv.org/pdf/1705.05402.pdf</a:t>
            </a:r>
            <a:r>
              <a:rPr lang="nb-NO" sz="1300" dirty="0" smtClean="0">
                <a:latin typeface="CMR9" charset="0"/>
              </a:rPr>
              <a:t> and </a:t>
            </a:r>
            <a:r>
              <a:rPr lang="nb-NO" sz="1300" dirty="0" err="1" smtClean="0">
                <a:latin typeface="CMR9" charset="0"/>
              </a:rPr>
              <a:t>references</a:t>
            </a:r>
            <a:r>
              <a:rPr lang="nb-NO" sz="1300" dirty="0" smtClean="0">
                <a:latin typeface="CMR9" charset="0"/>
              </a:rPr>
              <a:t> </a:t>
            </a:r>
            <a:r>
              <a:rPr lang="nb-NO" sz="1300" dirty="0" err="1" smtClean="0">
                <a:latin typeface="CMR9" charset="0"/>
              </a:rPr>
              <a:t>therin</a:t>
            </a:r>
            <a:r>
              <a:rPr lang="nb-NO" sz="1300" dirty="0" smtClean="0">
                <a:latin typeface="CMR9" charset="0"/>
              </a:rPr>
              <a:t>.</a:t>
            </a:r>
            <a:endParaRPr lang="nb-NO" sz="1300" dirty="0">
              <a:effectLst/>
            </a:endParaRPr>
          </a:p>
        </p:txBody>
      </p:sp>
      <p:pic>
        <p:nvPicPr>
          <p:cNvPr id="5" name="Picture 4"/>
          <p:cNvPicPr>
            <a:picLocks noChangeAspect="1"/>
          </p:cNvPicPr>
          <p:nvPr/>
        </p:nvPicPr>
        <p:blipFill>
          <a:blip r:embed="rId3"/>
          <a:stretch>
            <a:fillRect/>
          </a:stretch>
        </p:blipFill>
        <p:spPr>
          <a:xfrm>
            <a:off x="4971906" y="1005834"/>
            <a:ext cx="2887304" cy="3495468"/>
          </a:xfrm>
          <a:prstGeom prst="rect">
            <a:avLst/>
          </a:prstGeom>
        </p:spPr>
      </p:pic>
    </p:spTree>
    <p:extLst>
      <p:ext uri="{BB962C8B-B14F-4D97-AF65-F5344CB8AC3E}">
        <p14:creationId xmlns:p14="http://schemas.microsoft.com/office/powerpoint/2010/main" val="125408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LWIRs </a:t>
            </a:r>
            <a:endParaRPr lang="en-US" dirty="0"/>
          </a:p>
        </p:txBody>
      </p:sp>
      <p:pic>
        <p:nvPicPr>
          <p:cNvPr id="4" name="Picture 3"/>
          <p:cNvPicPr>
            <a:picLocks noChangeAspect="1"/>
          </p:cNvPicPr>
          <p:nvPr/>
        </p:nvPicPr>
        <p:blipFill>
          <a:blip r:embed="rId2"/>
          <a:stretch>
            <a:fillRect/>
          </a:stretch>
        </p:blipFill>
        <p:spPr>
          <a:xfrm>
            <a:off x="4253697" y="0"/>
            <a:ext cx="4890303" cy="2111722"/>
          </a:xfrm>
          <a:prstGeom prst="rect">
            <a:avLst/>
          </a:prstGeom>
        </p:spPr>
      </p:pic>
      <p:pic>
        <p:nvPicPr>
          <p:cNvPr id="5" name="Picture 4"/>
          <p:cNvPicPr>
            <a:picLocks noChangeAspect="1"/>
          </p:cNvPicPr>
          <p:nvPr/>
        </p:nvPicPr>
        <p:blipFill>
          <a:blip r:embed="rId3"/>
          <a:stretch>
            <a:fillRect/>
          </a:stretch>
        </p:blipFill>
        <p:spPr>
          <a:xfrm>
            <a:off x="0" y="1716728"/>
            <a:ext cx="4174723" cy="2894384"/>
          </a:xfrm>
          <a:prstGeom prst="rect">
            <a:avLst/>
          </a:prstGeom>
        </p:spPr>
      </p:pic>
      <p:pic>
        <p:nvPicPr>
          <p:cNvPr id="6" name="Picture 5"/>
          <p:cNvPicPr>
            <a:picLocks noChangeAspect="1"/>
          </p:cNvPicPr>
          <p:nvPr/>
        </p:nvPicPr>
        <p:blipFill>
          <a:blip r:embed="rId4"/>
          <a:stretch>
            <a:fillRect/>
          </a:stretch>
        </p:blipFill>
        <p:spPr>
          <a:xfrm>
            <a:off x="4572000" y="2011502"/>
            <a:ext cx="3987800" cy="2717800"/>
          </a:xfrm>
          <a:prstGeom prst="rect">
            <a:avLst/>
          </a:prstGeom>
        </p:spPr>
      </p:pic>
    </p:spTree>
    <p:extLst>
      <p:ext uri="{BB962C8B-B14F-4D97-AF65-F5344CB8AC3E}">
        <p14:creationId xmlns:p14="http://schemas.microsoft.com/office/powerpoint/2010/main" val="5506682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559478" cy="939546"/>
          </a:xfrm>
        </p:spPr>
        <p:txBody>
          <a:bodyPr>
            <a:normAutofit fontScale="90000"/>
          </a:bodyPr>
          <a:lstStyle/>
          <a:p>
            <a:r>
              <a:rPr lang="en-US" dirty="0" smtClean="0"/>
              <a:t>Compact accelerators needed as analytica</a:t>
            </a:r>
            <a:r>
              <a:rPr lang="en-US" dirty="0"/>
              <a:t>l</a:t>
            </a:r>
            <a:r>
              <a:rPr lang="en-US" dirty="0" smtClean="0"/>
              <a:t> probes</a:t>
            </a:r>
            <a:endParaRPr lang="en-US" dirty="0"/>
          </a:p>
        </p:txBody>
      </p:sp>
      <p:sp>
        <p:nvSpPr>
          <p:cNvPr id="3" name="Content Placeholder 2"/>
          <p:cNvSpPr>
            <a:spLocks noGrp="1"/>
          </p:cNvSpPr>
          <p:nvPr>
            <p:ph idx="1"/>
          </p:nvPr>
        </p:nvSpPr>
        <p:spPr>
          <a:xfrm>
            <a:off x="457200" y="1331394"/>
            <a:ext cx="8229600" cy="2465102"/>
          </a:xfrm>
        </p:spPr>
        <p:txBody>
          <a:bodyPr>
            <a:normAutofit fontScale="70000" lnSpcReduction="20000"/>
          </a:bodyPr>
          <a:lstStyle/>
          <a:p>
            <a:r>
              <a:rPr lang="en-US" dirty="0"/>
              <a:t>Ultrafast electron and photon probes for material </a:t>
            </a:r>
            <a:r>
              <a:rPr lang="en-US" dirty="0" smtClean="0"/>
              <a:t>science as an indirect result of compact advanced accelerator R&amp;D was stressed by Eric Colby at last week’s ATF science planning meeting. (Like the outcomes of the BRN for compact accelerators for security and medicine.)</a:t>
            </a:r>
          </a:p>
          <a:p>
            <a:r>
              <a:rPr lang="en-US" dirty="0" smtClean="0"/>
              <a:t>Along with thinking about future lasers for particle source production, we are also thinking about how to generate smaller coherent light sources.</a:t>
            </a:r>
          </a:p>
          <a:p>
            <a:endParaRPr lang="en-US" dirty="0"/>
          </a:p>
          <a:p>
            <a:endParaRPr lang="en-US" dirty="0"/>
          </a:p>
        </p:txBody>
      </p:sp>
    </p:spTree>
    <p:extLst>
      <p:ext uri="{BB962C8B-B14F-4D97-AF65-F5344CB8AC3E}">
        <p14:creationId xmlns:p14="http://schemas.microsoft.com/office/powerpoint/2010/main" val="1781808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today</a:t>
            </a:r>
            <a:endParaRPr lang="en-US" dirty="0"/>
          </a:p>
        </p:txBody>
      </p:sp>
      <p:sp>
        <p:nvSpPr>
          <p:cNvPr id="3" name="Content Placeholder 2"/>
          <p:cNvSpPr>
            <a:spLocks noGrp="1"/>
          </p:cNvSpPr>
          <p:nvPr>
            <p:ph idx="1"/>
          </p:nvPr>
        </p:nvSpPr>
        <p:spPr>
          <a:xfrm>
            <a:off x="222422" y="1331394"/>
            <a:ext cx="8785654" cy="1325309"/>
          </a:xfrm>
        </p:spPr>
        <p:txBody>
          <a:bodyPr>
            <a:normAutofit/>
          </a:bodyPr>
          <a:lstStyle/>
          <a:p>
            <a:r>
              <a:rPr lang="en-US" sz="3000" dirty="0" smtClean="0"/>
              <a:t>A few examples of applications of these tools </a:t>
            </a:r>
          </a:p>
          <a:p>
            <a:r>
              <a:rPr lang="en-US" sz="3000" dirty="0" smtClean="0"/>
              <a:t>What research can be done to transform these tools</a:t>
            </a:r>
            <a:endParaRPr lang="en-US" sz="3000" dirty="0"/>
          </a:p>
        </p:txBody>
      </p:sp>
    </p:spTree>
    <p:extLst>
      <p:ext uri="{BB962C8B-B14F-4D97-AF65-F5344CB8AC3E}">
        <p14:creationId xmlns:p14="http://schemas.microsoft.com/office/powerpoint/2010/main" val="715712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Basics</a:t>
            </a:r>
            <a:endParaRPr lang="en-US" dirty="0"/>
          </a:p>
        </p:txBody>
      </p:sp>
      <p:sp>
        <p:nvSpPr>
          <p:cNvPr id="3" name="Content Placeholder 2"/>
          <p:cNvSpPr>
            <a:spLocks noGrp="1"/>
          </p:cNvSpPr>
          <p:nvPr>
            <p:ph idx="1"/>
          </p:nvPr>
        </p:nvSpPr>
        <p:spPr>
          <a:xfrm>
            <a:off x="1554956" y="1200151"/>
            <a:ext cx="6031707" cy="400049"/>
          </a:xfrm>
        </p:spPr>
        <p:txBody>
          <a:bodyPr>
            <a:normAutofit fontScale="62500" lnSpcReduction="20000"/>
          </a:bodyPr>
          <a:lstStyle/>
          <a:p>
            <a:r>
              <a:rPr lang="en-US" dirty="0" smtClean="0"/>
              <a:t>Conventional </a:t>
            </a:r>
            <a:r>
              <a:rPr lang="en-US" dirty="0" err="1" smtClean="0"/>
              <a:t>Undulators</a:t>
            </a:r>
            <a:endParaRPr lang="en-US" dirty="0"/>
          </a:p>
        </p:txBody>
      </p:sp>
      <p:graphicFrame>
        <p:nvGraphicFramePr>
          <p:cNvPr id="4" name="Object 3"/>
          <p:cNvGraphicFramePr>
            <a:graphicFrameLocks noChangeAspect="1"/>
          </p:cNvGraphicFramePr>
          <p:nvPr>
            <p:extLst/>
          </p:nvPr>
        </p:nvGraphicFramePr>
        <p:xfrm>
          <a:off x="4914900" y="1257300"/>
          <a:ext cx="2183732" cy="342900"/>
        </p:xfrm>
        <a:graphic>
          <a:graphicData uri="http://schemas.openxmlformats.org/presentationml/2006/ole">
            <mc:AlternateContent xmlns:mc="http://schemas.openxmlformats.org/markup-compatibility/2006">
              <mc:Choice xmlns:v="urn:schemas-microsoft-com:vml" Requires="v">
                <p:oleObj spid="_x0000_s1087" name="Equation" r:id="rId3" imgW="1536700" imgH="241300" progId="Equation.DSMT4">
                  <p:embed/>
                </p:oleObj>
              </mc:Choice>
              <mc:Fallback>
                <p:oleObj name="Equation" r:id="rId3" imgW="1536700" imgH="241300" progId="Equation.DSMT4">
                  <p:embed/>
                  <p:pic>
                    <p:nvPicPr>
                      <p:cNvPr id="0" name=""/>
                      <p:cNvPicPr/>
                      <p:nvPr/>
                    </p:nvPicPr>
                    <p:blipFill>
                      <a:blip r:embed="rId4"/>
                      <a:stretch>
                        <a:fillRect/>
                      </a:stretch>
                    </p:blipFill>
                    <p:spPr>
                      <a:xfrm>
                        <a:off x="4914900" y="1257300"/>
                        <a:ext cx="2183732" cy="342900"/>
                      </a:xfrm>
                      <a:prstGeom prst="rect">
                        <a:avLst/>
                      </a:prstGeom>
                    </p:spPr>
                  </p:pic>
                </p:oleObj>
              </mc:Fallback>
            </mc:AlternateContent>
          </a:graphicData>
        </a:graphic>
      </p:graphicFrame>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714500"/>
            <a:ext cx="4114800" cy="2866549"/>
          </a:xfrm>
          <a:prstGeom prst="rect">
            <a:avLst/>
          </a:prstGeom>
          <a:noFill/>
          <a:ln>
            <a:noFill/>
          </a:ln>
        </p:spPr>
      </p:pic>
    </p:spTree>
    <p:extLst>
      <p:ext uri="{BB962C8B-B14F-4D97-AF65-F5344CB8AC3E}">
        <p14:creationId xmlns:p14="http://schemas.microsoft.com/office/powerpoint/2010/main" val="1162430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Copact</a:t>
            </a:r>
            <a:r>
              <a:rPr lang="en-US" dirty="0" smtClean="0"/>
              <a:t> Light Sources</a:t>
            </a:r>
            <a:endParaRPr lang="en-US" dirty="0"/>
          </a:p>
        </p:txBody>
      </p:sp>
      <p:sp>
        <p:nvSpPr>
          <p:cNvPr id="3" name="Content Placeholder 2"/>
          <p:cNvSpPr>
            <a:spLocks noGrp="1"/>
          </p:cNvSpPr>
          <p:nvPr>
            <p:ph idx="1"/>
          </p:nvPr>
        </p:nvSpPr>
        <p:spPr/>
        <p:txBody>
          <a:bodyPr/>
          <a:lstStyle/>
          <a:p>
            <a:r>
              <a:rPr lang="en-US" dirty="0" smtClean="0"/>
              <a:t>See the following and references contained within</a:t>
            </a:r>
          </a:p>
        </p:txBody>
      </p:sp>
      <p:pic>
        <p:nvPicPr>
          <p:cNvPr id="4" name="Picture 3"/>
          <p:cNvPicPr>
            <a:picLocks noChangeAspect="1"/>
          </p:cNvPicPr>
          <p:nvPr/>
        </p:nvPicPr>
        <p:blipFill>
          <a:blip r:embed="rId2"/>
          <a:stretch>
            <a:fillRect/>
          </a:stretch>
        </p:blipFill>
        <p:spPr>
          <a:xfrm>
            <a:off x="2329542" y="1959526"/>
            <a:ext cx="5562600" cy="2841075"/>
          </a:xfrm>
          <a:prstGeom prst="rect">
            <a:avLst/>
          </a:prstGeom>
        </p:spPr>
      </p:pic>
    </p:spTree>
    <p:extLst>
      <p:ext uri="{BB962C8B-B14F-4D97-AF65-F5344CB8AC3E}">
        <p14:creationId xmlns:p14="http://schemas.microsoft.com/office/powerpoint/2010/main" val="1309500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Laser-Based Undulator</a:t>
            </a:r>
            <a:endParaRPr lang="en-US" dirty="0"/>
          </a:p>
        </p:txBody>
      </p:sp>
      <p:sp>
        <p:nvSpPr>
          <p:cNvPr id="4" name="Content Placeholder 3"/>
          <p:cNvSpPr>
            <a:spLocks noGrp="1"/>
          </p:cNvSpPr>
          <p:nvPr>
            <p:ph idx="1"/>
          </p:nvPr>
        </p:nvSpPr>
        <p:spPr>
          <a:xfrm>
            <a:off x="457200" y="1056132"/>
            <a:ext cx="8229600" cy="3469207"/>
          </a:xfrm>
        </p:spPr>
        <p:txBody>
          <a:bodyPr/>
          <a:lstStyle/>
          <a:p>
            <a:r>
              <a:rPr lang="en-US" dirty="0" smtClean="0"/>
              <a:t>Basic “resonant” equation</a:t>
            </a:r>
          </a:p>
          <a:p>
            <a:endParaRPr lang="en-US" dirty="0"/>
          </a:p>
          <a:p>
            <a:endParaRPr lang="en-US" dirty="0" smtClean="0"/>
          </a:p>
          <a:p>
            <a:endParaRPr lang="en-US" dirty="0"/>
          </a:p>
        </p:txBody>
      </p:sp>
      <p:graphicFrame>
        <p:nvGraphicFramePr>
          <p:cNvPr id="5" name="Object 4"/>
          <p:cNvGraphicFramePr>
            <a:graphicFrameLocks noChangeAspect="1"/>
          </p:cNvGraphicFramePr>
          <p:nvPr>
            <p:extLst/>
          </p:nvPr>
        </p:nvGraphicFramePr>
        <p:xfrm>
          <a:off x="2571750" y="1657350"/>
          <a:ext cx="3429000" cy="857250"/>
        </p:xfrm>
        <a:graphic>
          <a:graphicData uri="http://schemas.openxmlformats.org/presentationml/2006/ole">
            <mc:AlternateContent xmlns:mc="http://schemas.openxmlformats.org/markup-compatibility/2006">
              <mc:Choice xmlns:v="urn:schemas-microsoft-com:vml" Requires="v">
                <p:oleObj spid="_x0000_s2111" name="Equation" r:id="rId3" imgW="1777680" imgH="444240" progId="Equation.3">
                  <p:embed/>
                </p:oleObj>
              </mc:Choice>
              <mc:Fallback>
                <p:oleObj name="Equation" r:id="rId3" imgW="1777680" imgH="444240" progId="Equation.3">
                  <p:embed/>
                  <p:pic>
                    <p:nvPicPr>
                      <p:cNvPr id="0" name=""/>
                      <p:cNvPicPr/>
                      <p:nvPr/>
                    </p:nvPicPr>
                    <p:blipFill>
                      <a:blip r:embed="rId4"/>
                      <a:stretch>
                        <a:fillRect/>
                      </a:stretch>
                    </p:blipFill>
                    <p:spPr>
                      <a:xfrm>
                        <a:off x="2571750" y="1657350"/>
                        <a:ext cx="3429000" cy="857250"/>
                      </a:xfrm>
                      <a:prstGeom prst="rect">
                        <a:avLst/>
                      </a:prstGeom>
                    </p:spPr>
                  </p:pic>
                </p:oleObj>
              </mc:Fallback>
            </mc:AlternateContent>
          </a:graphicData>
        </a:graphic>
      </p:graphicFrame>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739825"/>
            <a:ext cx="3714750" cy="20036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857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Laser-Based Undulator</a:t>
            </a:r>
            <a:endParaRPr lang="en-US" dirty="0"/>
          </a:p>
        </p:txBody>
      </p:sp>
      <p:sp>
        <p:nvSpPr>
          <p:cNvPr id="3" name="Content Placeholder 2"/>
          <p:cNvSpPr>
            <a:spLocks noGrp="1"/>
          </p:cNvSpPr>
          <p:nvPr>
            <p:ph idx="1"/>
          </p:nvPr>
        </p:nvSpPr>
        <p:spPr>
          <a:xfrm>
            <a:off x="315686" y="1164771"/>
            <a:ext cx="8371114" cy="3831771"/>
          </a:xfrm>
        </p:spPr>
        <p:txBody>
          <a:bodyPr>
            <a:normAutofit fontScale="85000" lnSpcReduction="20000"/>
          </a:bodyPr>
          <a:lstStyle/>
          <a:p>
            <a:r>
              <a:rPr lang="en-US" dirty="0" smtClean="0"/>
              <a:t>The above equation reduces to</a:t>
            </a:r>
          </a:p>
          <a:p>
            <a:endParaRPr lang="en-US" dirty="0" smtClean="0"/>
          </a:p>
          <a:p>
            <a:endParaRPr lang="en-US" dirty="0"/>
          </a:p>
          <a:p>
            <a:endParaRPr lang="en-US" dirty="0" smtClean="0"/>
          </a:p>
          <a:p>
            <a:endParaRPr lang="en-US" dirty="0"/>
          </a:p>
          <a:p>
            <a:endParaRPr lang="en-US" dirty="0" smtClean="0"/>
          </a:p>
          <a:p>
            <a:r>
              <a:rPr lang="en-US" dirty="0" smtClean="0"/>
              <a:t>Further it can be shown that the </a:t>
            </a:r>
            <a:r>
              <a:rPr lang="en-US" i="1" dirty="0" smtClean="0"/>
              <a:t>K</a:t>
            </a:r>
            <a:r>
              <a:rPr lang="en-US" dirty="0" smtClean="0"/>
              <a:t> value is Lorentz invariant</a:t>
            </a:r>
          </a:p>
          <a:p>
            <a:pPr lvl="1"/>
            <a:r>
              <a:rPr lang="en-US" dirty="0" smtClean="0"/>
              <a:t>This is merely a statement that the total number of photons in a period does not change when one moves to another moving reference frame</a:t>
            </a:r>
          </a:p>
        </p:txBody>
      </p:sp>
      <p:graphicFrame>
        <p:nvGraphicFramePr>
          <p:cNvPr id="5" name="Object 4"/>
          <p:cNvGraphicFramePr>
            <a:graphicFrameLocks noChangeAspect="1"/>
          </p:cNvGraphicFramePr>
          <p:nvPr>
            <p:extLst/>
          </p:nvPr>
        </p:nvGraphicFramePr>
        <p:xfrm>
          <a:off x="2114550" y="1553088"/>
          <a:ext cx="4941095" cy="1533013"/>
        </p:xfrm>
        <a:graphic>
          <a:graphicData uri="http://schemas.openxmlformats.org/presentationml/2006/ole">
            <mc:AlternateContent xmlns:mc="http://schemas.openxmlformats.org/markup-compatibility/2006">
              <mc:Choice xmlns:v="urn:schemas-microsoft-com:vml" Requires="v">
                <p:oleObj spid="_x0000_s3135" name="Equation" r:id="rId3" imgW="3556000" imgH="1104900" progId="Equation.DSMT4">
                  <p:embed/>
                </p:oleObj>
              </mc:Choice>
              <mc:Fallback>
                <p:oleObj name="Equation" r:id="rId3" imgW="3556000" imgH="1104900" progId="Equation.DSMT4">
                  <p:embed/>
                  <p:pic>
                    <p:nvPicPr>
                      <p:cNvPr id="0" name=""/>
                      <p:cNvPicPr/>
                      <p:nvPr/>
                    </p:nvPicPr>
                    <p:blipFill>
                      <a:blip r:embed="rId4"/>
                      <a:stretch>
                        <a:fillRect/>
                      </a:stretch>
                    </p:blipFill>
                    <p:spPr>
                      <a:xfrm>
                        <a:off x="2114550" y="1553088"/>
                        <a:ext cx="4941095" cy="1533013"/>
                      </a:xfrm>
                      <a:prstGeom prst="rect">
                        <a:avLst/>
                      </a:prstGeom>
                    </p:spPr>
                  </p:pic>
                </p:oleObj>
              </mc:Fallback>
            </mc:AlternateContent>
          </a:graphicData>
        </a:graphic>
      </p:graphicFrame>
    </p:spTree>
    <p:extLst>
      <p:ext uri="{BB962C8B-B14F-4D97-AF65-F5344CB8AC3E}">
        <p14:creationId xmlns:p14="http://schemas.microsoft.com/office/powerpoint/2010/main" val="1878919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Problems</a:t>
            </a:r>
            <a:endParaRPr lang="en-US" dirty="0"/>
          </a:p>
        </p:txBody>
      </p:sp>
      <p:sp>
        <p:nvSpPr>
          <p:cNvPr id="3" name="Content Placeholder 2"/>
          <p:cNvSpPr>
            <a:spLocks noGrp="1"/>
          </p:cNvSpPr>
          <p:nvPr>
            <p:ph idx="1"/>
          </p:nvPr>
        </p:nvSpPr>
        <p:spPr>
          <a:xfrm>
            <a:off x="228600" y="1056132"/>
            <a:ext cx="8686800" cy="3812106"/>
          </a:xfrm>
        </p:spPr>
        <p:txBody>
          <a:bodyPr>
            <a:normAutofit fontScale="77500" lnSpcReduction="20000"/>
          </a:bodyPr>
          <a:lstStyle/>
          <a:p>
            <a:r>
              <a:rPr lang="en-US" dirty="0" smtClean="0"/>
              <a:t>Head on collision</a:t>
            </a:r>
          </a:p>
          <a:p>
            <a:pPr lvl="1"/>
            <a:r>
              <a:rPr lang="en-US" dirty="0" smtClean="0"/>
              <a:t>If the goal is soft x-rays, say 1 nm, and the laser wavelength is 800 nm then the energy of the beam is roughly 7 MeV</a:t>
            </a:r>
          </a:p>
          <a:p>
            <a:pPr lvl="2"/>
            <a:r>
              <a:rPr lang="en-US" dirty="0" smtClean="0"/>
              <a:t>This is too low an energy to get good </a:t>
            </a:r>
            <a:r>
              <a:rPr lang="en-US" dirty="0" err="1" smtClean="0"/>
              <a:t>emittance</a:t>
            </a:r>
            <a:r>
              <a:rPr lang="en-US" dirty="0" smtClean="0"/>
              <a:t> and good peak current, necessary components to achieve FEL gain</a:t>
            </a:r>
          </a:p>
          <a:p>
            <a:pPr lvl="1"/>
            <a:r>
              <a:rPr lang="en-US" dirty="0" smtClean="0"/>
              <a:t>Use instead a crossing angle and subsequent higher beam energies</a:t>
            </a:r>
          </a:p>
          <a:p>
            <a:r>
              <a:rPr lang="en-US" dirty="0" smtClean="0"/>
              <a:t>Laser Pulse Length</a:t>
            </a:r>
          </a:p>
          <a:p>
            <a:pPr lvl="1"/>
            <a:r>
              <a:rPr lang="en-US" dirty="0" smtClean="0"/>
              <a:t>Typical meaningful lasers in the sense that they have sufficient power to generate meaningful </a:t>
            </a:r>
            <a:r>
              <a:rPr lang="en-US" i="1" dirty="0" smtClean="0"/>
              <a:t>K</a:t>
            </a:r>
            <a:r>
              <a:rPr lang="en-US" dirty="0" smtClean="0"/>
              <a:t> values, i.e. a </a:t>
            </a:r>
            <a:r>
              <a:rPr lang="en-US" dirty="0" smtClean="0"/>
              <a:t>laser</a:t>
            </a:r>
            <a:r>
              <a:rPr lang="en-US" dirty="0" smtClean="0"/>
              <a:t>, have very short pulses</a:t>
            </a:r>
          </a:p>
          <a:p>
            <a:pPr lvl="2"/>
            <a:r>
              <a:rPr lang="en-US" dirty="0" smtClean="0"/>
              <a:t>The “Undulator” has very few periods (10 – 20)</a:t>
            </a:r>
          </a:p>
          <a:p>
            <a:pPr lvl="2"/>
            <a:r>
              <a:rPr lang="en-US" dirty="0" smtClean="0"/>
              <a:t>A crossing angle makes matters worse as the beam only “collides” with a few of these</a:t>
            </a:r>
            <a:endParaRPr lang="en-US" dirty="0"/>
          </a:p>
        </p:txBody>
      </p:sp>
    </p:spTree>
    <p:extLst>
      <p:ext uri="{BB962C8B-B14F-4D97-AF65-F5344CB8AC3E}">
        <p14:creationId xmlns:p14="http://schemas.microsoft.com/office/powerpoint/2010/main" val="1591431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coherent light sources</a:t>
            </a:r>
            <a:endParaRPr lang="en-US" dirty="0"/>
          </a:p>
        </p:txBody>
      </p:sp>
      <p:sp>
        <p:nvSpPr>
          <p:cNvPr id="3" name="Content Placeholder 2"/>
          <p:cNvSpPr>
            <a:spLocks noGrp="1"/>
          </p:cNvSpPr>
          <p:nvPr>
            <p:ph idx="1"/>
          </p:nvPr>
        </p:nvSpPr>
        <p:spPr>
          <a:xfrm>
            <a:off x="457200" y="1331394"/>
            <a:ext cx="4191000" cy="3469207"/>
          </a:xfrm>
        </p:spPr>
        <p:txBody>
          <a:bodyPr>
            <a:normAutofit fontScale="92500" lnSpcReduction="10000"/>
          </a:bodyPr>
          <a:lstStyle/>
          <a:p>
            <a:r>
              <a:rPr lang="en-US" dirty="0"/>
              <a:t>Laser </a:t>
            </a:r>
            <a:r>
              <a:rPr lang="en-US" dirty="0" err="1" smtClean="0"/>
              <a:t>Undulator</a:t>
            </a:r>
            <a:endParaRPr lang="en-US" dirty="0" smtClean="0"/>
          </a:p>
          <a:p>
            <a:r>
              <a:rPr lang="en-US" dirty="0"/>
              <a:t>“Shear” the laser pulse</a:t>
            </a:r>
          </a:p>
          <a:p>
            <a:r>
              <a:rPr lang="en-US" dirty="0"/>
              <a:t>This has the effect of making the few period long optical pulse look to the beam like it is composed of many periods.</a:t>
            </a:r>
          </a:p>
          <a:p>
            <a:endParaRPr lang="en-US" dirty="0"/>
          </a:p>
        </p:txBody>
      </p:sp>
      <p:pic>
        <p:nvPicPr>
          <p:cNvPr id="4" name="Picture 3"/>
          <p:cNvPicPr>
            <a:picLocks noChangeAspect="1"/>
          </p:cNvPicPr>
          <p:nvPr/>
        </p:nvPicPr>
        <p:blipFill>
          <a:blip r:embed="rId2"/>
          <a:stretch>
            <a:fillRect/>
          </a:stretch>
        </p:blipFill>
        <p:spPr>
          <a:xfrm>
            <a:off x="5791199" y="1056132"/>
            <a:ext cx="2449893" cy="3615315"/>
          </a:xfrm>
          <a:prstGeom prst="rect">
            <a:avLst/>
          </a:prstGeom>
        </p:spPr>
      </p:pic>
    </p:spTree>
    <p:extLst>
      <p:ext uri="{BB962C8B-B14F-4D97-AF65-F5344CB8AC3E}">
        <p14:creationId xmlns:p14="http://schemas.microsoft.com/office/powerpoint/2010/main" val="1065146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compact light source</a:t>
            </a:r>
            <a:endParaRPr lang="en-US" dirty="0"/>
          </a:p>
        </p:txBody>
      </p:sp>
      <p:sp>
        <p:nvSpPr>
          <p:cNvPr id="3" name="Content Placeholder 2"/>
          <p:cNvSpPr>
            <a:spLocks noGrp="1"/>
          </p:cNvSpPr>
          <p:nvPr>
            <p:ph sz="half" idx="1"/>
          </p:nvPr>
        </p:nvSpPr>
        <p:spPr>
          <a:xfrm>
            <a:off x="235527" y="1221242"/>
            <a:ext cx="4987636" cy="3467862"/>
          </a:xfrm>
        </p:spPr>
        <p:txBody>
          <a:bodyPr>
            <a:noAutofit/>
          </a:bodyPr>
          <a:lstStyle/>
          <a:p>
            <a:r>
              <a:rPr lang="en-US" sz="1800" dirty="0" smtClean="0"/>
              <a:t>Use </a:t>
            </a:r>
            <a:r>
              <a:rPr lang="en-US" sz="1800" dirty="0"/>
              <a:t>a laser as the </a:t>
            </a:r>
            <a:r>
              <a:rPr lang="en-US" sz="1800" dirty="0" err="1"/>
              <a:t>undulator</a:t>
            </a:r>
            <a:r>
              <a:rPr lang="en-US" sz="1800" dirty="0"/>
              <a:t>, but shear it with a grating in a manner that effectively creates many more </a:t>
            </a:r>
            <a:r>
              <a:rPr lang="en-US" sz="1800" dirty="0" err="1"/>
              <a:t>wavefronts</a:t>
            </a:r>
            <a:r>
              <a:rPr lang="en-US" sz="1800" dirty="0"/>
              <a:t> than there were originally (30 goes to 300 or more</a:t>
            </a:r>
            <a:r>
              <a:rPr lang="en-US" sz="1800" dirty="0" smtClean="0"/>
              <a:t>)</a:t>
            </a:r>
          </a:p>
          <a:p>
            <a:r>
              <a:rPr lang="en-US" sz="1800" dirty="0" smtClean="0"/>
              <a:t>Cross </a:t>
            </a:r>
            <a:r>
              <a:rPr lang="en-US" sz="1800" dirty="0"/>
              <a:t>the beam and “</a:t>
            </a:r>
            <a:r>
              <a:rPr lang="en-US" sz="1800" dirty="0" err="1"/>
              <a:t>undulator</a:t>
            </a:r>
            <a:r>
              <a:rPr lang="en-US" sz="1800" dirty="0"/>
              <a:t>” at an angle that overlaps the many </a:t>
            </a:r>
            <a:r>
              <a:rPr lang="en-US" sz="1800" dirty="0" err="1"/>
              <a:t>undulator</a:t>
            </a:r>
            <a:r>
              <a:rPr lang="en-US" sz="1800" dirty="0"/>
              <a:t> periods with the beam and also increases the effective wavelength of the laser by a factor of 100 or more</a:t>
            </a:r>
            <a:r>
              <a:rPr lang="en-US" sz="1800" dirty="0" smtClean="0"/>
              <a:t>.</a:t>
            </a:r>
          </a:p>
          <a:p>
            <a:r>
              <a:rPr lang="en-US" sz="1800" dirty="0" smtClean="0"/>
              <a:t>Combined </a:t>
            </a:r>
            <a:r>
              <a:rPr lang="en-US" sz="1800" dirty="0"/>
              <a:t>with a very high brightness electron beam this process provides the opportunity to create a functional short wavelength FEL at historically low electron beam energies.</a:t>
            </a:r>
          </a:p>
        </p:txBody>
      </p:sp>
      <p:pic>
        <p:nvPicPr>
          <p:cNvPr id="6" name="Picture 5"/>
          <p:cNvPicPr/>
          <p:nvPr/>
        </p:nvPicPr>
        <p:blipFill>
          <a:blip r:embed="rId2"/>
          <a:srcRect/>
          <a:stretch>
            <a:fillRect/>
          </a:stretch>
        </p:blipFill>
        <p:spPr bwMode="auto">
          <a:xfrm>
            <a:off x="5532858" y="1221242"/>
            <a:ext cx="2890706" cy="346786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9648F39E-9C37-485F-AC97-16BB4BDF9F49}" type="slidenum">
              <a:rPr kumimoji="0" lang="en-US" smtClean="0"/>
              <a:t>46</a:t>
            </a:fld>
            <a:endParaRPr kumimoji="0" lang="en-US"/>
          </a:p>
        </p:txBody>
      </p:sp>
    </p:spTree>
    <p:extLst>
      <p:ext uri="{BB962C8B-B14F-4D97-AF65-F5344CB8AC3E}">
        <p14:creationId xmlns:p14="http://schemas.microsoft.com/office/powerpoint/2010/main" val="221326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compact light </a:t>
            </a:r>
            <a:r>
              <a:rPr lang="en-US" dirty="0" smtClean="0"/>
              <a:t>source</a:t>
            </a:r>
            <a:endParaRPr lang="en-US" dirty="0"/>
          </a:p>
        </p:txBody>
      </p:sp>
      <p:sp>
        <p:nvSpPr>
          <p:cNvPr id="3" name="Content Placeholder 2"/>
          <p:cNvSpPr>
            <a:spLocks noGrp="1"/>
          </p:cNvSpPr>
          <p:nvPr>
            <p:ph sz="half" idx="1"/>
          </p:nvPr>
        </p:nvSpPr>
        <p:spPr>
          <a:xfrm>
            <a:off x="150237" y="1287460"/>
            <a:ext cx="4899433" cy="2655711"/>
          </a:xfrm>
        </p:spPr>
        <p:txBody>
          <a:bodyPr>
            <a:normAutofit lnSpcReduction="10000"/>
          </a:bodyPr>
          <a:lstStyle/>
          <a:p>
            <a:pPr lvl="0" fontAlgn="base">
              <a:spcAft>
                <a:spcPct val="0"/>
              </a:spcAft>
            </a:pPr>
            <a:r>
              <a:rPr lang="x-none" altLang="x-none" sz="2100" dirty="0"/>
              <a:t>Supposing a 100-MeV beam, a K-value of 1, a standard planar undulator period of 1cm, and an angle o</a:t>
            </a:r>
            <a:r>
              <a:rPr lang="en-US" altLang="x-none" sz="2100" dirty="0"/>
              <a:t>f pi/5, radians, we find that a planar </a:t>
            </a:r>
            <a:r>
              <a:rPr lang="en-US" altLang="x-none" sz="2100" dirty="0" err="1"/>
              <a:t>undulator</a:t>
            </a:r>
            <a:r>
              <a:rPr lang="en-US" altLang="x-none" sz="2100" dirty="0"/>
              <a:t> has an output frequency of ~783 nm, while the sheared-pulse geometry can achieve </a:t>
            </a:r>
            <a:r>
              <a:rPr lang="en-US" altLang="x-none" sz="2100" dirty="0" smtClean="0"/>
              <a:t>output radiation </a:t>
            </a:r>
            <a:r>
              <a:rPr lang="en-US" altLang="x-none" sz="2100" dirty="0"/>
              <a:t>on the order of ~3.3 </a:t>
            </a:r>
            <a:r>
              <a:rPr lang="en-US" altLang="x-none" sz="2100" dirty="0" err="1"/>
              <a:t>Å</a:t>
            </a:r>
            <a:r>
              <a:rPr lang="en-US" altLang="x-none" sz="2100" dirty="0"/>
              <a:t>.</a:t>
            </a:r>
          </a:p>
          <a:p>
            <a:pPr lvl="0" fontAlgn="base">
              <a:spcAft>
                <a:spcPct val="0"/>
              </a:spcAft>
            </a:pPr>
            <a:r>
              <a:rPr lang="en-US" altLang="x-none" sz="2100" dirty="0"/>
              <a:t>3D results expected soon!</a:t>
            </a:r>
          </a:p>
          <a:p>
            <a:pPr marL="0" lvl="0" indent="0" eaLnBrk="0" fontAlgn="base" hangingPunct="0">
              <a:spcBef>
                <a:spcPct val="0"/>
              </a:spcBef>
              <a:spcAft>
                <a:spcPct val="0"/>
              </a:spcAft>
              <a:buClrTx/>
              <a:buSzTx/>
              <a:buNone/>
            </a:pPr>
            <a:endParaRPr lang="en-US" altLang="x-none" dirty="0">
              <a:solidFill>
                <a:schemeClr val="tx1"/>
              </a:solidFill>
              <a:latin typeface="Arial" charset="0"/>
            </a:endParaRPr>
          </a:p>
          <a:p>
            <a:pPr marL="0" lvl="0" indent="0" eaLnBrk="0" fontAlgn="base" hangingPunct="0">
              <a:spcBef>
                <a:spcPct val="0"/>
              </a:spcBef>
              <a:spcAft>
                <a:spcPct val="0"/>
              </a:spcAft>
              <a:buClrTx/>
              <a:buSzTx/>
              <a:buNone/>
            </a:pPr>
            <a:endParaRPr lang="x-none" altLang="x-none" dirty="0">
              <a:solidFill>
                <a:schemeClr val="tx1"/>
              </a:solidFill>
              <a:latin typeface="Arial" charset="0"/>
            </a:endParaRPr>
          </a:p>
        </p:txBody>
      </p:sp>
      <p:pic>
        <p:nvPicPr>
          <p:cNvPr id="6" name="Content Placeholder 5"/>
          <p:cNvPicPr>
            <a:picLocks noGrp="1"/>
          </p:cNvPicPr>
          <p:nvPr>
            <p:ph sz="half" idx="2"/>
          </p:nvPr>
        </p:nvPicPr>
        <p:blipFill>
          <a:blip r:embed="rId2"/>
          <a:srcRect/>
          <a:stretch>
            <a:fillRect/>
          </a:stretch>
        </p:blipFill>
        <p:spPr bwMode="auto">
          <a:xfrm>
            <a:off x="5237226" y="1357068"/>
            <a:ext cx="4916709" cy="2491870"/>
          </a:xfrm>
          <a:prstGeom prst="rect">
            <a:avLst/>
          </a:prstGeom>
          <a:noFill/>
          <a:ln w="9525">
            <a:noFill/>
            <a:miter lim="800000"/>
            <a:headEnd/>
            <a:tailEnd/>
          </a:ln>
        </p:spPr>
      </p:pic>
      <p:sp>
        <p:nvSpPr>
          <p:cNvPr id="7" name="Rectangle 6"/>
          <p:cNvSpPr/>
          <p:nvPr/>
        </p:nvSpPr>
        <p:spPr>
          <a:xfrm>
            <a:off x="4572000" y="3943171"/>
            <a:ext cx="4572000" cy="1200329"/>
          </a:xfrm>
          <a:prstGeom prst="rect">
            <a:avLst/>
          </a:prstGeom>
        </p:spPr>
        <p:txBody>
          <a:bodyPr>
            <a:spAutoFit/>
          </a:bodyPr>
          <a:lstStyle/>
          <a:p>
            <a:r>
              <a:rPr lang="en-US" sz="1200" dirty="0">
                <a:solidFill>
                  <a:schemeClr val="tx2"/>
                </a:solidFill>
              </a:rPr>
              <a:t>S. Milton, J. Einstein, and S. Biedron, 2016, “1D FEL Simulations Utilizing Laser </a:t>
            </a:r>
            <a:r>
              <a:rPr lang="en-US" sz="1200" dirty="0" err="1">
                <a:solidFill>
                  <a:schemeClr val="tx2"/>
                </a:solidFill>
              </a:rPr>
              <a:t>Undulators</a:t>
            </a:r>
            <a:r>
              <a:rPr lang="en-US" sz="1200" dirty="0">
                <a:solidFill>
                  <a:schemeClr val="tx2"/>
                </a:solidFill>
              </a:rPr>
              <a:t>,” In: High-Brightness Sources and Light-Driven Interactions, Proceedings of the Compact (EUV &amp; X-ray) Light Sources Conference, OSA technical Digest (online), Optical Society of America, paper ET3A.3. </a:t>
            </a:r>
            <a:br>
              <a:rPr lang="en-US" sz="1200" dirty="0">
                <a:solidFill>
                  <a:schemeClr val="tx2"/>
                </a:solidFill>
              </a:rPr>
            </a:br>
            <a:endParaRPr lang="en-US" sz="1200" dirty="0">
              <a:solidFill>
                <a:schemeClr val="tx2"/>
              </a:solidFill>
            </a:endParaRPr>
          </a:p>
        </p:txBody>
      </p:sp>
      <p:sp>
        <p:nvSpPr>
          <p:cNvPr id="4" name="Slide Number Placeholder 3"/>
          <p:cNvSpPr>
            <a:spLocks noGrp="1"/>
          </p:cNvSpPr>
          <p:nvPr>
            <p:ph type="sldNum" sz="quarter" idx="12"/>
          </p:nvPr>
        </p:nvSpPr>
        <p:spPr/>
        <p:txBody>
          <a:bodyPr/>
          <a:lstStyle/>
          <a:p>
            <a:fld id="{9648F39E-9C37-485F-AC97-16BB4BDF9F49}" type="slidenum">
              <a:rPr kumimoji="0" lang="en-US" smtClean="0"/>
              <a:t>47</a:t>
            </a:fld>
            <a:endParaRPr kumimoji="0" lang="en-US"/>
          </a:p>
        </p:txBody>
      </p:sp>
    </p:spTree>
    <p:extLst>
      <p:ext uri="{BB962C8B-B14F-4D97-AF65-F5344CB8AC3E}">
        <p14:creationId xmlns:p14="http://schemas.microsoft.com/office/powerpoint/2010/main" val="3883718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“Beam’s” View</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69646"/>
            <a:ext cx="2857500" cy="3616704"/>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409179" y="1485900"/>
            <a:ext cx="3420371" cy="2800350"/>
          </a:xfrm>
          <a:prstGeom prst="rect">
            <a:avLst/>
          </a:prstGeom>
          <a:noFill/>
          <a:ln>
            <a:noFill/>
          </a:ln>
        </p:spPr>
      </p:pic>
      <p:sp>
        <p:nvSpPr>
          <p:cNvPr id="6" name="TextBox 5"/>
          <p:cNvSpPr txBox="1"/>
          <p:nvPr/>
        </p:nvSpPr>
        <p:spPr>
          <a:xfrm>
            <a:off x="2343150" y="1085850"/>
            <a:ext cx="1085850" cy="300082"/>
          </a:xfrm>
          <a:prstGeom prst="rect">
            <a:avLst/>
          </a:prstGeom>
          <a:noFill/>
        </p:spPr>
        <p:txBody>
          <a:bodyPr wrap="square" rtlCol="0">
            <a:spAutoFit/>
          </a:bodyPr>
          <a:lstStyle/>
          <a:p>
            <a:r>
              <a:rPr lang="en-US" sz="1350" dirty="0"/>
              <a:t>Lab Frame</a:t>
            </a:r>
          </a:p>
        </p:txBody>
      </p:sp>
      <p:sp>
        <p:nvSpPr>
          <p:cNvPr id="7" name="TextBox 6"/>
          <p:cNvSpPr txBox="1"/>
          <p:nvPr/>
        </p:nvSpPr>
        <p:spPr>
          <a:xfrm>
            <a:off x="5200650" y="1094601"/>
            <a:ext cx="2000250" cy="300082"/>
          </a:xfrm>
          <a:prstGeom prst="rect">
            <a:avLst/>
          </a:prstGeom>
          <a:noFill/>
        </p:spPr>
        <p:txBody>
          <a:bodyPr wrap="square" rtlCol="0">
            <a:spAutoFit/>
          </a:bodyPr>
          <a:lstStyle/>
          <a:p>
            <a:r>
              <a:rPr lang="en-US" sz="1350" dirty="0"/>
              <a:t>Electron Rest Frame</a:t>
            </a:r>
          </a:p>
        </p:txBody>
      </p:sp>
    </p:spTree>
    <p:extLst>
      <p:ext uri="{BB962C8B-B14F-4D97-AF65-F5344CB8AC3E}">
        <p14:creationId xmlns:p14="http://schemas.microsoft.com/office/powerpoint/2010/main" val="1949151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957" y="80682"/>
            <a:ext cx="2331244" cy="1576668"/>
          </a:xfrm>
        </p:spPr>
        <p:txBody>
          <a:bodyPr/>
          <a:lstStyle/>
          <a:p>
            <a:pPr algn="l"/>
            <a:r>
              <a:rPr lang="en-US" sz="2700" dirty="0"/>
              <a:t>One Possible Way to do This</a:t>
            </a:r>
          </a:p>
        </p:txBody>
      </p:sp>
      <p:pic>
        <p:nvPicPr>
          <p:cNvPr id="3" name="Picture 2"/>
          <p:cNvPicPr>
            <a:picLocks noChangeAspect="1"/>
          </p:cNvPicPr>
          <p:nvPr/>
        </p:nvPicPr>
        <p:blipFill>
          <a:blip r:embed="rId2"/>
          <a:stretch>
            <a:fillRect/>
          </a:stretch>
        </p:blipFill>
        <p:spPr>
          <a:xfrm>
            <a:off x="3988692" y="400050"/>
            <a:ext cx="3955158" cy="4514850"/>
          </a:xfrm>
          <a:prstGeom prst="rect">
            <a:avLst/>
          </a:prstGeom>
        </p:spPr>
      </p:pic>
    </p:spTree>
    <p:extLst>
      <p:ext uri="{BB962C8B-B14F-4D97-AF65-F5344CB8AC3E}">
        <p14:creationId xmlns:p14="http://schemas.microsoft.com/office/powerpoint/2010/main" val="1934589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A few examples of use of analytical tools for research</a:t>
            </a:r>
            <a:endParaRPr lang="en-US" sz="2800" dirty="0"/>
          </a:p>
        </p:txBody>
      </p:sp>
    </p:spTree>
    <p:extLst>
      <p:ext uri="{BB962C8B-B14F-4D97-AF65-F5344CB8AC3E}">
        <p14:creationId xmlns:p14="http://schemas.microsoft.com/office/powerpoint/2010/main" val="172355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Use SPARC and FLAME </a:t>
            </a:r>
            <a:r>
              <a:rPr lang="en-US" dirty="0" smtClean="0"/>
              <a:t>as an example to discuss</a:t>
            </a:r>
            <a:endParaRPr lang="en-US" dirty="0" smtClean="0"/>
          </a:p>
          <a:p>
            <a:r>
              <a:rPr lang="en-US" dirty="0" smtClean="0"/>
              <a:t>Attempt to get gain</a:t>
            </a:r>
          </a:p>
          <a:p>
            <a:pPr lvl="1"/>
            <a:r>
              <a:rPr lang="en-US" dirty="0" smtClean="0"/>
              <a:t>Even if we do not have the electron beam or laser quality required for gain we should be able to measure an increase in the spontaneous emission due to the sheared beam</a:t>
            </a:r>
          </a:p>
          <a:p>
            <a:r>
              <a:rPr lang="en-US" dirty="0" smtClean="0"/>
              <a:t>Use modest parameters</a:t>
            </a:r>
          </a:p>
          <a:p>
            <a:pPr lvl="1"/>
            <a:r>
              <a:rPr lang="en-US" dirty="0" smtClean="0"/>
              <a:t>75 MeV</a:t>
            </a:r>
          </a:p>
          <a:p>
            <a:pPr lvl="1"/>
            <a:r>
              <a:rPr lang="en-US" dirty="0" smtClean="0"/>
              <a:t>0.014 radian crossing angle (1.4 cm/m)</a:t>
            </a:r>
          </a:p>
          <a:p>
            <a:pPr lvl="2"/>
            <a:r>
              <a:rPr lang="en-US" dirty="0" smtClean="0"/>
              <a:t>Very small so that we are at a relatively long resonant wavelength</a:t>
            </a:r>
          </a:p>
          <a:p>
            <a:pPr lvl="1"/>
            <a:r>
              <a:rPr lang="en-US" dirty="0" smtClean="0"/>
              <a:t>150 nm</a:t>
            </a:r>
          </a:p>
          <a:p>
            <a:pPr lvl="2"/>
            <a:r>
              <a:rPr lang="en-US" dirty="0" smtClean="0"/>
              <a:t>Limit of sapphire transmission</a:t>
            </a:r>
            <a:endParaRPr lang="en-US" dirty="0"/>
          </a:p>
        </p:txBody>
      </p:sp>
      <p:pic>
        <p:nvPicPr>
          <p:cNvPr id="5" name="Picture 4"/>
          <p:cNvPicPr>
            <a:picLocks noChangeAspect="1"/>
          </p:cNvPicPr>
          <p:nvPr/>
        </p:nvPicPr>
        <p:blipFill>
          <a:blip r:embed="rId2"/>
          <a:stretch>
            <a:fillRect/>
          </a:stretch>
        </p:blipFill>
        <p:spPr>
          <a:xfrm>
            <a:off x="2551494" y="4419601"/>
            <a:ext cx="4552950" cy="381000"/>
          </a:xfrm>
          <a:prstGeom prst="rect">
            <a:avLst/>
          </a:prstGeom>
        </p:spPr>
      </p:pic>
    </p:spTree>
    <p:extLst>
      <p:ext uri="{BB962C8B-B14F-4D97-AF65-F5344CB8AC3E}">
        <p14:creationId xmlns:p14="http://schemas.microsoft.com/office/powerpoint/2010/main" val="7333178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Potential Problems</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Electron Beam</a:t>
            </a:r>
          </a:p>
          <a:p>
            <a:pPr lvl="1"/>
            <a:r>
              <a:rPr lang="en-US" dirty="0" smtClean="0"/>
              <a:t>No real foreseeable true problems as the beam quality is already quite good.</a:t>
            </a:r>
          </a:p>
          <a:p>
            <a:r>
              <a:rPr lang="en-US" dirty="0" smtClean="0"/>
              <a:t>Laser</a:t>
            </a:r>
          </a:p>
          <a:p>
            <a:pPr lvl="1"/>
            <a:r>
              <a:rPr lang="en-US" dirty="0" smtClean="0"/>
              <a:t>Achieving a high quality shear</a:t>
            </a:r>
          </a:p>
          <a:p>
            <a:pPr lvl="2"/>
            <a:r>
              <a:rPr lang="en-US" dirty="0" smtClean="0"/>
              <a:t>And being able to verify this</a:t>
            </a:r>
          </a:p>
          <a:p>
            <a:pPr lvl="1"/>
            <a:r>
              <a:rPr lang="en-US" dirty="0" smtClean="0"/>
              <a:t>Near field vs. far field questions about the shear</a:t>
            </a:r>
          </a:p>
          <a:p>
            <a:pPr lvl="1"/>
            <a:r>
              <a:rPr lang="en-US" dirty="0" smtClean="0"/>
              <a:t>The “dilution” of the </a:t>
            </a:r>
            <a:r>
              <a:rPr lang="en-US" i="1" dirty="0" smtClean="0"/>
              <a:t>K</a:t>
            </a:r>
            <a:r>
              <a:rPr lang="en-US" dirty="0" smtClean="0"/>
              <a:t> value due to the shearing process</a:t>
            </a:r>
          </a:p>
          <a:p>
            <a:pPr lvl="1"/>
            <a:r>
              <a:rPr lang="en-US" dirty="0" smtClean="0"/>
              <a:t>The variation of the </a:t>
            </a:r>
            <a:r>
              <a:rPr lang="en-US" i="1" dirty="0" smtClean="0"/>
              <a:t>K</a:t>
            </a:r>
            <a:r>
              <a:rPr lang="en-US" dirty="0" smtClean="0"/>
              <a:t> value due to the variation of the laser intensity as a function of time</a:t>
            </a:r>
          </a:p>
          <a:p>
            <a:pPr lvl="1"/>
            <a:r>
              <a:rPr lang="en-US" dirty="0" smtClean="0"/>
              <a:t>The unknown unknowns etc</a:t>
            </a:r>
            <a:r>
              <a:rPr lang="en-US" dirty="0"/>
              <a:t>.</a:t>
            </a:r>
            <a:endParaRPr lang="en-US" dirty="0" smtClean="0"/>
          </a:p>
        </p:txBody>
      </p:sp>
    </p:spTree>
    <p:extLst>
      <p:ext uri="{BB962C8B-B14F-4D97-AF65-F5344CB8AC3E}">
        <p14:creationId xmlns:p14="http://schemas.microsoft.com/office/powerpoint/2010/main" val="1404787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Compact Light Source</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This is an untried </a:t>
            </a:r>
            <a:r>
              <a:rPr lang="en-US" dirty="0"/>
              <a:t>concept to achieve FEL operations at significantly lower electron beam energies for a given desired output </a:t>
            </a:r>
            <a:r>
              <a:rPr lang="en-US" dirty="0" smtClean="0"/>
              <a:t>wavelength.</a:t>
            </a:r>
          </a:p>
          <a:p>
            <a:r>
              <a:rPr lang="en-US" dirty="0"/>
              <a:t>One might be able to reach soft x-ray and possibly even hard x-ray wavelengths with systems that could potentially be 1/10 the size of existing system and comparably lower in costs. </a:t>
            </a:r>
            <a:endParaRPr lang="en-US" dirty="0" smtClean="0"/>
          </a:p>
          <a:p>
            <a:r>
              <a:rPr lang="en-US" dirty="0"/>
              <a:t>We </a:t>
            </a:r>
            <a:r>
              <a:rPr lang="en-US" dirty="0" smtClean="0"/>
              <a:t>are trying implement </a:t>
            </a:r>
            <a:r>
              <a:rPr lang="en-US" dirty="0"/>
              <a:t>this new concept of using a sheared laser pulse co-propagating with the electron beam </a:t>
            </a:r>
            <a:r>
              <a:rPr lang="en-US" dirty="0" smtClean="0"/>
              <a:t>an an existing system </a:t>
            </a:r>
            <a:r>
              <a:rPr lang="en-US" dirty="0"/>
              <a:t>at a wavelength that would be simple enough to characterize yet be significant enough to truly show the power of the method. </a:t>
            </a:r>
            <a:endParaRPr lang="en-US" dirty="0" smtClean="0"/>
          </a:p>
        </p:txBody>
      </p:sp>
    </p:spTree>
    <p:extLst>
      <p:ext uri="{BB962C8B-B14F-4D97-AF65-F5344CB8AC3E}">
        <p14:creationId xmlns:p14="http://schemas.microsoft.com/office/powerpoint/2010/main" val="8281629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r>
              <a:rPr lang="en-US" dirty="0"/>
              <a:t>Chang, et al. </a:t>
            </a:r>
            <a:r>
              <a:rPr lang="en-US" dirty="0" smtClean="0"/>
              <a:t>“High-Gain Thompson-Scattering X-Ray Free-Electron Laser by Time-Synchronic Laterally Tilted Optical Wave.” PRL </a:t>
            </a:r>
            <a:r>
              <a:rPr lang="en-US" dirty="0"/>
              <a:t>110, 064802 (2013)</a:t>
            </a:r>
          </a:p>
          <a:p>
            <a:r>
              <a:rPr lang="en-US" dirty="0" smtClean="0"/>
              <a:t>Lawler</a:t>
            </a:r>
            <a:r>
              <a:rPr lang="en-US" dirty="0"/>
              <a:t>, et al. </a:t>
            </a:r>
            <a:r>
              <a:rPr lang="en-US" dirty="0" smtClean="0"/>
              <a:t>“Nearly </a:t>
            </a:r>
            <a:r>
              <a:rPr lang="en-US" dirty="0" err="1" smtClean="0"/>
              <a:t>copropagating</a:t>
            </a:r>
            <a:r>
              <a:rPr lang="en-US" dirty="0" smtClean="0"/>
              <a:t> </a:t>
            </a:r>
            <a:r>
              <a:rPr lang="en-US" dirty="0" err="1" smtClean="0"/>
              <a:t>sehared</a:t>
            </a:r>
            <a:r>
              <a:rPr lang="en-US" dirty="0" smtClean="0"/>
              <a:t> laser pulse FEL </a:t>
            </a:r>
            <a:r>
              <a:rPr lang="en-US" dirty="0" err="1" smtClean="0"/>
              <a:t>undulator</a:t>
            </a:r>
            <a:r>
              <a:rPr lang="en-US" dirty="0" smtClean="0"/>
              <a:t> for soft x-rays.” J</a:t>
            </a:r>
            <a:r>
              <a:rPr lang="en-US" dirty="0"/>
              <a:t>. Phys. D: Appl. Phys. 46 (2013) 325501 (11pp</a:t>
            </a:r>
            <a:r>
              <a:rPr lang="en-US" dirty="0" smtClean="0"/>
              <a:t>)</a:t>
            </a:r>
          </a:p>
          <a:p>
            <a:r>
              <a:rPr lang="en-US" dirty="0" smtClean="0"/>
              <a:t>Li, et al. “Phase retrieval using a modified Shack-Hartmann </a:t>
            </a:r>
            <a:r>
              <a:rPr lang="en-US" dirty="0" err="1" smtClean="0"/>
              <a:t>wavefront</a:t>
            </a:r>
            <a:r>
              <a:rPr lang="en-US" dirty="0" smtClean="0"/>
              <a:t> sensor with defocus.” Applied Optics </a:t>
            </a:r>
            <a:r>
              <a:rPr lang="en-US" dirty="0" err="1" smtClean="0"/>
              <a:t>Vol</a:t>
            </a:r>
            <a:r>
              <a:rPr lang="en-US" dirty="0" smtClean="0"/>
              <a:t> 53, No 4. 1 February 2014.</a:t>
            </a:r>
          </a:p>
          <a:p>
            <a:r>
              <a:rPr lang="en-US" dirty="0" err="1" smtClean="0"/>
              <a:t>Meshulach</a:t>
            </a:r>
            <a:r>
              <a:rPr lang="en-US" dirty="0" smtClean="0"/>
              <a:t>, et al. “Adaptive </a:t>
            </a:r>
            <a:r>
              <a:rPr lang="en-US" dirty="0" err="1" smtClean="0"/>
              <a:t>ultrashort</a:t>
            </a:r>
            <a:r>
              <a:rPr lang="en-US" dirty="0" smtClean="0"/>
              <a:t> pulse compression and shaping.” Optics Communications 138 (1997) 345-348</a:t>
            </a:r>
          </a:p>
          <a:p>
            <a:r>
              <a:rPr lang="en-US" dirty="0" err="1" smtClean="0"/>
              <a:t>Peng</a:t>
            </a:r>
            <a:r>
              <a:rPr lang="en-US" dirty="0" smtClean="0"/>
              <a:t>, et al. “Adaptive control of </a:t>
            </a:r>
            <a:r>
              <a:rPr lang="en-US" dirty="0" err="1" smtClean="0"/>
              <a:t>wavefront</a:t>
            </a:r>
            <a:r>
              <a:rPr lang="en-US" dirty="0" smtClean="0"/>
              <a:t> and phase of beam in a </a:t>
            </a:r>
            <a:r>
              <a:rPr lang="en-US" dirty="0" err="1" smtClean="0"/>
              <a:t>Ti:sapphire</a:t>
            </a:r>
            <a:r>
              <a:rPr lang="en-US" dirty="0" smtClean="0"/>
              <a:t> femtosecond laser.” Adaptive Optics and Applications III. Proceedings of SPIE Col. 5639</a:t>
            </a:r>
          </a:p>
          <a:p>
            <a:r>
              <a:rPr lang="en-US" dirty="0" err="1" smtClean="0"/>
              <a:t>Xu</a:t>
            </a:r>
            <a:r>
              <a:rPr lang="en-US" dirty="0" smtClean="0"/>
              <a:t>, et al. “Pulse shaping of octave spanning femtosecond laser pulses.” Optics Express </a:t>
            </a:r>
            <a:r>
              <a:rPr lang="en-US" dirty="0" err="1" smtClean="0"/>
              <a:t>Vol</a:t>
            </a:r>
            <a:r>
              <a:rPr lang="en-US" dirty="0" smtClean="0"/>
              <a:t> 14 No 22 </a:t>
            </a:r>
            <a:r>
              <a:rPr lang="en-US" dirty="0"/>
              <a:t>20 October 2006 </a:t>
            </a:r>
            <a:endParaRPr lang="en-US" dirty="0" smtClean="0"/>
          </a:p>
          <a:p>
            <a:endParaRPr lang="en-US" dirty="0"/>
          </a:p>
        </p:txBody>
      </p:sp>
    </p:spTree>
    <p:extLst>
      <p:ext uri="{BB962C8B-B14F-4D97-AF65-F5344CB8AC3E}">
        <p14:creationId xmlns:p14="http://schemas.microsoft.com/office/powerpoint/2010/main" val="1092781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586"/>
            <a:ext cx="9144000" cy="939546"/>
          </a:xfrm>
        </p:spPr>
        <p:txBody>
          <a:bodyPr>
            <a:noAutofit/>
          </a:bodyPr>
          <a:lstStyle/>
          <a:p>
            <a:r>
              <a:rPr lang="en-US" sz="2400" dirty="0"/>
              <a:t>Harnessing data </a:t>
            </a:r>
            <a:r>
              <a:rPr lang="en-US" sz="2400" dirty="0" smtClean="0"/>
              <a:t>science </a:t>
            </a:r>
            <a:r>
              <a:rPr lang="en-US" sz="2400" dirty="0"/>
              <a:t>for </a:t>
            </a:r>
            <a:r>
              <a:rPr lang="en-US" sz="2400" dirty="0" smtClean="0"/>
              <a:t>better understanding of analytical tools</a:t>
            </a:r>
            <a:br>
              <a:rPr lang="en-US" sz="2400" dirty="0" smtClean="0"/>
            </a:br>
            <a:r>
              <a:rPr lang="en-US" sz="2100" i="1" dirty="0" smtClean="0"/>
              <a:t>Design of entire experiment, control, and data analysis</a:t>
            </a:r>
            <a:endParaRPr lang="en-US" sz="2100" i="1" dirty="0"/>
          </a:p>
        </p:txBody>
      </p:sp>
      <p:sp>
        <p:nvSpPr>
          <p:cNvPr id="3" name="Content Placeholder 2"/>
          <p:cNvSpPr>
            <a:spLocks noGrp="1"/>
          </p:cNvSpPr>
          <p:nvPr>
            <p:ph idx="1"/>
          </p:nvPr>
        </p:nvSpPr>
        <p:spPr/>
        <p:txBody>
          <a:bodyPr>
            <a:normAutofit fontScale="70000" lnSpcReduction="20000"/>
          </a:bodyPr>
          <a:lstStyle/>
          <a:p>
            <a:r>
              <a:rPr lang="en-US" dirty="0"/>
              <a:t>Knowledge of where the data originates (in data science terms “its domain”)</a:t>
            </a:r>
          </a:p>
          <a:p>
            <a:r>
              <a:rPr lang="en-US" dirty="0"/>
              <a:t>Exploratory data analysis</a:t>
            </a:r>
          </a:p>
          <a:p>
            <a:r>
              <a:rPr lang="en-US" dirty="0"/>
              <a:t>Mathematics</a:t>
            </a:r>
          </a:p>
          <a:p>
            <a:r>
              <a:rPr lang="en-US" dirty="0"/>
              <a:t>Statistics</a:t>
            </a:r>
          </a:p>
          <a:p>
            <a:r>
              <a:rPr lang="en-US" dirty="0"/>
              <a:t>Visualization</a:t>
            </a:r>
          </a:p>
          <a:p>
            <a:r>
              <a:rPr lang="en-US" dirty="0"/>
              <a:t>High performance computing </a:t>
            </a:r>
          </a:p>
          <a:p>
            <a:r>
              <a:rPr lang="en-US" dirty="0"/>
              <a:t>Specialized computer hardware – FPGAs, application-specific integrated circuit (ASIC), including tensor processing units (TPUs), neural engines</a:t>
            </a:r>
          </a:p>
          <a:p>
            <a:r>
              <a:rPr lang="en-US" dirty="0" err="1"/>
              <a:t>Etc</a:t>
            </a:r>
            <a:r>
              <a:rPr lang="en-US" dirty="0"/>
              <a:t>…</a:t>
            </a:r>
          </a:p>
          <a:p>
            <a:endParaRPr lang="en-US" dirty="0"/>
          </a:p>
        </p:txBody>
      </p:sp>
    </p:spTree>
    <p:extLst>
      <p:ext uri="{BB962C8B-B14F-4D97-AF65-F5344CB8AC3E}">
        <p14:creationId xmlns:p14="http://schemas.microsoft.com/office/powerpoint/2010/main" val="881563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view of data science</a:t>
            </a:r>
            <a:endParaRPr lang="en-US" dirty="0"/>
          </a:p>
        </p:txBody>
      </p:sp>
      <p:pic>
        <p:nvPicPr>
          <p:cNvPr id="17" name="Picture 16"/>
          <p:cNvPicPr>
            <a:picLocks noChangeAspect="1"/>
          </p:cNvPicPr>
          <p:nvPr/>
        </p:nvPicPr>
        <p:blipFill>
          <a:blip r:embed="rId2"/>
          <a:stretch>
            <a:fillRect/>
          </a:stretch>
        </p:blipFill>
        <p:spPr>
          <a:xfrm>
            <a:off x="457200" y="1472822"/>
            <a:ext cx="8403220" cy="3342080"/>
          </a:xfrm>
          <a:prstGeom prst="rect">
            <a:avLst/>
          </a:prstGeom>
        </p:spPr>
      </p:pic>
    </p:spTree>
    <p:extLst>
      <p:ext uri="{BB962C8B-B14F-4D97-AF65-F5344CB8AC3E}">
        <p14:creationId xmlns:p14="http://schemas.microsoft.com/office/powerpoint/2010/main" val="1718662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endParaRPr lang="en-US" dirty="0"/>
          </a:p>
        </p:txBody>
      </p:sp>
      <p:pic>
        <p:nvPicPr>
          <p:cNvPr id="5" name="Content Placeholder 4">
            <a:extLst>
              <a:ext uri="{FF2B5EF4-FFF2-40B4-BE49-F238E27FC236}">
                <a16:creationId xmlns="" xmlns:a16="http://schemas.microsoft.com/office/drawing/2014/main" id="{404927E9-37D6-4226-8C1A-568DB9568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5512" y="1056132"/>
            <a:ext cx="3055629" cy="1532933"/>
          </a:xfrm>
          <a:prstGeom prst="rect">
            <a:avLst/>
          </a:prstGeom>
          <a:noFill/>
          <a:ln w="9525">
            <a:noFill/>
            <a:miter lim="800000"/>
            <a:headEnd/>
            <a:tailEnd/>
          </a:ln>
        </p:spPr>
      </p:pic>
      <p:pic>
        <p:nvPicPr>
          <p:cNvPr id="6" name="Picture 5">
            <a:extLst>
              <a:ext uri="{FF2B5EF4-FFF2-40B4-BE49-F238E27FC236}">
                <a16:creationId xmlns="" xmlns:a16="http://schemas.microsoft.com/office/drawing/2014/main" id="{84933210-00E8-48FB-A3E6-0366284A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073" y="0"/>
            <a:ext cx="3843927" cy="2241937"/>
          </a:xfrm>
          <a:prstGeom prst="rect">
            <a:avLst/>
          </a:prstGeom>
        </p:spPr>
      </p:pic>
      <p:sp>
        <p:nvSpPr>
          <p:cNvPr id="7" name="TextBox 6"/>
          <p:cNvSpPr txBox="1"/>
          <p:nvPr/>
        </p:nvSpPr>
        <p:spPr>
          <a:xfrm>
            <a:off x="1163686" y="5246249"/>
            <a:ext cx="7800109" cy="369332"/>
          </a:xfrm>
          <a:prstGeom prst="rect">
            <a:avLst/>
          </a:prstGeom>
          <a:noFill/>
        </p:spPr>
        <p:txBody>
          <a:bodyPr wrap="square" rtlCol="0">
            <a:spAutoFit/>
          </a:bodyPr>
          <a:lstStyle/>
          <a:p>
            <a:r>
              <a:rPr lang="en-US" smtClean="0">
                <a:solidFill>
                  <a:schemeClr val="tx2">
                    <a:lumMod val="75000"/>
                  </a:schemeClr>
                </a:solidFill>
              </a:rPr>
              <a:t>Tech-X’s </a:t>
            </a:r>
            <a:r>
              <a:rPr lang="en-US" err="1" smtClean="0">
                <a:solidFill>
                  <a:schemeClr val="tx2">
                    <a:lumMod val="75000"/>
                  </a:schemeClr>
                </a:solidFill>
              </a:rPr>
              <a:t>VSim</a:t>
            </a:r>
            <a:r>
              <a:rPr lang="en-US" smtClean="0">
                <a:solidFill>
                  <a:schemeClr val="tx2">
                    <a:lumMod val="75000"/>
                  </a:schemeClr>
                </a:solidFill>
              </a:rPr>
              <a:t> engineering and physics models courtesy of Salvador Sosa </a:t>
            </a:r>
            <a:endParaRPr lang="en-US">
              <a:solidFill>
                <a:schemeClr val="tx2">
                  <a:lumMod val="75000"/>
                </a:schemeClr>
              </a:solidFill>
            </a:endParaRPr>
          </a:p>
        </p:txBody>
      </p:sp>
      <p:sp>
        <p:nvSpPr>
          <p:cNvPr id="8" name="TextBox 7"/>
          <p:cNvSpPr txBox="1"/>
          <p:nvPr/>
        </p:nvSpPr>
        <p:spPr>
          <a:xfrm>
            <a:off x="5179341" y="2202146"/>
            <a:ext cx="4434891" cy="646331"/>
          </a:xfrm>
          <a:prstGeom prst="rect">
            <a:avLst/>
          </a:prstGeom>
          <a:noFill/>
        </p:spPr>
        <p:txBody>
          <a:bodyPr wrap="square" rtlCol="0">
            <a:spAutoFit/>
          </a:bodyPr>
          <a:lstStyle/>
          <a:p>
            <a:pPr algn="ctr"/>
            <a:r>
              <a:rPr lang="en-US" b="1" smtClean="0"/>
              <a:t>DEVICE (SYSTEM)</a:t>
            </a:r>
          </a:p>
          <a:p>
            <a:r>
              <a:rPr lang="en-US" dirty="0" smtClean="0"/>
              <a:t>Operation, controls, maintenance records, etc.</a:t>
            </a:r>
            <a:endParaRPr lang="en-US" dirty="0"/>
          </a:p>
        </p:txBody>
      </p:sp>
      <p:sp>
        <p:nvSpPr>
          <p:cNvPr id="9" name="TextBox 8"/>
          <p:cNvSpPr txBox="1"/>
          <p:nvPr/>
        </p:nvSpPr>
        <p:spPr>
          <a:xfrm>
            <a:off x="37327" y="3913201"/>
            <a:ext cx="8798826" cy="1046440"/>
          </a:xfrm>
          <a:prstGeom prst="rect">
            <a:avLst/>
          </a:prstGeom>
          <a:noFill/>
        </p:spPr>
        <p:txBody>
          <a:bodyPr wrap="square" rtlCol="0">
            <a:spAutoFit/>
          </a:bodyPr>
          <a:lstStyle/>
          <a:p>
            <a:pPr algn="ctr"/>
            <a:r>
              <a:rPr lang="en-US" sz="2000" dirty="0" smtClean="0"/>
              <a:t>There can be a data exchange process that begins from the first principles simulations and eventual model of a device with the </a:t>
            </a:r>
            <a:r>
              <a:rPr lang="en-US" sz="2000" dirty="0" err="1" smtClean="0"/>
              <a:t>behaviour</a:t>
            </a:r>
            <a:r>
              <a:rPr lang="en-US" sz="2000" dirty="0" smtClean="0"/>
              <a:t> and control of the device if well monitored can improve the model continuously through data science</a:t>
            </a:r>
            <a:r>
              <a:rPr lang="en-US" sz="2200" dirty="0" smtClean="0"/>
              <a:t>.</a:t>
            </a:r>
            <a:endParaRPr lang="en-US" sz="2200" dirty="0"/>
          </a:p>
        </p:txBody>
      </p:sp>
      <p:sp>
        <p:nvSpPr>
          <p:cNvPr id="10" name="Left-Right Arrow 9"/>
          <p:cNvSpPr/>
          <p:nvPr/>
        </p:nvSpPr>
        <p:spPr>
          <a:xfrm>
            <a:off x="3828664" y="3412373"/>
            <a:ext cx="1216152" cy="484632"/>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rot="19370072">
            <a:off x="6142075" y="3015961"/>
            <a:ext cx="879106" cy="484632"/>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a:off x="3847588" y="991731"/>
            <a:ext cx="1216152" cy="484632"/>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2743335">
            <a:off x="1589937" y="2974153"/>
            <a:ext cx="1207311" cy="484632"/>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81565" y="3500604"/>
            <a:ext cx="947099" cy="369332"/>
          </a:xfrm>
          <a:prstGeom prst="rect">
            <a:avLst/>
          </a:prstGeom>
          <a:noFill/>
        </p:spPr>
        <p:txBody>
          <a:bodyPr wrap="square" rtlCol="0">
            <a:spAutoFit/>
          </a:bodyPr>
          <a:lstStyle/>
          <a:p>
            <a:r>
              <a:rPr lang="en-US" b="1" smtClean="0"/>
              <a:t>HPC</a:t>
            </a:r>
            <a:endParaRPr lang="en-US" b="1"/>
          </a:p>
        </p:txBody>
      </p:sp>
      <p:sp>
        <p:nvSpPr>
          <p:cNvPr id="15" name="TextBox 14"/>
          <p:cNvSpPr txBox="1"/>
          <p:nvPr/>
        </p:nvSpPr>
        <p:spPr>
          <a:xfrm>
            <a:off x="5063740" y="3258278"/>
            <a:ext cx="1243171" cy="646331"/>
          </a:xfrm>
          <a:prstGeom prst="rect">
            <a:avLst/>
          </a:prstGeom>
          <a:noFill/>
        </p:spPr>
        <p:txBody>
          <a:bodyPr wrap="square" rtlCol="0">
            <a:spAutoFit/>
          </a:bodyPr>
          <a:lstStyle/>
          <a:p>
            <a:r>
              <a:rPr lang="en-US" b="1" smtClean="0"/>
              <a:t>DATA SCIENCE</a:t>
            </a:r>
            <a:endParaRPr lang="en-US" b="1"/>
          </a:p>
        </p:txBody>
      </p:sp>
      <p:sp>
        <p:nvSpPr>
          <p:cNvPr id="16" name="TextBox 15"/>
          <p:cNvSpPr txBox="1"/>
          <p:nvPr/>
        </p:nvSpPr>
        <p:spPr>
          <a:xfrm>
            <a:off x="3847588" y="1520014"/>
            <a:ext cx="1271149" cy="923330"/>
          </a:xfrm>
          <a:prstGeom prst="rect">
            <a:avLst/>
          </a:prstGeom>
          <a:noFill/>
        </p:spPr>
        <p:txBody>
          <a:bodyPr wrap="square" rtlCol="0">
            <a:spAutoFit/>
          </a:bodyPr>
          <a:lstStyle/>
          <a:p>
            <a:pPr algn="ctr"/>
            <a:r>
              <a:rPr lang="en-US" smtClean="0"/>
              <a:t>GOAL</a:t>
            </a:r>
          </a:p>
          <a:p>
            <a:pPr algn="ctr"/>
            <a:r>
              <a:rPr lang="en-US" smtClean="0"/>
              <a:t>is to make identical</a:t>
            </a:r>
            <a:endParaRPr lang="en-US"/>
          </a:p>
        </p:txBody>
      </p:sp>
    </p:spTree>
    <p:extLst>
      <p:ext uri="{BB962C8B-B14F-4D97-AF65-F5344CB8AC3E}">
        <p14:creationId xmlns:p14="http://schemas.microsoft.com/office/powerpoint/2010/main" val="2065732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33" y="48798"/>
            <a:ext cx="7429499" cy="1108928"/>
          </a:xfrm>
        </p:spPr>
        <p:txBody>
          <a:bodyPr/>
          <a:lstStyle/>
          <a:p>
            <a:r>
              <a:rPr lang="en-US" smtClean="0"/>
              <a:t>High Energy physics</a:t>
            </a:r>
            <a:endParaRPr lang="en-US"/>
          </a:p>
        </p:txBody>
      </p:sp>
      <p:sp>
        <p:nvSpPr>
          <p:cNvPr id="3" name="Content Placeholder 2"/>
          <p:cNvSpPr>
            <a:spLocks noGrp="1"/>
          </p:cNvSpPr>
          <p:nvPr>
            <p:ph idx="1"/>
          </p:nvPr>
        </p:nvSpPr>
        <p:spPr>
          <a:xfrm>
            <a:off x="385763" y="1335838"/>
            <a:ext cx="7573877" cy="3847412"/>
          </a:xfrm>
        </p:spPr>
        <p:txBody>
          <a:bodyPr>
            <a:normAutofit fontScale="70000" lnSpcReduction="20000"/>
          </a:bodyPr>
          <a:lstStyle/>
          <a:p>
            <a:r>
              <a:rPr lang="en-US" dirty="0"/>
              <a:t>Employing </a:t>
            </a:r>
            <a:r>
              <a:rPr lang="en-US" dirty="0" smtClean="0"/>
              <a:t>AI/ML </a:t>
            </a:r>
            <a:r>
              <a:rPr lang="en-US" dirty="0"/>
              <a:t>algorithms has demonstrably sped up calculations (e.g. </a:t>
            </a:r>
            <a:r>
              <a:rPr lang="en-US" dirty="0" smtClean="0"/>
              <a:t>one million </a:t>
            </a:r>
            <a:r>
              <a:rPr lang="en-US" dirty="0"/>
              <a:t>times for analysis of strong </a:t>
            </a:r>
            <a:r>
              <a:rPr lang="en-US" dirty="0" smtClean="0"/>
              <a:t>lenses) </a:t>
            </a:r>
            <a:r>
              <a:rPr lang="en-US" dirty="0"/>
              <a:t>and produced clear cost-savings (30% increase in effective </a:t>
            </a:r>
            <a:r>
              <a:rPr lang="en-US" dirty="0" smtClean="0"/>
              <a:t>detector volume </a:t>
            </a:r>
            <a:r>
              <a:rPr lang="en-US" dirty="0"/>
              <a:t>for neutrino flavor tagging with neural </a:t>
            </a:r>
            <a:r>
              <a:rPr lang="en-US" dirty="0" smtClean="0"/>
              <a:t>networks). </a:t>
            </a:r>
          </a:p>
          <a:p>
            <a:r>
              <a:rPr lang="en-US" dirty="0" smtClean="0"/>
              <a:t>These </a:t>
            </a:r>
            <a:r>
              <a:rPr lang="en-US" dirty="0"/>
              <a:t>faster algorithms enable accelerated </a:t>
            </a:r>
            <a:r>
              <a:rPr lang="en-US" dirty="0" smtClean="0"/>
              <a:t>science, and </a:t>
            </a:r>
            <a:r>
              <a:rPr lang="en-US" dirty="0"/>
              <a:t>in some cases they lead to paradigm shifts: in situations where it once required one day for a human to analyze </a:t>
            </a:r>
            <a:r>
              <a:rPr lang="en-US" dirty="0" smtClean="0"/>
              <a:t>a single object. </a:t>
            </a:r>
          </a:p>
          <a:p>
            <a:r>
              <a:rPr lang="en-US" dirty="0" smtClean="0"/>
              <a:t>Also see a recent talk/work by Gabriel Perdue (FNAL) -&gt; next chart</a:t>
            </a:r>
          </a:p>
          <a:p>
            <a:r>
              <a:rPr lang="en-US" sz="1050" dirty="0"/>
              <a:t>Y</a:t>
            </a:r>
            <a:r>
              <a:rPr lang="en-US" sz="1050" dirty="0"/>
              <a:t>. D. </a:t>
            </a:r>
            <a:r>
              <a:rPr lang="en-US" sz="1050" dirty="0" err="1"/>
              <a:t>Hezaveh</a:t>
            </a:r>
            <a:r>
              <a:rPr lang="en-US" sz="1050" dirty="0"/>
              <a:t>, L. P. </a:t>
            </a:r>
            <a:r>
              <a:rPr lang="en-US" sz="1050" dirty="0" err="1"/>
              <a:t>Levasseur</a:t>
            </a:r>
            <a:r>
              <a:rPr lang="en-US" sz="1050" dirty="0"/>
              <a:t>, and P. J. Marshall, “Fast automated analysis of strong gravitational lenses </a:t>
            </a:r>
            <a:r>
              <a:rPr lang="en-US" sz="1050" dirty="0"/>
              <a:t>with convolutional </a:t>
            </a:r>
            <a:r>
              <a:rPr lang="en-US" sz="1050" dirty="0"/>
              <a:t>neural networks,” Nature, vol. 548, pp. 555–557, Aug. </a:t>
            </a:r>
            <a:r>
              <a:rPr lang="en-US" sz="1050" dirty="0"/>
              <a:t>2017; P</a:t>
            </a:r>
            <a:r>
              <a:rPr lang="en-US" sz="1050" dirty="0"/>
              <a:t>. Adamson et al., “Constraints on oscillation parameters from ne appearance and </a:t>
            </a:r>
            <a:r>
              <a:rPr lang="en-US" sz="1050" dirty="0" err="1"/>
              <a:t>nμ</a:t>
            </a:r>
            <a:r>
              <a:rPr lang="en-US" sz="1050" dirty="0"/>
              <a:t> disappearance in nova</a:t>
            </a:r>
            <a:r>
              <a:rPr lang="en-US" sz="1050" dirty="0"/>
              <a:t>,” Phys</a:t>
            </a:r>
            <a:r>
              <a:rPr lang="en-US" sz="1050" dirty="0"/>
              <a:t>. Rev. Lett., vol. 118, p. 231801, Jun 2017. [Online]. Available: </a:t>
            </a:r>
            <a:r>
              <a:rPr lang="en-US" sz="1050" dirty="0">
                <a:hlinkClick r:id="rId2"/>
              </a:rPr>
              <a:t>https://</a:t>
            </a:r>
            <a:r>
              <a:rPr lang="en-US" sz="1050" dirty="0">
                <a:hlinkClick r:id="rId2"/>
              </a:rPr>
              <a:t>link.aps.org/doi/10.1103/PhysRevLett</a:t>
            </a:r>
            <a:r>
              <a:rPr lang="en-US" sz="1050" dirty="0"/>
              <a:t>. 118.231801; M</a:t>
            </a:r>
            <a:r>
              <a:rPr lang="en-US" sz="1050" dirty="0"/>
              <a:t>. A. </a:t>
            </a:r>
            <a:r>
              <a:rPr lang="en-US" sz="1050" dirty="0" err="1"/>
              <a:t>Acero</a:t>
            </a:r>
            <a:r>
              <a:rPr lang="en-US" sz="1050" dirty="0"/>
              <a:t> et al., “New constraints on oscillation parameters from ne appearance and </a:t>
            </a:r>
            <a:r>
              <a:rPr lang="en-US" sz="1050" dirty="0" err="1"/>
              <a:t>nμ</a:t>
            </a:r>
            <a:r>
              <a:rPr lang="en-US" sz="1050" dirty="0"/>
              <a:t> </a:t>
            </a:r>
            <a:r>
              <a:rPr lang="en-US" sz="1050" dirty="0"/>
              <a:t>disappearance </a:t>
            </a:r>
            <a:r>
              <a:rPr lang="en-US" sz="1050" dirty="0"/>
              <a:t>in the nova experiment,” Phys. Rev. D, vol. 98, p. 032012, Aug 2018. [Online]. </a:t>
            </a:r>
            <a:r>
              <a:rPr lang="en-US" sz="1050" dirty="0"/>
              <a:t>Available: https</a:t>
            </a:r>
            <a:r>
              <a:rPr lang="en-US" sz="1050" dirty="0"/>
              <a:t>://</a:t>
            </a:r>
            <a:r>
              <a:rPr lang="en-US" sz="1050" dirty="0" err="1"/>
              <a:t>link.aps.org</a:t>
            </a:r>
            <a:r>
              <a:rPr lang="en-US" sz="1050" dirty="0"/>
              <a:t>/</a:t>
            </a:r>
            <a:r>
              <a:rPr lang="en-US" sz="1050" dirty="0" err="1"/>
              <a:t>doi</a:t>
            </a:r>
            <a:r>
              <a:rPr lang="en-US" sz="1050" dirty="0"/>
              <a:t>/10.1103/PhysRevD.98.032012</a:t>
            </a:r>
          </a:p>
        </p:txBody>
      </p:sp>
      <p:sp>
        <p:nvSpPr>
          <p:cNvPr id="4" name="TextBox 3"/>
          <p:cNvSpPr txBox="1"/>
          <p:nvPr/>
        </p:nvSpPr>
        <p:spPr>
          <a:xfrm>
            <a:off x="6520507" y="4519152"/>
            <a:ext cx="2249905" cy="300082"/>
          </a:xfrm>
          <a:prstGeom prst="rect">
            <a:avLst/>
          </a:prstGeom>
          <a:noFill/>
        </p:spPr>
        <p:txBody>
          <a:bodyPr wrap="square" rtlCol="0">
            <a:spAutoFit/>
          </a:bodyPr>
          <a:lstStyle/>
          <a:p>
            <a:r>
              <a:rPr lang="en-US" sz="1350"/>
              <a:t>Courtesy Jim Amundson</a:t>
            </a:r>
            <a:endParaRPr lang="en-US" sz="1350"/>
          </a:p>
        </p:txBody>
      </p:sp>
    </p:spTree>
    <p:extLst>
      <p:ext uri="{BB962C8B-B14F-4D97-AF65-F5344CB8AC3E}">
        <p14:creationId xmlns:p14="http://schemas.microsoft.com/office/powerpoint/2010/main" val="2961192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5061" y="477307"/>
            <a:ext cx="7518734" cy="4227040"/>
          </a:xfrm>
          <a:prstGeom prst="rect">
            <a:avLst/>
          </a:prstGeom>
        </p:spPr>
      </p:pic>
      <p:sp>
        <p:nvSpPr>
          <p:cNvPr id="5" name="TextBox 4"/>
          <p:cNvSpPr txBox="1"/>
          <p:nvPr/>
        </p:nvSpPr>
        <p:spPr>
          <a:xfrm>
            <a:off x="5895474" y="4704347"/>
            <a:ext cx="2249905" cy="300082"/>
          </a:xfrm>
          <a:prstGeom prst="rect">
            <a:avLst/>
          </a:prstGeom>
          <a:noFill/>
        </p:spPr>
        <p:txBody>
          <a:bodyPr wrap="square" rtlCol="0">
            <a:spAutoFit/>
          </a:bodyPr>
          <a:lstStyle/>
          <a:p>
            <a:r>
              <a:rPr lang="en-US" sz="1350"/>
              <a:t>Courtesy Jim Amundson</a:t>
            </a:r>
            <a:endParaRPr lang="en-US" sz="1350"/>
          </a:p>
        </p:txBody>
      </p:sp>
    </p:spTree>
    <p:extLst>
      <p:ext uri="{BB962C8B-B14F-4D97-AF65-F5344CB8AC3E}">
        <p14:creationId xmlns:p14="http://schemas.microsoft.com/office/powerpoint/2010/main" val="1155851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0795B1-3E5F-4B05-A2D0-A46457DA9780}"/>
              </a:ext>
            </a:extLst>
          </p:cNvPr>
          <p:cNvSpPr>
            <a:spLocks noGrp="1"/>
          </p:cNvSpPr>
          <p:nvPr>
            <p:ph type="title"/>
          </p:nvPr>
        </p:nvSpPr>
        <p:spPr>
          <a:xfrm>
            <a:off x="367435" y="147802"/>
            <a:ext cx="9144000" cy="473105"/>
          </a:xfrm>
        </p:spPr>
        <p:txBody>
          <a:bodyPr>
            <a:normAutofit fontScale="90000"/>
          </a:bodyPr>
          <a:lstStyle/>
          <a:p>
            <a:r>
              <a:rPr lang="en-US" smtClean="0"/>
              <a:t>Intelligent Controls </a:t>
            </a:r>
            <a:r>
              <a:rPr lang="en-US"/>
              <a:t>for Medical Accelerators</a:t>
            </a:r>
          </a:p>
        </p:txBody>
      </p:sp>
      <p:sp>
        <p:nvSpPr>
          <p:cNvPr id="3" name="Content Placeholder 2">
            <a:extLst>
              <a:ext uri="{FF2B5EF4-FFF2-40B4-BE49-F238E27FC236}">
                <a16:creationId xmlns="" xmlns:a16="http://schemas.microsoft.com/office/drawing/2014/main" id="{798B56D5-1659-4AAF-8A0B-A7C5B4C3C8D2}"/>
              </a:ext>
            </a:extLst>
          </p:cNvPr>
          <p:cNvSpPr>
            <a:spLocks noGrp="1"/>
          </p:cNvSpPr>
          <p:nvPr>
            <p:ph idx="1"/>
          </p:nvPr>
        </p:nvSpPr>
        <p:spPr>
          <a:xfrm>
            <a:off x="246418" y="1253214"/>
            <a:ext cx="3752535" cy="3663667"/>
          </a:xfrm>
        </p:spPr>
        <p:txBody>
          <a:bodyPr>
            <a:normAutofit lnSpcReduction="10000"/>
          </a:bodyPr>
          <a:lstStyle/>
          <a:p>
            <a:r>
              <a:rPr lang="en-US" sz="1500" dirty="0"/>
              <a:t>ILS </a:t>
            </a:r>
            <a:r>
              <a:rPr lang="en-US" sz="1500" dirty="0"/>
              <a:t>has developed a </a:t>
            </a:r>
            <a:r>
              <a:rPr lang="en-US" sz="1500" dirty="0"/>
              <a:t>medical </a:t>
            </a:r>
            <a:r>
              <a:rPr lang="en-US" sz="1500" dirty="0" err="1"/>
              <a:t>linac</a:t>
            </a:r>
            <a:r>
              <a:rPr lang="en-US" sz="1500" dirty="0"/>
              <a:t> for </a:t>
            </a:r>
            <a:r>
              <a:rPr lang="en-US" sz="1500" b="1" dirty="0"/>
              <a:t>cancer therapy </a:t>
            </a:r>
            <a:r>
              <a:rPr lang="en-US" sz="1500" dirty="0"/>
              <a:t>based on the </a:t>
            </a:r>
            <a:r>
              <a:rPr lang="en-US" sz="1500" dirty="0"/>
              <a:t>Neutron </a:t>
            </a:r>
            <a:r>
              <a:rPr lang="en-US" sz="1500" dirty="0"/>
              <a:t>Capture </a:t>
            </a:r>
            <a:r>
              <a:rPr lang="en-US" sz="1500" dirty="0"/>
              <a:t>nuclear </a:t>
            </a:r>
            <a:r>
              <a:rPr lang="en-US" sz="1500" dirty="0"/>
              <a:t>interaction:</a:t>
            </a:r>
          </a:p>
          <a:p>
            <a:pPr lvl="1"/>
            <a:r>
              <a:rPr lang="en-US" sz="1350" dirty="0"/>
              <a:t>Cancerous cells are tagged </a:t>
            </a:r>
            <a:r>
              <a:rPr lang="en-US" sz="1350" dirty="0"/>
              <a:t>and </a:t>
            </a:r>
            <a:r>
              <a:rPr lang="en-US" sz="1350" dirty="0"/>
              <a:t>then radiated with a beam of (slow) epithermal neutrons</a:t>
            </a:r>
            <a:r>
              <a:rPr lang="en-US" sz="1350" dirty="0"/>
              <a:t>.</a:t>
            </a:r>
            <a:endParaRPr lang="en-US" sz="1200" dirty="0"/>
          </a:p>
          <a:p>
            <a:r>
              <a:rPr lang="en-US" sz="1500" dirty="0"/>
              <a:t>The </a:t>
            </a:r>
            <a:r>
              <a:rPr lang="en-US" sz="1500" dirty="0"/>
              <a:t>NC </a:t>
            </a:r>
            <a:r>
              <a:rPr lang="en-US" sz="1500" dirty="0"/>
              <a:t>process releases a large radiation dose within a micrometer range, i.e. </a:t>
            </a:r>
            <a:r>
              <a:rPr lang="en-US" sz="1500" b="1" dirty="0"/>
              <a:t>no radiation damage to healthy cells</a:t>
            </a:r>
            <a:r>
              <a:rPr lang="en-US" sz="1500" dirty="0"/>
              <a:t>.</a:t>
            </a:r>
            <a:endParaRPr lang="en-US" sz="1200" dirty="0"/>
          </a:p>
          <a:p>
            <a:r>
              <a:rPr lang="en-US" sz="1500" dirty="0">
                <a:ea typeface="Cambria Math" panose="02040503050406030204" pitchFamily="18" charset="0"/>
              </a:rPr>
              <a:t>NC </a:t>
            </a:r>
            <a:r>
              <a:rPr lang="en-US" sz="1500" dirty="0">
                <a:ea typeface="Cambria Math" panose="02040503050406030204" pitchFamily="18" charset="0"/>
              </a:rPr>
              <a:t>has a small cross section. A </a:t>
            </a:r>
            <a:r>
              <a:rPr lang="en-US" sz="1500" b="1" dirty="0">
                <a:ea typeface="Cambria Math" panose="02040503050406030204" pitchFamily="18" charset="0"/>
              </a:rPr>
              <a:t>high-flux of neutrons</a:t>
            </a:r>
            <a:r>
              <a:rPr lang="en-US" sz="1500" dirty="0">
                <a:ea typeface="Cambria Math" panose="02040503050406030204" pitchFamily="18" charset="0"/>
              </a:rPr>
              <a:t> is then required </a:t>
            </a:r>
            <a:r>
              <a:rPr lang="en-US" sz="1500" b="1" dirty="0">
                <a:ea typeface="Cambria Math" panose="02040503050406030204" pitchFamily="18" charset="0"/>
              </a:rPr>
              <a:t>to maximize </a:t>
            </a:r>
            <a:r>
              <a:rPr lang="en-US" sz="1500" dirty="0">
                <a:ea typeface="Cambria Math" panose="02040503050406030204" pitchFamily="18" charset="0"/>
              </a:rPr>
              <a:t>the number of </a:t>
            </a:r>
            <a:r>
              <a:rPr lang="en-US" sz="1500" b="1" dirty="0">
                <a:ea typeface="Cambria Math" panose="02040503050406030204" pitchFamily="18" charset="0"/>
              </a:rPr>
              <a:t>NC interactions</a:t>
            </a:r>
            <a:endParaRPr lang="en-US" sz="750" b="1" dirty="0">
              <a:ea typeface="Cambria Math" panose="02040503050406030204" pitchFamily="18" charset="0"/>
            </a:endParaRPr>
          </a:p>
          <a:p>
            <a:pPr lvl="1"/>
            <a:r>
              <a:rPr lang="en-US" sz="1500" dirty="0">
                <a:solidFill>
                  <a:schemeClr val="tx2">
                    <a:lumMod val="75000"/>
                  </a:schemeClr>
                </a:solidFill>
                <a:ea typeface="Cambria Math" panose="02040503050406030204" pitchFamily="18" charset="0"/>
              </a:rPr>
              <a:t>The </a:t>
            </a:r>
            <a:r>
              <a:rPr lang="en-US" sz="1500" dirty="0" err="1">
                <a:solidFill>
                  <a:schemeClr val="tx2">
                    <a:lumMod val="75000"/>
                  </a:schemeClr>
                </a:solidFill>
                <a:ea typeface="Cambria Math" panose="02040503050406030204" pitchFamily="18" charset="0"/>
              </a:rPr>
              <a:t>linac</a:t>
            </a:r>
            <a:r>
              <a:rPr lang="en-US" sz="1500" dirty="0">
                <a:solidFill>
                  <a:schemeClr val="tx2">
                    <a:lumMod val="75000"/>
                  </a:schemeClr>
                </a:solidFill>
                <a:ea typeface="Cambria Math" panose="02040503050406030204" pitchFamily="18" charset="0"/>
              </a:rPr>
              <a:t> needs to be </a:t>
            </a:r>
            <a:r>
              <a:rPr lang="en-US" sz="1500" dirty="0">
                <a:solidFill>
                  <a:schemeClr val="tx2">
                    <a:lumMod val="75000"/>
                  </a:schemeClr>
                </a:solidFill>
                <a:ea typeface="Cambria Math" panose="02040503050406030204" pitchFamily="18" charset="0"/>
              </a:rPr>
              <a:t>controlled to </a:t>
            </a:r>
            <a:r>
              <a:rPr lang="en-US" sz="1500" dirty="0">
                <a:solidFill>
                  <a:schemeClr val="tx2">
                    <a:lumMod val="75000"/>
                  </a:schemeClr>
                </a:solidFill>
                <a:ea typeface="Cambria Math" panose="02040503050406030204" pitchFamily="18" charset="0"/>
              </a:rPr>
              <a:t>produce </a:t>
            </a:r>
            <a:r>
              <a:rPr lang="en-US" sz="1500" dirty="0">
                <a:solidFill>
                  <a:schemeClr val="tx2">
                    <a:lumMod val="75000"/>
                  </a:schemeClr>
                </a:solidFill>
                <a:ea typeface="Cambria Math" panose="02040503050406030204" pitchFamily="18" charset="0"/>
              </a:rPr>
              <a:t>and hold steady a </a:t>
            </a:r>
            <a:r>
              <a:rPr lang="en-US" sz="1500" dirty="0">
                <a:solidFill>
                  <a:schemeClr val="tx2">
                    <a:lumMod val="75000"/>
                  </a:schemeClr>
                </a:solidFill>
                <a:ea typeface="Cambria Math" panose="02040503050406030204" pitchFamily="18" charset="0"/>
              </a:rPr>
              <a:t>high-current proton </a:t>
            </a:r>
            <a:r>
              <a:rPr lang="en-US" sz="1500" dirty="0">
                <a:solidFill>
                  <a:schemeClr val="tx2">
                    <a:lumMod val="75000"/>
                  </a:schemeClr>
                </a:solidFill>
                <a:ea typeface="Cambria Math" panose="02040503050406030204" pitchFamily="18" charset="0"/>
              </a:rPr>
              <a:t>beam for producing neutrons.</a:t>
            </a:r>
            <a:endParaRPr lang="en-US" sz="1500" dirty="0">
              <a:solidFill>
                <a:schemeClr val="tx2">
                  <a:lumMod val="75000"/>
                </a:schemeClr>
              </a:solidFill>
              <a:ea typeface="Cambria Math" panose="02040503050406030204" pitchFamily="18" charset="0"/>
            </a:endParaRPr>
          </a:p>
          <a:p>
            <a:endParaRPr lang="en-US" sz="1500" dirty="0">
              <a:ea typeface="Cambria Math" panose="02040503050406030204" pitchFamily="18" charset="0"/>
            </a:endParaRPr>
          </a:p>
          <a:p>
            <a:pPr marL="257175" lvl="1" indent="-257175">
              <a:buFont typeface="Arial" panose="020B0604020202020204" pitchFamily="34" charset="0"/>
              <a:buChar char="•"/>
            </a:pPr>
            <a:endParaRPr lang="en-US" sz="1500" dirty="0">
              <a:ea typeface="Cambria Math" panose="02040503050406030204" pitchFamily="18" charset="0"/>
            </a:endParaRPr>
          </a:p>
          <a:p>
            <a:pPr marL="0" indent="0">
              <a:buNone/>
            </a:pPr>
            <a:endParaRPr lang="en-US" sz="1500" dirty="0"/>
          </a:p>
        </p:txBody>
      </p:sp>
      <p:grpSp>
        <p:nvGrpSpPr>
          <p:cNvPr id="4" name="Group 3">
            <a:extLst>
              <a:ext uri="{FF2B5EF4-FFF2-40B4-BE49-F238E27FC236}">
                <a16:creationId xmlns="" xmlns:a16="http://schemas.microsoft.com/office/drawing/2014/main" id="{AB0CBF7F-ECDA-4461-90D7-B2E12E331D80}"/>
              </a:ext>
            </a:extLst>
          </p:cNvPr>
          <p:cNvGrpSpPr/>
          <p:nvPr/>
        </p:nvGrpSpPr>
        <p:grpSpPr>
          <a:xfrm>
            <a:off x="6647787" y="532856"/>
            <a:ext cx="3097789" cy="1440715"/>
            <a:chOff x="7829351" y="528271"/>
            <a:chExt cx="4821468" cy="2355559"/>
          </a:xfrm>
        </p:grpSpPr>
        <p:pic>
          <p:nvPicPr>
            <p:cNvPr id="6" name="Picture 5" descr="A close up of a toy&#10;&#10;Description automatically generated">
              <a:extLst>
                <a:ext uri="{FF2B5EF4-FFF2-40B4-BE49-F238E27FC236}">
                  <a16:creationId xmlns="" xmlns:a16="http://schemas.microsoft.com/office/drawing/2014/main" id="{87044D66-8F2D-407F-B7CA-6D06EA05B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083" y="528271"/>
              <a:ext cx="1917520" cy="1949545"/>
            </a:xfrm>
            <a:prstGeom prst="rect">
              <a:avLst/>
            </a:prstGeom>
          </p:spPr>
        </p:pic>
        <p:sp>
          <p:nvSpPr>
            <p:cNvPr id="8" name="TextBox 7">
              <a:extLst>
                <a:ext uri="{FF2B5EF4-FFF2-40B4-BE49-F238E27FC236}">
                  <a16:creationId xmlns="" xmlns:a16="http://schemas.microsoft.com/office/drawing/2014/main" id="{84097C4E-610A-4E9C-840A-9040AFE76F76}"/>
                </a:ext>
              </a:extLst>
            </p:cNvPr>
            <p:cNvSpPr txBox="1"/>
            <p:nvPr/>
          </p:nvSpPr>
          <p:spPr>
            <a:xfrm>
              <a:off x="7829351" y="2506421"/>
              <a:ext cx="4821468" cy="377409"/>
            </a:xfrm>
            <a:prstGeom prst="rect">
              <a:avLst/>
            </a:prstGeom>
            <a:noFill/>
          </p:spPr>
          <p:txBody>
            <a:bodyPr wrap="square" rtlCol="0">
              <a:spAutoFit/>
            </a:bodyPr>
            <a:lstStyle/>
            <a:p>
              <a:r>
                <a:rPr lang="en-US" sz="900"/>
                <a:t>Scheme for BNCT cancer therapy with ILS accelerator.</a:t>
              </a:r>
            </a:p>
          </p:txBody>
        </p:sp>
      </p:grpSp>
      <p:pic>
        <p:nvPicPr>
          <p:cNvPr id="19" name="Picture 18">
            <a:extLst>
              <a:ext uri="{FF2B5EF4-FFF2-40B4-BE49-F238E27FC236}">
                <a16:creationId xmlns="" xmlns:a16="http://schemas.microsoft.com/office/drawing/2014/main" id="{88EC75EA-3116-4B1B-919A-97ACCE8A47A2}"/>
              </a:ext>
            </a:extLst>
          </p:cNvPr>
          <p:cNvPicPr>
            <a:picLocks noChangeAspect="1"/>
          </p:cNvPicPr>
          <p:nvPr/>
        </p:nvPicPr>
        <p:blipFill rotWithShape="1">
          <a:blip r:embed="rId3">
            <a:extLst>
              <a:ext uri="{28A0092B-C50C-407E-A947-70E740481C1C}">
                <a14:useLocalDpi xmlns:a14="http://schemas.microsoft.com/office/drawing/2010/main" val="0"/>
              </a:ext>
            </a:extLst>
          </a:blip>
          <a:srcRect r="47824"/>
          <a:stretch/>
        </p:blipFill>
        <p:spPr>
          <a:xfrm>
            <a:off x="5171744" y="1285972"/>
            <a:ext cx="1369205" cy="483410"/>
          </a:xfrm>
          <a:prstGeom prst="rect">
            <a:avLst/>
          </a:prstGeom>
        </p:spPr>
      </p:pic>
      <p:pic>
        <p:nvPicPr>
          <p:cNvPr id="9" name="Picture 8">
            <a:extLst>
              <a:ext uri="{FF2B5EF4-FFF2-40B4-BE49-F238E27FC236}">
                <a16:creationId xmlns="" xmlns:a16="http://schemas.microsoft.com/office/drawing/2014/main" id="{AB1BEBBA-F629-4511-BE7A-632B683A874A}"/>
              </a:ext>
            </a:extLst>
          </p:cNvPr>
          <p:cNvPicPr>
            <a:picLocks noChangeAspect="1"/>
          </p:cNvPicPr>
          <p:nvPr/>
        </p:nvPicPr>
        <p:blipFill rotWithShape="1">
          <a:blip r:embed="rId4">
            <a:extLst>
              <a:ext uri="{28A0092B-C50C-407E-A947-70E740481C1C}">
                <a14:useLocalDpi xmlns:a14="http://schemas.microsoft.com/office/drawing/2010/main" val="0"/>
              </a:ext>
            </a:extLst>
          </a:blip>
          <a:srcRect t="11969"/>
          <a:stretch/>
        </p:blipFill>
        <p:spPr>
          <a:xfrm>
            <a:off x="4722470" y="2288245"/>
            <a:ext cx="4149791" cy="2657396"/>
          </a:xfrm>
          <a:prstGeom prst="rect">
            <a:avLst/>
          </a:prstGeom>
        </p:spPr>
      </p:pic>
      <p:pic>
        <p:nvPicPr>
          <p:cNvPr id="10" name="Picture 9"/>
          <p:cNvPicPr/>
          <p:nvPr/>
        </p:nvPicPr>
        <p:blipFill>
          <a:blip r:embed="rId5"/>
          <a:stretch>
            <a:fillRect/>
          </a:stretch>
        </p:blipFill>
        <p:spPr>
          <a:xfrm>
            <a:off x="3956931" y="1222175"/>
            <a:ext cx="982504" cy="556736"/>
          </a:xfrm>
          <a:prstGeom prst="rect">
            <a:avLst/>
          </a:prstGeom>
        </p:spPr>
      </p:pic>
      <p:sp>
        <p:nvSpPr>
          <p:cNvPr id="11" name="Footer Placeholder 3"/>
          <p:cNvSpPr>
            <a:spLocks noGrp="1"/>
          </p:cNvSpPr>
          <p:nvPr>
            <p:ph type="ftr" sz="quarter" idx="4294967295"/>
          </p:nvPr>
        </p:nvSpPr>
        <p:spPr>
          <a:xfrm>
            <a:off x="5278582" y="1735313"/>
            <a:ext cx="2430884" cy="386759"/>
          </a:xfrm>
          <a:prstGeom prst="rect">
            <a:avLst/>
          </a:prstGeom>
        </p:spPr>
        <p:txBody>
          <a:bodyPr/>
          <a:lstStyle/>
          <a:p>
            <a:r>
              <a:rPr lang="en-US" sz="3000" dirty="0">
                <a:solidFill>
                  <a:srgbClr val="250087"/>
                </a:solidFill>
                <a:latin typeface="Times New Roman" charset="0"/>
              </a:rPr>
              <a:t>E</a:t>
            </a:r>
            <a:r>
              <a:rPr lang="en-US" sz="1500" dirty="0">
                <a:solidFill>
                  <a:srgbClr val="250087"/>
                </a:solidFill>
                <a:latin typeface="Times New Roman" charset="0"/>
              </a:rPr>
              <a:t>LEMENT </a:t>
            </a:r>
            <a:r>
              <a:rPr lang="en-US" sz="3000" dirty="0">
                <a:solidFill>
                  <a:srgbClr val="250087"/>
                </a:solidFill>
                <a:latin typeface="Times New Roman" charset="0"/>
              </a:rPr>
              <a:t>A</a:t>
            </a:r>
            <a:r>
              <a:rPr lang="en-US" sz="1500" dirty="0">
                <a:solidFill>
                  <a:srgbClr val="250087"/>
                </a:solidFill>
                <a:latin typeface="Times New Roman" charset="0"/>
              </a:rPr>
              <a:t>ERO</a:t>
            </a:r>
            <a:endParaRPr lang="en-US" sz="3000" dirty="0"/>
          </a:p>
        </p:txBody>
      </p:sp>
      <p:pic>
        <p:nvPicPr>
          <p:cNvPr id="15" name="Picture 14"/>
          <p:cNvPicPr>
            <a:picLocks noChangeAspect="1"/>
          </p:cNvPicPr>
          <p:nvPr/>
        </p:nvPicPr>
        <p:blipFill>
          <a:blip r:embed="rId6"/>
          <a:stretch>
            <a:fillRect/>
          </a:stretch>
        </p:blipFill>
        <p:spPr>
          <a:xfrm>
            <a:off x="4227937" y="1847005"/>
            <a:ext cx="494533" cy="454852"/>
          </a:xfrm>
          <a:prstGeom prst="rect">
            <a:avLst/>
          </a:prstGeom>
        </p:spPr>
      </p:pic>
    </p:spTree>
    <p:extLst>
      <p:ext uri="{BB962C8B-B14F-4D97-AF65-F5344CB8AC3E}">
        <p14:creationId xmlns:p14="http://schemas.microsoft.com/office/powerpoint/2010/main" val="649828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Modern Analytical </a:t>
            </a:r>
            <a:r>
              <a:rPr lang="en-US" dirty="0" smtClean="0"/>
              <a:t>Devices</a:t>
            </a:r>
            <a:br>
              <a:rPr lang="en-US" dirty="0" smtClean="0"/>
            </a:br>
            <a:r>
              <a:rPr lang="en-US" sz="2800" i="1" dirty="0"/>
              <a:t>A</a:t>
            </a:r>
            <a:r>
              <a:rPr lang="en-US" sz="2800" i="1" dirty="0" smtClean="0"/>
              <a:t> few applications with impact to science</a:t>
            </a:r>
            <a:endParaRPr lang="en-US" sz="2800" i="1" dirty="0"/>
          </a:p>
        </p:txBody>
      </p:sp>
      <p:pic>
        <p:nvPicPr>
          <p:cNvPr id="4" name="Picture 3"/>
          <p:cNvPicPr>
            <a:picLocks noChangeAspect="1"/>
          </p:cNvPicPr>
          <p:nvPr/>
        </p:nvPicPr>
        <p:blipFill>
          <a:blip r:embed="rId2"/>
          <a:stretch>
            <a:fillRect/>
          </a:stretch>
        </p:blipFill>
        <p:spPr>
          <a:xfrm>
            <a:off x="3444491" y="1169923"/>
            <a:ext cx="2255018" cy="2086461"/>
          </a:xfrm>
          <a:prstGeom prst="rect">
            <a:avLst/>
          </a:prstGeom>
        </p:spPr>
      </p:pic>
      <p:sp>
        <p:nvSpPr>
          <p:cNvPr id="5" name="TextBox 4"/>
          <p:cNvSpPr txBox="1"/>
          <p:nvPr/>
        </p:nvSpPr>
        <p:spPr>
          <a:xfrm>
            <a:off x="3171177" y="3277878"/>
            <a:ext cx="2801646" cy="1661993"/>
          </a:xfrm>
          <a:prstGeom prst="rect">
            <a:avLst/>
          </a:prstGeom>
          <a:noFill/>
        </p:spPr>
        <p:txBody>
          <a:bodyPr wrap="square" rtlCol="0">
            <a:spAutoFit/>
          </a:bodyPr>
          <a:lstStyle/>
          <a:p>
            <a:r>
              <a:rPr lang="en-US" sz="1700" dirty="0">
                <a:solidFill>
                  <a:schemeClr val="tx2"/>
                </a:solidFill>
                <a:latin typeface="Gotham Book" charset="0"/>
                <a:ea typeface="Gotham Book" charset="0"/>
                <a:cs typeface="Gotham Book" charset="0"/>
              </a:rPr>
              <a:t>X-ray diffraction to understand the physical structure of the DNA molecule. </a:t>
            </a:r>
          </a:p>
          <a:p>
            <a:r>
              <a:rPr lang="en-US" sz="1700" dirty="0">
                <a:solidFill>
                  <a:schemeClr val="tx2"/>
                </a:solidFill>
                <a:latin typeface="Gotham Book" charset="0"/>
                <a:ea typeface="Gotham Book" charset="0"/>
                <a:cs typeface="Gotham Book" charset="0"/>
              </a:rPr>
              <a:t>(Facebook page for </a:t>
            </a:r>
            <a:r>
              <a:rPr lang="en-US" sz="1700" dirty="0" err="1">
                <a:solidFill>
                  <a:schemeClr val="tx2"/>
                </a:solidFill>
                <a:latin typeface="Gotham Book" charset="0"/>
                <a:ea typeface="Gotham Book" charset="0"/>
                <a:cs typeface="Gotham Book" charset="0"/>
              </a:rPr>
              <a:t>Rosiland</a:t>
            </a:r>
            <a:r>
              <a:rPr lang="en-US" sz="1700" dirty="0">
                <a:solidFill>
                  <a:schemeClr val="tx2"/>
                </a:solidFill>
                <a:latin typeface="Gotham Book" charset="0"/>
                <a:ea typeface="Gotham Book" charset="0"/>
                <a:cs typeface="Gotham Book" charset="0"/>
              </a:rPr>
              <a:t> Franklin)</a:t>
            </a:r>
          </a:p>
        </p:txBody>
      </p:sp>
      <p:pic>
        <p:nvPicPr>
          <p:cNvPr id="6" name="Picture 5"/>
          <p:cNvPicPr>
            <a:picLocks noChangeAspect="1"/>
          </p:cNvPicPr>
          <p:nvPr/>
        </p:nvPicPr>
        <p:blipFill>
          <a:blip r:embed="rId3"/>
          <a:stretch>
            <a:fillRect/>
          </a:stretch>
        </p:blipFill>
        <p:spPr>
          <a:xfrm>
            <a:off x="6016968" y="1141489"/>
            <a:ext cx="3127032" cy="2391261"/>
          </a:xfrm>
          <a:prstGeom prst="rect">
            <a:avLst/>
          </a:prstGeom>
        </p:spPr>
      </p:pic>
      <p:sp>
        <p:nvSpPr>
          <p:cNvPr id="7" name="TextBox 6"/>
          <p:cNvSpPr txBox="1"/>
          <p:nvPr/>
        </p:nvSpPr>
        <p:spPr>
          <a:xfrm>
            <a:off x="6101441" y="3446515"/>
            <a:ext cx="2958085" cy="1400383"/>
          </a:xfrm>
          <a:prstGeom prst="rect">
            <a:avLst/>
          </a:prstGeom>
          <a:noFill/>
        </p:spPr>
        <p:txBody>
          <a:bodyPr wrap="square" rtlCol="0">
            <a:spAutoFit/>
          </a:bodyPr>
          <a:lstStyle/>
          <a:p>
            <a:r>
              <a:rPr lang="en-US" sz="1700" dirty="0">
                <a:solidFill>
                  <a:schemeClr val="tx2"/>
                </a:solidFill>
                <a:latin typeface="Gotham Book" charset="0"/>
                <a:ea typeface="Gotham Book" charset="0"/>
                <a:cs typeface="Gotham Book" charset="0"/>
              </a:rPr>
              <a:t>CERN used in the discovery of the Higgs boson. </a:t>
            </a:r>
          </a:p>
          <a:p>
            <a:r>
              <a:rPr lang="en-US" sz="1700" dirty="0">
                <a:solidFill>
                  <a:schemeClr val="tx2"/>
                </a:solidFill>
                <a:latin typeface="Gotham Book" charset="0"/>
                <a:ea typeface="Gotham Book" charset="0"/>
                <a:cs typeface="Gotham Book" charset="0"/>
              </a:rPr>
              <a:t>(From </a:t>
            </a:r>
            <a:r>
              <a:rPr lang="fr-FR" sz="1700" dirty="0">
                <a:solidFill>
                  <a:schemeClr val="tx2"/>
                </a:solidFill>
                <a:latin typeface="Gotham Book" charset="0"/>
                <a:ea typeface="Gotham Book" charset="0"/>
                <a:cs typeface="Gotham Book" charset="0"/>
              </a:rPr>
              <a:t>Nature 564, 46-47 (2018)</a:t>
            </a:r>
            <a:r>
              <a:rPr lang="fr-FR" sz="1700" dirty="0" err="1">
                <a:solidFill>
                  <a:schemeClr val="tx2"/>
                </a:solidFill>
                <a:latin typeface="Gotham Book" charset="0"/>
                <a:ea typeface="Gotham Book" charset="0"/>
                <a:cs typeface="Gotham Book" charset="0"/>
              </a:rPr>
              <a:t>doi</a:t>
            </a:r>
            <a:r>
              <a:rPr lang="fr-FR" sz="1700" dirty="0">
                <a:solidFill>
                  <a:schemeClr val="tx2"/>
                </a:solidFill>
                <a:latin typeface="Gotham Book" charset="0"/>
                <a:ea typeface="Gotham Book" charset="0"/>
                <a:cs typeface="Gotham Book" charset="0"/>
              </a:rPr>
              <a:t>: 10.1038/d41586-018-07405-x</a:t>
            </a:r>
            <a:r>
              <a:rPr lang="en-US" sz="1700" dirty="0">
                <a:solidFill>
                  <a:schemeClr val="tx2"/>
                </a:solidFill>
                <a:latin typeface="Gotham Book" charset="0"/>
                <a:ea typeface="Gotham Book" charset="0"/>
                <a:cs typeface="Gotham Book" charset="0"/>
              </a:rPr>
              <a:t>)</a:t>
            </a:r>
          </a:p>
        </p:txBody>
      </p:sp>
      <p:pic>
        <p:nvPicPr>
          <p:cNvPr id="8" name="Picture 7"/>
          <p:cNvPicPr>
            <a:picLocks noChangeAspect="1"/>
          </p:cNvPicPr>
          <p:nvPr/>
        </p:nvPicPr>
        <p:blipFill>
          <a:blip r:embed="rId4"/>
          <a:stretch>
            <a:fillRect/>
          </a:stretch>
        </p:blipFill>
        <p:spPr>
          <a:xfrm>
            <a:off x="284555" y="1160629"/>
            <a:ext cx="2517008" cy="2022966"/>
          </a:xfrm>
          <a:prstGeom prst="rect">
            <a:avLst/>
          </a:prstGeom>
        </p:spPr>
      </p:pic>
      <p:sp>
        <p:nvSpPr>
          <p:cNvPr id="9" name="Rectangle 8"/>
          <p:cNvSpPr/>
          <p:nvPr/>
        </p:nvSpPr>
        <p:spPr>
          <a:xfrm>
            <a:off x="105102" y="3131045"/>
            <a:ext cx="3021929" cy="2031325"/>
          </a:xfrm>
          <a:prstGeom prst="rect">
            <a:avLst/>
          </a:prstGeom>
        </p:spPr>
        <p:txBody>
          <a:bodyPr wrap="square">
            <a:spAutoFit/>
          </a:bodyPr>
          <a:lstStyle/>
          <a:p>
            <a:r>
              <a:rPr lang="en-US" sz="1400" dirty="0">
                <a:solidFill>
                  <a:schemeClr val="tx2"/>
                </a:solidFill>
                <a:latin typeface="Gotham Book" charset="0"/>
                <a:ea typeface="Gotham Book" charset="0"/>
                <a:cs typeface="Gotham Book" charset="0"/>
              </a:rPr>
              <a:t>450-MeV Chicago Cyclotron</a:t>
            </a:r>
          </a:p>
          <a:p>
            <a:r>
              <a:rPr lang="en-US" sz="1400" dirty="0">
                <a:solidFill>
                  <a:schemeClr val="tx2"/>
                </a:solidFill>
                <a:latin typeface="Gotham Book" charset="0"/>
                <a:ea typeface="Gotham Book" charset="0"/>
                <a:cs typeface="Gotham Book" charset="0"/>
              </a:rPr>
              <a:t>Used to show that particles called "</a:t>
            </a:r>
            <a:r>
              <a:rPr lang="en-US" sz="1400" dirty="0" err="1">
                <a:solidFill>
                  <a:schemeClr val="tx2"/>
                </a:solidFill>
                <a:latin typeface="Gotham Book" charset="0"/>
                <a:ea typeface="Gotham Book" charset="0"/>
                <a:cs typeface="Gotham Book" charset="0"/>
              </a:rPr>
              <a:t>pions</a:t>
            </a:r>
            <a:r>
              <a:rPr lang="en-US" sz="1400" dirty="0">
                <a:solidFill>
                  <a:schemeClr val="tx2"/>
                </a:solidFill>
                <a:latin typeface="Gotham Book" charset="0"/>
                <a:ea typeface="Gotham Book" charset="0"/>
                <a:cs typeface="Gotham Book" charset="0"/>
              </a:rPr>
              <a:t>" are largely responsible for the force that holds protons together in the nucleus of an atom. Built between 1950-52, this early particle accelerator was one of the most powerful of its time. (U of C archive and </a:t>
            </a:r>
            <a:r>
              <a:rPr lang="en-US" sz="1400" dirty="0" err="1">
                <a:solidFill>
                  <a:schemeClr val="tx2"/>
                </a:solidFill>
                <a:latin typeface="Gotham Book" charset="0"/>
                <a:ea typeface="Gotham Book" charset="0"/>
                <a:cs typeface="Gotham Book" charset="0"/>
              </a:rPr>
              <a:t>Fermilab</a:t>
            </a:r>
            <a:r>
              <a:rPr lang="en-US" sz="1400" dirty="0">
                <a:solidFill>
                  <a:schemeClr val="tx2"/>
                </a:solidFill>
                <a:latin typeface="Gotham Book" charset="0"/>
                <a:ea typeface="Gotham Book" charset="0"/>
                <a:cs typeface="Gotham Book" charset="0"/>
              </a:rPr>
              <a:t> </a:t>
            </a:r>
            <a:r>
              <a:rPr lang="en-US" sz="1400" dirty="0" smtClean="0">
                <a:solidFill>
                  <a:schemeClr val="tx2"/>
                </a:solidFill>
                <a:latin typeface="Gotham Book" charset="0"/>
                <a:ea typeface="Gotham Book" charset="0"/>
                <a:cs typeface="Gotham Book" charset="0"/>
              </a:rPr>
              <a:t>Today)</a:t>
            </a:r>
            <a:endParaRPr lang="en-US" sz="1400" dirty="0">
              <a:solidFill>
                <a:schemeClr val="tx2"/>
              </a:solidFill>
              <a:latin typeface="Gotham Book" charset="0"/>
              <a:ea typeface="Gotham Book" charset="0"/>
              <a:cs typeface="Gotham Book" charset="0"/>
            </a:endParaRPr>
          </a:p>
        </p:txBody>
      </p:sp>
    </p:spTree>
    <p:extLst>
      <p:ext uri="{BB962C8B-B14F-4D97-AF65-F5344CB8AC3E}">
        <p14:creationId xmlns:p14="http://schemas.microsoft.com/office/powerpoint/2010/main" val="991910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D5696256-392A-4A3B-BE0C-BF8D1F1F3517}"/>
              </a:ext>
            </a:extLst>
          </p:cNvPr>
          <p:cNvSpPr>
            <a:spLocks noGrp="1"/>
          </p:cNvSpPr>
          <p:nvPr>
            <p:ph idx="1"/>
          </p:nvPr>
        </p:nvSpPr>
        <p:spPr>
          <a:xfrm>
            <a:off x="266147" y="981318"/>
            <a:ext cx="8962497" cy="418229"/>
          </a:xfrm>
        </p:spPr>
        <p:txBody>
          <a:bodyPr>
            <a:normAutofit fontScale="92500"/>
          </a:bodyPr>
          <a:lstStyle/>
          <a:p>
            <a:r>
              <a:rPr lang="en-US" sz="1500"/>
              <a:t>AI controllers can help the </a:t>
            </a:r>
            <a:r>
              <a:rPr lang="en-US" sz="1500" dirty="0" err="1"/>
              <a:t>linac</a:t>
            </a:r>
            <a:r>
              <a:rPr lang="en-US" sz="1500" dirty="0"/>
              <a:t> operate in an optimal configuration </a:t>
            </a:r>
            <a:r>
              <a:rPr lang="en-US" sz="1500" dirty="0"/>
              <a:t>that, as one example, maximizes </a:t>
            </a:r>
            <a:r>
              <a:rPr lang="en-US" sz="1500" dirty="0"/>
              <a:t>beam current.</a:t>
            </a:r>
          </a:p>
        </p:txBody>
      </p:sp>
      <p:grpSp>
        <p:nvGrpSpPr>
          <p:cNvPr id="5" name="Group 4">
            <a:extLst>
              <a:ext uri="{FF2B5EF4-FFF2-40B4-BE49-F238E27FC236}">
                <a16:creationId xmlns="" xmlns:a16="http://schemas.microsoft.com/office/drawing/2014/main" id="{9D879CD9-6666-4E51-A7E2-6215A8D36517}"/>
              </a:ext>
            </a:extLst>
          </p:cNvPr>
          <p:cNvGrpSpPr/>
          <p:nvPr/>
        </p:nvGrpSpPr>
        <p:grpSpPr>
          <a:xfrm>
            <a:off x="3718771" y="1441651"/>
            <a:ext cx="5161640" cy="2784740"/>
            <a:chOff x="4771076" y="1458705"/>
            <a:chExt cx="8989012" cy="4678436"/>
          </a:xfrm>
        </p:grpSpPr>
        <p:grpSp>
          <p:nvGrpSpPr>
            <p:cNvPr id="6" name="Group 5">
              <a:extLst>
                <a:ext uri="{FF2B5EF4-FFF2-40B4-BE49-F238E27FC236}">
                  <a16:creationId xmlns="" xmlns:a16="http://schemas.microsoft.com/office/drawing/2014/main" id="{DA6DD35F-2C46-40F1-952B-4FE5D87545D6}"/>
                </a:ext>
              </a:extLst>
            </p:cNvPr>
            <p:cNvGrpSpPr/>
            <p:nvPr/>
          </p:nvGrpSpPr>
          <p:grpSpPr>
            <a:xfrm>
              <a:off x="4771076" y="1458705"/>
              <a:ext cx="7405376" cy="4678436"/>
              <a:chOff x="4886154" y="1468036"/>
              <a:chExt cx="7405376" cy="4678436"/>
            </a:xfrm>
          </p:grpSpPr>
          <p:grpSp>
            <p:nvGrpSpPr>
              <p:cNvPr id="8" name="Group 7">
                <a:extLst>
                  <a:ext uri="{FF2B5EF4-FFF2-40B4-BE49-F238E27FC236}">
                    <a16:creationId xmlns="" xmlns:a16="http://schemas.microsoft.com/office/drawing/2014/main" id="{DE21DEEB-0C51-4B5E-BE31-4455D535DCCF}"/>
                  </a:ext>
                </a:extLst>
              </p:cNvPr>
              <p:cNvGrpSpPr/>
              <p:nvPr/>
            </p:nvGrpSpPr>
            <p:grpSpPr>
              <a:xfrm>
                <a:off x="7124553" y="1468036"/>
                <a:ext cx="541176" cy="511238"/>
                <a:chOff x="6680718" y="1516997"/>
                <a:chExt cx="541176" cy="511238"/>
              </a:xfrm>
            </p:grpSpPr>
            <p:sp>
              <p:nvSpPr>
                <p:cNvPr id="65" name="Oval 64">
                  <a:extLst>
                    <a:ext uri="{FF2B5EF4-FFF2-40B4-BE49-F238E27FC236}">
                      <a16:creationId xmlns="" xmlns:a16="http://schemas.microsoft.com/office/drawing/2014/main" id="{3BA0D08A-A3A1-42ED-AD5F-D616D2FF4C01}"/>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 xmlns:a16="http://schemas.microsoft.com/office/drawing/2014/main" id="{795FB713-5D3A-4020-AA00-A38B10E91FED}"/>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𝑥</m:t>
                                </m:r>
                              </m:e>
                              <m:sub>
                                <m:r>
                                  <a:rPr lang="en-US" sz="1200" i="1">
                                    <a:latin typeface="Cambria Math" panose="02040503050406030204" pitchFamily="18" charset="0"/>
                                  </a:rPr>
                                  <m:t>1</m:t>
                                </m:r>
                              </m:sub>
                            </m:sSub>
                          </m:oMath>
                        </m:oMathPara>
                      </a14:m>
                      <a:endParaRPr lang="en-US" sz="1200"/>
                    </a:p>
                  </p:txBody>
                </p:sp>
              </mc:Choice>
              <mc:Fallback xmlns="">
                <p:sp>
                  <p:nvSpPr>
                    <p:cNvPr id="66" name="TextBox 65">
                      <a:extLst>
                        <a:ext uri="{FF2B5EF4-FFF2-40B4-BE49-F238E27FC236}">
                          <a16:creationId xmlns:a16="http://schemas.microsoft.com/office/drawing/2014/main" id="{795FB713-5D3A-4020-AA00-A38B10E91FED}"/>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2"/>
                      <a:stretch>
                        <a:fillRect/>
                      </a:stretch>
                    </a:blipFill>
                  </p:spPr>
                  <p:txBody>
                    <a:bodyPr/>
                    <a:lstStyle/>
                    <a:p>
                      <a:r>
                        <a:rPr lang="en-US">
                          <a:noFill/>
                        </a:rPr>
                        <a:t> </a:t>
                      </a:r>
                    </a:p>
                  </p:txBody>
                </p:sp>
              </mc:Fallback>
            </mc:AlternateContent>
          </p:grpSp>
          <p:grpSp>
            <p:nvGrpSpPr>
              <p:cNvPr id="9" name="Group 8">
                <a:extLst>
                  <a:ext uri="{FF2B5EF4-FFF2-40B4-BE49-F238E27FC236}">
                    <a16:creationId xmlns="" xmlns:a16="http://schemas.microsoft.com/office/drawing/2014/main" id="{35EE6226-B542-4B12-A417-FF1ADE2F247F}"/>
                  </a:ext>
                </a:extLst>
              </p:cNvPr>
              <p:cNvGrpSpPr/>
              <p:nvPr/>
            </p:nvGrpSpPr>
            <p:grpSpPr>
              <a:xfrm>
                <a:off x="7124553" y="2158097"/>
                <a:ext cx="541176" cy="511238"/>
                <a:chOff x="6680718" y="1516997"/>
                <a:chExt cx="541176" cy="511238"/>
              </a:xfrm>
            </p:grpSpPr>
            <p:sp>
              <p:nvSpPr>
                <p:cNvPr id="63" name="Oval 62">
                  <a:extLst>
                    <a:ext uri="{FF2B5EF4-FFF2-40B4-BE49-F238E27FC236}">
                      <a16:creationId xmlns="" xmlns:a16="http://schemas.microsoft.com/office/drawing/2014/main" id="{0F8593DD-6540-497B-9604-53955A865C55}"/>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64" name="TextBox 63">
                      <a:extLst>
                        <a:ext uri="{FF2B5EF4-FFF2-40B4-BE49-F238E27FC236}">
                          <a16:creationId xmlns="" xmlns:a16="http://schemas.microsoft.com/office/drawing/2014/main" id="{86EA520D-199C-4771-86DB-C7CF7D274EA9}"/>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𝑥</m:t>
                                </m:r>
                              </m:e>
                              <m:sub>
                                <m:r>
                                  <a:rPr lang="en-US" sz="1200" i="1">
                                    <a:latin typeface="Cambria Math" panose="02040503050406030204" pitchFamily="18" charset="0"/>
                                  </a:rPr>
                                  <m:t>2</m:t>
                                </m:r>
                              </m:sub>
                            </m:sSub>
                          </m:oMath>
                        </m:oMathPara>
                      </a14:m>
                      <a:endParaRPr lang="en-US" sz="1200"/>
                    </a:p>
                  </p:txBody>
                </p:sp>
              </mc:Choice>
              <mc:Fallback xmlns="">
                <p:sp>
                  <p:nvSpPr>
                    <p:cNvPr id="64" name="TextBox 63">
                      <a:extLst>
                        <a:ext uri="{FF2B5EF4-FFF2-40B4-BE49-F238E27FC236}">
                          <a16:creationId xmlns:a16="http://schemas.microsoft.com/office/drawing/2014/main" id="{86EA520D-199C-4771-86DB-C7CF7D274EA9}"/>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3"/>
                      <a:stretch>
                        <a:fillRect/>
                      </a:stretch>
                    </a:blipFill>
                  </p:spPr>
                  <p:txBody>
                    <a:bodyPr/>
                    <a:lstStyle/>
                    <a:p>
                      <a:r>
                        <a:rPr lang="en-US">
                          <a:noFill/>
                        </a:rPr>
                        <a:t> </a:t>
                      </a:r>
                    </a:p>
                  </p:txBody>
                </p:sp>
              </mc:Fallback>
            </mc:AlternateContent>
          </p:grpSp>
          <p:grpSp>
            <p:nvGrpSpPr>
              <p:cNvPr id="10" name="Group 9">
                <a:extLst>
                  <a:ext uri="{FF2B5EF4-FFF2-40B4-BE49-F238E27FC236}">
                    <a16:creationId xmlns="" xmlns:a16="http://schemas.microsoft.com/office/drawing/2014/main" id="{44B010EB-F023-4BC8-AF34-FEF807079403}"/>
                  </a:ext>
                </a:extLst>
              </p:cNvPr>
              <p:cNvGrpSpPr/>
              <p:nvPr/>
            </p:nvGrpSpPr>
            <p:grpSpPr>
              <a:xfrm>
                <a:off x="7124553" y="2848158"/>
                <a:ext cx="541176" cy="511238"/>
                <a:chOff x="6680718" y="1516997"/>
                <a:chExt cx="541176" cy="511238"/>
              </a:xfrm>
            </p:grpSpPr>
            <p:sp>
              <p:nvSpPr>
                <p:cNvPr id="61" name="Oval 60">
                  <a:extLst>
                    <a:ext uri="{FF2B5EF4-FFF2-40B4-BE49-F238E27FC236}">
                      <a16:creationId xmlns="" xmlns:a16="http://schemas.microsoft.com/office/drawing/2014/main" id="{04855161-5F56-4E7F-922A-6DEA6A8E1493}"/>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62" name="TextBox 61">
                      <a:extLst>
                        <a:ext uri="{FF2B5EF4-FFF2-40B4-BE49-F238E27FC236}">
                          <a16:creationId xmlns="" xmlns:a16="http://schemas.microsoft.com/office/drawing/2014/main" id="{8FF83D39-22B1-4FA0-B902-2877B1E49398}"/>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𝑥</m:t>
                                </m:r>
                              </m:e>
                              <m:sub>
                                <m:r>
                                  <a:rPr lang="en-US" sz="1200" i="1">
                                    <a:latin typeface="Cambria Math" panose="02040503050406030204" pitchFamily="18" charset="0"/>
                                  </a:rPr>
                                  <m:t>3</m:t>
                                </m:r>
                              </m:sub>
                            </m:sSub>
                          </m:oMath>
                        </m:oMathPara>
                      </a14:m>
                      <a:endParaRPr lang="en-US" sz="1200"/>
                    </a:p>
                  </p:txBody>
                </p:sp>
              </mc:Choice>
              <mc:Fallback xmlns="">
                <p:sp>
                  <p:nvSpPr>
                    <p:cNvPr id="62" name="TextBox 61">
                      <a:extLst>
                        <a:ext uri="{FF2B5EF4-FFF2-40B4-BE49-F238E27FC236}">
                          <a16:creationId xmlns:a16="http://schemas.microsoft.com/office/drawing/2014/main" id="{8FF83D39-22B1-4FA0-B902-2877B1E49398}"/>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4"/>
                      <a:stretch>
                        <a:fillRect/>
                      </a:stretch>
                    </a:blipFill>
                  </p:spPr>
                  <p:txBody>
                    <a:bodyPr/>
                    <a:lstStyle/>
                    <a:p>
                      <a:r>
                        <a:rPr lang="en-US">
                          <a:noFill/>
                        </a:rPr>
                        <a:t> </a:t>
                      </a:r>
                    </a:p>
                  </p:txBody>
                </p:sp>
              </mc:Fallback>
            </mc:AlternateContent>
          </p:grpSp>
          <p:grpSp>
            <p:nvGrpSpPr>
              <p:cNvPr id="11" name="Group 10">
                <a:extLst>
                  <a:ext uri="{FF2B5EF4-FFF2-40B4-BE49-F238E27FC236}">
                    <a16:creationId xmlns="" xmlns:a16="http://schemas.microsoft.com/office/drawing/2014/main" id="{61E6BDB7-4812-44CE-99C6-010E10F2CCB6}"/>
                  </a:ext>
                </a:extLst>
              </p:cNvPr>
              <p:cNvGrpSpPr/>
              <p:nvPr/>
            </p:nvGrpSpPr>
            <p:grpSpPr>
              <a:xfrm>
                <a:off x="7124553" y="4853503"/>
                <a:ext cx="541176" cy="511238"/>
                <a:chOff x="6680718" y="1516997"/>
                <a:chExt cx="541176" cy="511238"/>
              </a:xfrm>
            </p:grpSpPr>
            <p:sp>
              <p:nvSpPr>
                <p:cNvPr id="59" name="Oval 58">
                  <a:extLst>
                    <a:ext uri="{FF2B5EF4-FFF2-40B4-BE49-F238E27FC236}">
                      <a16:creationId xmlns="" xmlns:a16="http://schemas.microsoft.com/office/drawing/2014/main" id="{53C218C2-A054-4848-90FD-173353DBA35A}"/>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 xmlns:a16="http://schemas.microsoft.com/office/drawing/2014/main" id="{8B8E19A6-F1BB-4C83-84BD-F95745196EEA}"/>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𝑥</m:t>
                                </m:r>
                              </m:e>
                              <m:sub>
                                <m:r>
                                  <a:rPr lang="en-US" sz="1200" i="1">
                                    <a:latin typeface="Cambria Math" panose="02040503050406030204" pitchFamily="18" charset="0"/>
                                  </a:rPr>
                                  <m:t>𝑛</m:t>
                                </m:r>
                              </m:sub>
                            </m:sSub>
                          </m:oMath>
                        </m:oMathPara>
                      </a14:m>
                      <a:endParaRPr lang="en-US" sz="1200"/>
                    </a:p>
                  </p:txBody>
                </p:sp>
              </mc:Choice>
              <mc:Fallback xmlns="">
                <p:sp>
                  <p:nvSpPr>
                    <p:cNvPr id="60" name="TextBox 59">
                      <a:extLst>
                        <a:ext uri="{FF2B5EF4-FFF2-40B4-BE49-F238E27FC236}">
                          <a16:creationId xmlns:a16="http://schemas.microsoft.com/office/drawing/2014/main" id="{8B8E19A6-F1BB-4C83-84BD-F95745196EEA}"/>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5"/>
                      <a:stretch>
                        <a:fillRect/>
                      </a:stretch>
                    </a:blipFill>
                  </p:spPr>
                  <p:txBody>
                    <a:bodyPr/>
                    <a:lstStyle/>
                    <a:p>
                      <a:r>
                        <a:rPr lang="en-US">
                          <a:noFill/>
                        </a:rPr>
                        <a:t> </a:t>
                      </a:r>
                    </a:p>
                  </p:txBody>
                </p:sp>
              </mc:Fallback>
            </mc:AlternateContent>
          </p:grpSp>
          <p:sp>
            <p:nvSpPr>
              <p:cNvPr id="12" name="Oval 11">
                <a:extLst>
                  <a:ext uri="{FF2B5EF4-FFF2-40B4-BE49-F238E27FC236}">
                    <a16:creationId xmlns="" xmlns:a16="http://schemas.microsoft.com/office/drawing/2014/main" id="{4E574D6A-F86A-4A92-96AC-7521E4A550FC}"/>
                  </a:ext>
                </a:extLst>
              </p:cNvPr>
              <p:cNvSpPr/>
              <p:nvPr/>
            </p:nvSpPr>
            <p:spPr bwMode="auto">
              <a:xfrm>
                <a:off x="8698319" y="1747955"/>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3" name="Oval 12">
                <a:extLst>
                  <a:ext uri="{FF2B5EF4-FFF2-40B4-BE49-F238E27FC236}">
                    <a16:creationId xmlns="" xmlns:a16="http://schemas.microsoft.com/office/drawing/2014/main" id="{B3F8620B-4A9E-4F99-97B2-BDA9AE530F83}"/>
                  </a:ext>
                </a:extLst>
              </p:cNvPr>
              <p:cNvSpPr/>
              <p:nvPr/>
            </p:nvSpPr>
            <p:spPr bwMode="auto">
              <a:xfrm>
                <a:off x="8698319" y="2448315"/>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4" name="Oval 13">
                <a:extLst>
                  <a:ext uri="{FF2B5EF4-FFF2-40B4-BE49-F238E27FC236}">
                    <a16:creationId xmlns="" xmlns:a16="http://schemas.microsoft.com/office/drawing/2014/main" id="{B6E7836E-DA52-45FF-99E2-5508AF9C5D63}"/>
                  </a:ext>
                </a:extLst>
              </p:cNvPr>
              <p:cNvSpPr/>
              <p:nvPr/>
            </p:nvSpPr>
            <p:spPr bwMode="auto">
              <a:xfrm>
                <a:off x="8698319" y="31478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5" name="Oval 14">
                <a:extLst>
                  <a:ext uri="{FF2B5EF4-FFF2-40B4-BE49-F238E27FC236}">
                    <a16:creationId xmlns="" xmlns:a16="http://schemas.microsoft.com/office/drawing/2014/main" id="{88FCE05D-3CA6-47C3-9CEF-9B169AFC0AEC}"/>
                  </a:ext>
                </a:extLst>
              </p:cNvPr>
              <p:cNvSpPr/>
              <p:nvPr/>
            </p:nvSpPr>
            <p:spPr bwMode="auto">
              <a:xfrm>
                <a:off x="8698319" y="4396303"/>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6" name="Oval 15">
                <a:extLst>
                  <a:ext uri="{FF2B5EF4-FFF2-40B4-BE49-F238E27FC236}">
                    <a16:creationId xmlns="" xmlns:a16="http://schemas.microsoft.com/office/drawing/2014/main" id="{8230B941-D3ED-4C77-85CB-169AC18C64E0}"/>
                  </a:ext>
                </a:extLst>
              </p:cNvPr>
              <p:cNvSpPr/>
              <p:nvPr/>
            </p:nvSpPr>
            <p:spPr bwMode="auto">
              <a:xfrm>
                <a:off x="10058404" y="1742878"/>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7" name="Oval 16">
                <a:extLst>
                  <a:ext uri="{FF2B5EF4-FFF2-40B4-BE49-F238E27FC236}">
                    <a16:creationId xmlns="" xmlns:a16="http://schemas.microsoft.com/office/drawing/2014/main" id="{61DBCFB9-A583-460D-80A0-C6FD7464F142}"/>
                  </a:ext>
                </a:extLst>
              </p:cNvPr>
              <p:cNvSpPr/>
              <p:nvPr/>
            </p:nvSpPr>
            <p:spPr bwMode="auto">
              <a:xfrm>
                <a:off x="10058404" y="2443238"/>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8" name="Oval 17">
                <a:extLst>
                  <a:ext uri="{FF2B5EF4-FFF2-40B4-BE49-F238E27FC236}">
                    <a16:creationId xmlns="" xmlns:a16="http://schemas.microsoft.com/office/drawing/2014/main" id="{D82566B8-C499-48AF-A1C6-44A8A910BFEA}"/>
                  </a:ext>
                </a:extLst>
              </p:cNvPr>
              <p:cNvSpPr/>
              <p:nvPr/>
            </p:nvSpPr>
            <p:spPr bwMode="auto">
              <a:xfrm>
                <a:off x="10058404" y="3142820"/>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sp>
            <p:nvSpPr>
              <p:cNvPr id="19" name="Oval 18">
                <a:extLst>
                  <a:ext uri="{FF2B5EF4-FFF2-40B4-BE49-F238E27FC236}">
                    <a16:creationId xmlns="" xmlns:a16="http://schemas.microsoft.com/office/drawing/2014/main" id="{A5C358E8-A1A4-4B5A-9A70-D1B81BB348B4}"/>
                  </a:ext>
                </a:extLst>
              </p:cNvPr>
              <p:cNvSpPr/>
              <p:nvPr/>
            </p:nvSpPr>
            <p:spPr bwMode="auto">
              <a:xfrm>
                <a:off x="10058404" y="4391226"/>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p:grpSp>
            <p:nvGrpSpPr>
              <p:cNvPr id="20" name="Group 19">
                <a:extLst>
                  <a:ext uri="{FF2B5EF4-FFF2-40B4-BE49-F238E27FC236}">
                    <a16:creationId xmlns="" xmlns:a16="http://schemas.microsoft.com/office/drawing/2014/main" id="{60AE66B8-00CE-48D9-8148-3F1378D89F2E}"/>
                  </a:ext>
                </a:extLst>
              </p:cNvPr>
              <p:cNvGrpSpPr/>
              <p:nvPr/>
            </p:nvGrpSpPr>
            <p:grpSpPr>
              <a:xfrm>
                <a:off x="11386464" y="2728640"/>
                <a:ext cx="541176" cy="511238"/>
                <a:chOff x="6680718" y="1516997"/>
                <a:chExt cx="541176" cy="511238"/>
              </a:xfrm>
            </p:grpSpPr>
            <p:sp>
              <p:nvSpPr>
                <p:cNvPr id="57" name="Oval 56">
                  <a:extLst>
                    <a:ext uri="{FF2B5EF4-FFF2-40B4-BE49-F238E27FC236}">
                      <a16:creationId xmlns="" xmlns:a16="http://schemas.microsoft.com/office/drawing/2014/main" id="{F1676EBD-7E8F-4477-9FE8-1D26C4415766}"/>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 xmlns:a16="http://schemas.microsoft.com/office/drawing/2014/main" id="{741E90E1-8C2F-42BB-8887-226BAC0B072A}"/>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𝑦</m:t>
                                </m:r>
                              </m:e>
                              <m:sub>
                                <m:r>
                                  <a:rPr lang="en-US" sz="1200" i="1">
                                    <a:latin typeface="Cambria Math" panose="02040503050406030204" pitchFamily="18" charset="0"/>
                                  </a:rPr>
                                  <m:t>1</m:t>
                                </m:r>
                              </m:sub>
                            </m:sSub>
                          </m:oMath>
                        </m:oMathPara>
                      </a14:m>
                      <a:endParaRPr lang="en-US" sz="1200"/>
                    </a:p>
                  </p:txBody>
                </p:sp>
              </mc:Choice>
              <mc:Fallback xmlns="">
                <p:sp>
                  <p:nvSpPr>
                    <p:cNvPr id="58" name="TextBox 57">
                      <a:extLst>
                        <a:ext uri="{FF2B5EF4-FFF2-40B4-BE49-F238E27FC236}">
                          <a16:creationId xmlns:a16="http://schemas.microsoft.com/office/drawing/2014/main" id="{741E90E1-8C2F-42BB-8887-226BAC0B072A}"/>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6"/>
                      <a:stretch>
                        <a:fillRect b="-5455"/>
                      </a:stretch>
                    </a:blipFill>
                  </p:spPr>
                  <p:txBody>
                    <a:bodyPr/>
                    <a:lstStyle/>
                    <a:p>
                      <a:r>
                        <a:rPr lang="en-US">
                          <a:noFill/>
                        </a:rPr>
                        <a:t> </a:t>
                      </a:r>
                    </a:p>
                  </p:txBody>
                </p:sp>
              </mc:Fallback>
            </mc:AlternateContent>
          </p:grpSp>
          <p:grpSp>
            <p:nvGrpSpPr>
              <p:cNvPr id="21" name="Group 20">
                <a:extLst>
                  <a:ext uri="{FF2B5EF4-FFF2-40B4-BE49-F238E27FC236}">
                    <a16:creationId xmlns="" xmlns:a16="http://schemas.microsoft.com/office/drawing/2014/main" id="{7ACE7C95-F532-4108-9F77-285B65D33BD8}"/>
                  </a:ext>
                </a:extLst>
              </p:cNvPr>
              <p:cNvGrpSpPr/>
              <p:nvPr/>
            </p:nvGrpSpPr>
            <p:grpSpPr>
              <a:xfrm>
                <a:off x="11386464" y="3429000"/>
                <a:ext cx="541176" cy="511238"/>
                <a:chOff x="6680718" y="1516997"/>
                <a:chExt cx="541176" cy="511238"/>
              </a:xfrm>
            </p:grpSpPr>
            <p:sp>
              <p:nvSpPr>
                <p:cNvPr id="55" name="Oval 54">
                  <a:extLst>
                    <a:ext uri="{FF2B5EF4-FFF2-40B4-BE49-F238E27FC236}">
                      <a16:creationId xmlns="" xmlns:a16="http://schemas.microsoft.com/office/drawing/2014/main" id="{6E6C7316-DA29-43FC-9E53-2B663419715E}"/>
                    </a:ext>
                  </a:extLst>
                </p:cNvPr>
                <p:cNvSpPr/>
                <p:nvPr/>
              </p:nvSpPr>
              <p:spPr bwMode="auto">
                <a:xfrm>
                  <a:off x="6680718" y="1516997"/>
                  <a:ext cx="541176" cy="51123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solidFill>
                      <a:schemeClr val="tx1"/>
                    </a:solidFill>
                    <a:latin typeface="Arial"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 xmlns:a16="http://schemas.microsoft.com/office/drawing/2014/main" id="{6F882143-A16B-463D-9C15-880B00B7146B}"/>
                        </a:ext>
                      </a:extLst>
                    </p:cNvPr>
                    <p:cNvSpPr txBox="1"/>
                    <p:nvPr/>
                  </p:nvSpPr>
                  <p:spPr>
                    <a:xfrm>
                      <a:off x="6680718" y="1558215"/>
                      <a:ext cx="541176" cy="4653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charset="0"/>
                                  </a:rPr>
                                </m:ctrlPr>
                              </m:sSubPr>
                              <m:e>
                                <m:r>
                                  <a:rPr lang="en-US" sz="1200" i="1">
                                    <a:latin typeface="Cambria Math" panose="02040503050406030204" pitchFamily="18" charset="0"/>
                                  </a:rPr>
                                  <m:t>𝑦</m:t>
                                </m:r>
                              </m:e>
                              <m:sub>
                                <m:r>
                                  <a:rPr lang="en-US" sz="1200" i="1">
                                    <a:latin typeface="Cambria Math" panose="02040503050406030204" pitchFamily="18" charset="0"/>
                                  </a:rPr>
                                  <m:t>2</m:t>
                                </m:r>
                              </m:sub>
                            </m:sSub>
                          </m:oMath>
                        </m:oMathPara>
                      </a14:m>
                      <a:endParaRPr lang="en-US" sz="1200"/>
                    </a:p>
                  </p:txBody>
                </p:sp>
              </mc:Choice>
              <mc:Fallback xmlns="">
                <p:sp>
                  <p:nvSpPr>
                    <p:cNvPr id="56" name="TextBox 55">
                      <a:extLst>
                        <a:ext uri="{FF2B5EF4-FFF2-40B4-BE49-F238E27FC236}">
                          <a16:creationId xmlns:a16="http://schemas.microsoft.com/office/drawing/2014/main" id="{6F882143-A16B-463D-9C15-880B00B7146B}"/>
                        </a:ext>
                      </a:extLst>
                    </p:cNvPr>
                    <p:cNvSpPr txBox="1">
                      <a:spLocks noRot="1" noChangeAspect="1" noMove="1" noResize="1" noEditPoints="1" noAdjustHandles="1" noChangeArrowheads="1" noChangeShapeType="1" noTextEdit="1"/>
                    </p:cNvSpPr>
                    <p:nvPr/>
                  </p:nvSpPr>
                  <p:spPr>
                    <a:xfrm>
                      <a:off x="6680718" y="1558214"/>
                      <a:ext cx="541176" cy="426585"/>
                    </a:xfrm>
                    <a:prstGeom prst="rect">
                      <a:avLst/>
                    </a:prstGeom>
                    <a:blipFill>
                      <a:blip r:embed="rId7"/>
                      <a:stretch>
                        <a:fillRect b="-5455"/>
                      </a:stretch>
                    </a:blipFill>
                  </p:spPr>
                  <p:txBody>
                    <a:bodyPr/>
                    <a:lstStyle/>
                    <a:p>
                      <a:r>
                        <a:rPr lang="en-US">
                          <a:noFill/>
                        </a:rPr>
                        <a:t> </a:t>
                      </a:r>
                    </a:p>
                  </p:txBody>
                </p:sp>
              </mc:Fallback>
            </mc:AlternateContent>
          </p:grpSp>
          <p:cxnSp>
            <p:nvCxnSpPr>
              <p:cNvPr id="22" name="Straight Connector 21">
                <a:extLst>
                  <a:ext uri="{FF2B5EF4-FFF2-40B4-BE49-F238E27FC236}">
                    <a16:creationId xmlns="" xmlns:a16="http://schemas.microsoft.com/office/drawing/2014/main" id="{3EC7E4C0-CB47-473A-8E5E-9000A747B7ED}"/>
                  </a:ext>
                </a:extLst>
              </p:cNvPr>
              <p:cNvCxnSpPr>
                <a:cxnSpLocks/>
                <a:endCxn id="58" idx="1"/>
              </p:cNvCxnSpPr>
              <p:nvPr/>
            </p:nvCxnSpPr>
            <p:spPr bwMode="auto">
              <a:xfrm>
                <a:off x="10599581" y="1968759"/>
                <a:ext cx="786882" cy="103378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 xmlns:a16="http://schemas.microsoft.com/office/drawing/2014/main" id="{7DE02B24-BD91-47AC-A412-33492548C677}"/>
                  </a:ext>
                </a:extLst>
              </p:cNvPr>
              <p:cNvCxnSpPr>
                <a:cxnSpLocks/>
                <a:endCxn id="58" idx="1"/>
              </p:cNvCxnSpPr>
              <p:nvPr/>
            </p:nvCxnSpPr>
            <p:spPr bwMode="auto">
              <a:xfrm>
                <a:off x="10599581" y="2669118"/>
                <a:ext cx="786882" cy="33342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CAB488DC-6B9F-4A1D-8E51-D87CE11BBF00}"/>
                  </a:ext>
                </a:extLst>
              </p:cNvPr>
              <p:cNvCxnSpPr>
                <a:cxnSpLocks/>
                <a:endCxn id="58" idx="1"/>
              </p:cNvCxnSpPr>
              <p:nvPr/>
            </p:nvCxnSpPr>
            <p:spPr bwMode="auto">
              <a:xfrm flipV="1">
                <a:off x="10599581" y="3002541"/>
                <a:ext cx="786882" cy="36616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 xmlns:a16="http://schemas.microsoft.com/office/drawing/2014/main" id="{6630675E-3CDC-40E0-86F2-2BD7E4FA8A80}"/>
                  </a:ext>
                </a:extLst>
              </p:cNvPr>
              <p:cNvCxnSpPr>
                <a:cxnSpLocks/>
                <a:endCxn id="58" idx="1"/>
              </p:cNvCxnSpPr>
              <p:nvPr/>
            </p:nvCxnSpPr>
            <p:spPr bwMode="auto">
              <a:xfrm flipV="1">
                <a:off x="10599581" y="3002541"/>
                <a:ext cx="786882" cy="161456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9BEB74BC-0F09-4DBE-A019-0E86578D3329}"/>
                  </a:ext>
                </a:extLst>
              </p:cNvPr>
              <p:cNvCxnSpPr/>
              <p:nvPr/>
            </p:nvCxnSpPr>
            <p:spPr bwMode="auto">
              <a:xfrm>
                <a:off x="11377130" y="4655316"/>
                <a:ext cx="914400" cy="914400"/>
              </a:xfrm>
              <a:prstGeom prst="line">
                <a:avLst/>
              </a:prstGeom>
              <a:noFill/>
              <a:ln w="12700" cap="flat" cmpd="sng" algn="ctr">
                <a:noFill/>
                <a:prstDash val="solid"/>
                <a:round/>
                <a:headEnd type="none" w="med" len="med"/>
                <a:tailEnd type="none" w="med" len="med"/>
              </a:ln>
              <a:effectLst/>
            </p:spPr>
          </p:cxnSp>
          <p:cxnSp>
            <p:nvCxnSpPr>
              <p:cNvPr id="27" name="Straight Connector 26">
                <a:extLst>
                  <a:ext uri="{FF2B5EF4-FFF2-40B4-BE49-F238E27FC236}">
                    <a16:creationId xmlns="" xmlns:a16="http://schemas.microsoft.com/office/drawing/2014/main" id="{8E76D31F-62CD-48EC-85E5-B507B1A966F6}"/>
                  </a:ext>
                </a:extLst>
              </p:cNvPr>
              <p:cNvCxnSpPr>
                <a:cxnSpLocks/>
                <a:endCxn id="56" idx="1"/>
              </p:cNvCxnSpPr>
              <p:nvPr/>
            </p:nvCxnSpPr>
            <p:spPr bwMode="auto">
              <a:xfrm>
                <a:off x="10599581" y="1968759"/>
                <a:ext cx="786882" cy="1734143"/>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B0E59A4C-80B3-46B1-A658-1E3258A2EF4A}"/>
                  </a:ext>
                </a:extLst>
              </p:cNvPr>
              <p:cNvCxnSpPr>
                <a:cxnSpLocks/>
                <a:endCxn id="55" idx="2"/>
              </p:cNvCxnSpPr>
              <p:nvPr/>
            </p:nvCxnSpPr>
            <p:spPr bwMode="auto">
              <a:xfrm>
                <a:off x="10599580" y="2669119"/>
                <a:ext cx="786884" cy="1015500"/>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 xmlns:a16="http://schemas.microsoft.com/office/drawing/2014/main" id="{EF1DFB72-0A92-464B-9FF6-79C6FA53AB5C}"/>
                  </a:ext>
                </a:extLst>
              </p:cNvPr>
              <p:cNvCxnSpPr>
                <a:cxnSpLocks/>
                <a:endCxn id="56" idx="1"/>
              </p:cNvCxnSpPr>
              <p:nvPr/>
            </p:nvCxnSpPr>
            <p:spPr bwMode="auto">
              <a:xfrm>
                <a:off x="10599581" y="3368701"/>
                <a:ext cx="786882" cy="334201"/>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CCEF293D-34B9-407B-BE4A-40DF18CD4623}"/>
                  </a:ext>
                </a:extLst>
              </p:cNvPr>
              <p:cNvCxnSpPr>
                <a:cxnSpLocks/>
                <a:endCxn id="56" idx="1"/>
              </p:cNvCxnSpPr>
              <p:nvPr/>
            </p:nvCxnSpPr>
            <p:spPr bwMode="auto">
              <a:xfrm flipV="1">
                <a:off x="10599581" y="3702902"/>
                <a:ext cx="786882" cy="914210"/>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1EF5D1CF-578A-44BA-882F-29477D389978}"/>
                  </a:ext>
                </a:extLst>
              </p:cNvPr>
              <p:cNvCxnSpPr>
                <a:cxnSpLocks/>
                <a:stCxn id="66" idx="3"/>
                <a:endCxn id="12" idx="2"/>
              </p:cNvCxnSpPr>
              <p:nvPr/>
            </p:nvCxnSpPr>
            <p:spPr bwMode="auto">
              <a:xfrm>
                <a:off x="7665729" y="1741937"/>
                <a:ext cx="1032591" cy="26163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C93E5F07-1083-494D-91D3-FAFDB08D9FA9}"/>
                  </a:ext>
                </a:extLst>
              </p:cNvPr>
              <p:cNvCxnSpPr>
                <a:cxnSpLocks/>
                <a:stCxn id="63" idx="6"/>
              </p:cNvCxnSpPr>
              <p:nvPr/>
            </p:nvCxnSpPr>
            <p:spPr bwMode="auto">
              <a:xfrm flipV="1">
                <a:off x="7665729" y="1973836"/>
                <a:ext cx="1032590" cy="43988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95E29445-85EA-45D1-8DD7-60EE73DC3D9D}"/>
                  </a:ext>
                </a:extLst>
              </p:cNvPr>
              <p:cNvCxnSpPr>
                <a:cxnSpLocks/>
                <a:stCxn id="62" idx="3"/>
              </p:cNvCxnSpPr>
              <p:nvPr/>
            </p:nvCxnSpPr>
            <p:spPr bwMode="auto">
              <a:xfrm flipV="1">
                <a:off x="7665729" y="1973841"/>
                <a:ext cx="1032589" cy="1148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215C2528-88E6-41A4-9C34-23AC2B97E813}"/>
                  </a:ext>
                </a:extLst>
              </p:cNvPr>
              <p:cNvCxnSpPr>
                <a:cxnSpLocks/>
                <a:stCxn id="60" idx="3"/>
              </p:cNvCxnSpPr>
              <p:nvPr/>
            </p:nvCxnSpPr>
            <p:spPr bwMode="auto">
              <a:xfrm flipV="1">
                <a:off x="7665729" y="1973840"/>
                <a:ext cx="1032589" cy="315356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83A01FAD-8C61-40F2-BAA3-822F4FFA724C}"/>
                  </a:ext>
                </a:extLst>
              </p:cNvPr>
              <p:cNvCxnSpPr>
                <a:cxnSpLocks/>
                <a:stCxn id="60" idx="3"/>
              </p:cNvCxnSpPr>
              <p:nvPr/>
            </p:nvCxnSpPr>
            <p:spPr bwMode="auto">
              <a:xfrm flipV="1">
                <a:off x="7665729" y="2674199"/>
                <a:ext cx="1032589" cy="245320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FB880A14-2DAF-446F-A0AE-6F6BBAB8B6FE}"/>
                  </a:ext>
                </a:extLst>
              </p:cNvPr>
              <p:cNvCxnSpPr>
                <a:cxnSpLocks/>
                <a:stCxn id="60" idx="3"/>
                <a:endCxn id="14" idx="2"/>
              </p:cNvCxnSpPr>
              <p:nvPr/>
            </p:nvCxnSpPr>
            <p:spPr bwMode="auto">
              <a:xfrm flipV="1">
                <a:off x="7665729" y="3403517"/>
                <a:ext cx="1032591" cy="17238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 xmlns:a16="http://schemas.microsoft.com/office/drawing/2014/main" id="{F006DC86-47FB-48FA-86C7-6319087F981B}"/>
                  </a:ext>
                </a:extLst>
              </p:cNvPr>
              <p:cNvCxnSpPr>
                <a:cxnSpLocks/>
                <a:stCxn id="59" idx="6"/>
              </p:cNvCxnSpPr>
              <p:nvPr/>
            </p:nvCxnSpPr>
            <p:spPr bwMode="auto">
              <a:xfrm flipV="1">
                <a:off x="7665729" y="4622184"/>
                <a:ext cx="1032590" cy="48693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 xmlns:a16="http://schemas.microsoft.com/office/drawing/2014/main" id="{79AA3927-54CD-4779-9A8E-720DB8511721}"/>
                  </a:ext>
                </a:extLst>
              </p:cNvPr>
              <p:cNvCxnSpPr>
                <a:cxnSpLocks/>
                <a:stCxn id="62" idx="3"/>
              </p:cNvCxnSpPr>
              <p:nvPr/>
            </p:nvCxnSpPr>
            <p:spPr bwMode="auto">
              <a:xfrm>
                <a:off x="7665729" y="3122060"/>
                <a:ext cx="1032589" cy="150012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 xmlns:a16="http://schemas.microsoft.com/office/drawing/2014/main" id="{16B4CE2D-405D-4BDF-AD15-747355448610}"/>
                  </a:ext>
                </a:extLst>
              </p:cNvPr>
              <p:cNvCxnSpPr>
                <a:cxnSpLocks/>
                <a:stCxn id="64" idx="3"/>
                <a:endCxn id="15" idx="2"/>
              </p:cNvCxnSpPr>
              <p:nvPr/>
            </p:nvCxnSpPr>
            <p:spPr bwMode="auto">
              <a:xfrm>
                <a:off x="7665729" y="2431998"/>
                <a:ext cx="1032591" cy="221992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 xmlns:a16="http://schemas.microsoft.com/office/drawing/2014/main" id="{BD148F83-0E09-43FB-BCEC-CA1F45C2ED17}"/>
                  </a:ext>
                </a:extLst>
              </p:cNvPr>
              <p:cNvCxnSpPr>
                <a:cxnSpLocks/>
                <a:stCxn id="64" idx="3"/>
                <a:endCxn id="14" idx="2"/>
              </p:cNvCxnSpPr>
              <p:nvPr/>
            </p:nvCxnSpPr>
            <p:spPr bwMode="auto">
              <a:xfrm>
                <a:off x="7665729" y="2431998"/>
                <a:ext cx="1032591" cy="9715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 xmlns:a16="http://schemas.microsoft.com/office/drawing/2014/main" id="{23144540-B953-4FBA-B91B-100A45300BEC}"/>
                  </a:ext>
                </a:extLst>
              </p:cNvPr>
              <p:cNvCxnSpPr>
                <a:cxnSpLocks/>
                <a:stCxn id="62" idx="3"/>
              </p:cNvCxnSpPr>
              <p:nvPr/>
            </p:nvCxnSpPr>
            <p:spPr bwMode="auto">
              <a:xfrm flipV="1">
                <a:off x="7665729" y="2674199"/>
                <a:ext cx="1032589" cy="44786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 xmlns:a16="http://schemas.microsoft.com/office/drawing/2014/main" id="{5360F5A4-7355-43EC-8251-94FD7B8F03D0}"/>
                  </a:ext>
                </a:extLst>
              </p:cNvPr>
              <p:cNvCxnSpPr>
                <a:cxnSpLocks/>
                <a:stCxn id="64" idx="3"/>
                <a:endCxn id="13" idx="2"/>
              </p:cNvCxnSpPr>
              <p:nvPr/>
            </p:nvCxnSpPr>
            <p:spPr bwMode="auto">
              <a:xfrm>
                <a:off x="7665729" y="2431998"/>
                <a:ext cx="1032591" cy="27193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EDEC50F5-3095-47DD-B74C-BF046A1B0B26}"/>
                  </a:ext>
                </a:extLst>
              </p:cNvPr>
              <p:cNvCxnSpPr>
                <a:cxnSpLocks/>
                <a:stCxn id="66" idx="3"/>
              </p:cNvCxnSpPr>
              <p:nvPr/>
            </p:nvCxnSpPr>
            <p:spPr bwMode="auto">
              <a:xfrm>
                <a:off x="7665729" y="1741937"/>
                <a:ext cx="1032589" cy="93225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603C6CC3-628D-4B5C-8EBF-E079D192C600}"/>
                  </a:ext>
                </a:extLst>
              </p:cNvPr>
              <p:cNvCxnSpPr>
                <a:cxnSpLocks/>
                <a:stCxn id="62" idx="3"/>
              </p:cNvCxnSpPr>
              <p:nvPr/>
            </p:nvCxnSpPr>
            <p:spPr bwMode="auto">
              <a:xfrm>
                <a:off x="7665729" y="3122060"/>
                <a:ext cx="1032589" cy="25171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 xmlns:a16="http://schemas.microsoft.com/office/drawing/2014/main" id="{49F18516-B23A-4317-AE9D-589F36A756D8}"/>
                  </a:ext>
                </a:extLst>
              </p:cNvPr>
              <p:cNvCxnSpPr>
                <a:cxnSpLocks/>
                <a:stCxn id="66" idx="3"/>
              </p:cNvCxnSpPr>
              <p:nvPr/>
            </p:nvCxnSpPr>
            <p:spPr bwMode="auto">
              <a:xfrm>
                <a:off x="7665729" y="1741937"/>
                <a:ext cx="1032589" cy="163183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 xmlns:a16="http://schemas.microsoft.com/office/drawing/2014/main" id="{F6E1E0ED-B9AA-4642-8131-B5BD9ABEE299}"/>
                  </a:ext>
                </a:extLst>
              </p:cNvPr>
              <p:cNvCxnSpPr>
                <a:cxnSpLocks/>
                <a:stCxn id="66" idx="3"/>
              </p:cNvCxnSpPr>
              <p:nvPr/>
            </p:nvCxnSpPr>
            <p:spPr bwMode="auto">
              <a:xfrm>
                <a:off x="7665729" y="1741937"/>
                <a:ext cx="1032589" cy="288024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 xmlns:a16="http://schemas.microsoft.com/office/drawing/2014/main" id="{0BD47409-CC54-45B1-9DF6-905CE0B8370C}"/>
                  </a:ext>
                </a:extLst>
              </p:cNvPr>
              <p:cNvSpPr txBox="1"/>
              <p:nvPr/>
            </p:nvSpPr>
            <p:spPr>
              <a:xfrm rot="5400000">
                <a:off x="7195152" y="3578647"/>
                <a:ext cx="653144" cy="884389"/>
              </a:xfrm>
              <a:prstGeom prst="rect">
                <a:avLst/>
              </a:prstGeom>
              <a:noFill/>
            </p:spPr>
            <p:txBody>
              <a:bodyPr wrap="square" rtlCol="0">
                <a:spAutoFit/>
              </a:bodyPr>
              <a:lstStyle/>
              <a:p>
                <a:r>
                  <a:rPr lang="en-US" sz="2700"/>
                  <a:t>…</a:t>
                </a:r>
              </a:p>
            </p:txBody>
          </p:sp>
          <p:sp>
            <p:nvSpPr>
              <p:cNvPr id="48" name="TextBox 47">
                <a:extLst>
                  <a:ext uri="{FF2B5EF4-FFF2-40B4-BE49-F238E27FC236}">
                    <a16:creationId xmlns="" xmlns:a16="http://schemas.microsoft.com/office/drawing/2014/main" id="{C0729275-9D93-4820-9E89-949A26B4A165}"/>
                  </a:ext>
                </a:extLst>
              </p:cNvPr>
              <p:cNvSpPr txBox="1"/>
              <p:nvPr/>
            </p:nvSpPr>
            <p:spPr>
              <a:xfrm rot="5400000">
                <a:off x="8830500" y="3581099"/>
                <a:ext cx="653144" cy="884389"/>
              </a:xfrm>
              <a:prstGeom prst="rect">
                <a:avLst/>
              </a:prstGeom>
              <a:noFill/>
            </p:spPr>
            <p:txBody>
              <a:bodyPr wrap="square" rtlCol="0">
                <a:spAutoFit/>
              </a:bodyPr>
              <a:lstStyle/>
              <a:p>
                <a:r>
                  <a:rPr lang="en-US" sz="2700"/>
                  <a:t>…</a:t>
                </a:r>
              </a:p>
            </p:txBody>
          </p:sp>
          <p:sp>
            <p:nvSpPr>
              <p:cNvPr id="49" name="TextBox 48">
                <a:extLst>
                  <a:ext uri="{FF2B5EF4-FFF2-40B4-BE49-F238E27FC236}">
                    <a16:creationId xmlns="" xmlns:a16="http://schemas.microsoft.com/office/drawing/2014/main" id="{D228DC31-53EB-49F9-A421-B852A5B4B799}"/>
                  </a:ext>
                </a:extLst>
              </p:cNvPr>
              <p:cNvSpPr txBox="1"/>
              <p:nvPr/>
            </p:nvSpPr>
            <p:spPr>
              <a:xfrm rot="5400000">
                <a:off x="10189336" y="3574050"/>
                <a:ext cx="653144" cy="884389"/>
              </a:xfrm>
              <a:prstGeom prst="rect">
                <a:avLst/>
              </a:prstGeom>
              <a:noFill/>
            </p:spPr>
            <p:txBody>
              <a:bodyPr wrap="square" rtlCol="0">
                <a:spAutoFit/>
              </a:bodyPr>
              <a:lstStyle/>
              <a:p>
                <a:r>
                  <a:rPr lang="en-US" sz="2700"/>
                  <a:t>…</a:t>
                </a:r>
              </a:p>
            </p:txBody>
          </p:sp>
          <p:sp>
            <p:nvSpPr>
              <p:cNvPr id="50" name="TextBox 49">
                <a:extLst>
                  <a:ext uri="{FF2B5EF4-FFF2-40B4-BE49-F238E27FC236}">
                    <a16:creationId xmlns="" xmlns:a16="http://schemas.microsoft.com/office/drawing/2014/main" id="{4C72FF8B-74B3-439B-877C-F1C19156479E}"/>
                  </a:ext>
                </a:extLst>
              </p:cNvPr>
              <p:cNvSpPr txBox="1"/>
              <p:nvPr/>
            </p:nvSpPr>
            <p:spPr>
              <a:xfrm>
                <a:off x="9335276" y="3547422"/>
                <a:ext cx="653144" cy="853169"/>
              </a:xfrm>
              <a:prstGeom prst="rect">
                <a:avLst/>
              </a:prstGeom>
              <a:noFill/>
            </p:spPr>
            <p:txBody>
              <a:bodyPr wrap="square" rtlCol="0">
                <a:spAutoFit/>
              </a:bodyPr>
              <a:lstStyle/>
              <a:p>
                <a:r>
                  <a:rPr lang="en-US" sz="2700"/>
                  <a:t>…</a:t>
                </a:r>
              </a:p>
            </p:txBody>
          </p:sp>
          <p:sp>
            <p:nvSpPr>
              <p:cNvPr id="52" name="TextBox 51">
                <a:extLst>
                  <a:ext uri="{FF2B5EF4-FFF2-40B4-BE49-F238E27FC236}">
                    <a16:creationId xmlns="" xmlns:a16="http://schemas.microsoft.com/office/drawing/2014/main" id="{9B4B82B5-A4C1-4D5B-86F0-D2E22383FAA8}"/>
                  </a:ext>
                </a:extLst>
              </p:cNvPr>
              <p:cNvSpPr txBox="1"/>
              <p:nvPr/>
            </p:nvSpPr>
            <p:spPr>
              <a:xfrm>
                <a:off x="4886154" y="2423848"/>
                <a:ext cx="2033442" cy="1085853"/>
              </a:xfrm>
              <a:prstGeom prst="rect">
                <a:avLst/>
              </a:prstGeom>
              <a:solidFill>
                <a:srgbClr val="C00000">
                  <a:alpha val="40000"/>
                </a:srgbClr>
              </a:solidFill>
              <a:ln>
                <a:solidFill>
                  <a:schemeClr val="tx1"/>
                </a:solidFill>
              </a:ln>
            </p:spPr>
            <p:txBody>
              <a:bodyPr wrap="square" rtlCol="0" anchor="ctr">
                <a:spAutoFit/>
              </a:bodyPr>
              <a:lstStyle/>
              <a:p>
                <a:pPr algn="ctr"/>
                <a:r>
                  <a:rPr lang="en-US" sz="1200"/>
                  <a:t>Input the readouts from instruments</a:t>
                </a:r>
              </a:p>
            </p:txBody>
          </p:sp>
          <p:sp>
            <p:nvSpPr>
              <p:cNvPr id="53" name="TextBox 52">
                <a:extLst>
                  <a:ext uri="{FF2B5EF4-FFF2-40B4-BE49-F238E27FC236}">
                    <a16:creationId xmlns="" xmlns:a16="http://schemas.microsoft.com/office/drawing/2014/main" id="{E7572286-7CE8-4117-A4F5-D19EBD3A1646}"/>
                  </a:ext>
                </a:extLst>
              </p:cNvPr>
              <p:cNvSpPr txBox="1"/>
              <p:nvPr/>
            </p:nvSpPr>
            <p:spPr>
              <a:xfrm>
                <a:off x="8669697" y="5642326"/>
                <a:ext cx="2323329" cy="504146"/>
              </a:xfrm>
              <a:prstGeom prst="rect">
                <a:avLst/>
              </a:prstGeom>
              <a:noFill/>
            </p:spPr>
            <p:txBody>
              <a:bodyPr wrap="square" rtlCol="0">
                <a:spAutoFit/>
              </a:bodyPr>
              <a:lstStyle/>
              <a:p>
                <a:r>
                  <a:rPr lang="en-US" sz="1350"/>
                  <a:t>Hidden layers</a:t>
                </a:r>
              </a:p>
            </p:txBody>
          </p:sp>
          <p:sp>
            <p:nvSpPr>
              <p:cNvPr id="54" name="Left Brace 53">
                <a:extLst>
                  <a:ext uri="{FF2B5EF4-FFF2-40B4-BE49-F238E27FC236}">
                    <a16:creationId xmlns="" xmlns:a16="http://schemas.microsoft.com/office/drawing/2014/main" id="{0698CB98-8B95-4DA0-879A-C9125FB58FE1}"/>
                  </a:ext>
                </a:extLst>
              </p:cNvPr>
              <p:cNvSpPr/>
              <p:nvPr/>
            </p:nvSpPr>
            <p:spPr bwMode="auto">
              <a:xfrm rot="16200000">
                <a:off x="9424128" y="4163088"/>
                <a:ext cx="475438" cy="2323327"/>
              </a:xfrm>
              <a:prstGeom prst="leftBrace">
                <a:avLst>
                  <a:gd name="adj1" fmla="val 72310"/>
                  <a:gd name="adj2" fmla="val 48600"/>
                </a:avLst>
              </a:prstGeom>
              <a:no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900" b="1">
                  <a:latin typeface="Arial" charset="0"/>
                </a:endParaRPr>
              </a:p>
            </p:txBody>
          </p:sp>
        </p:grpSp>
        <p:sp>
          <p:nvSpPr>
            <p:cNvPr id="7" name="TextBox 6">
              <a:extLst>
                <a:ext uri="{FF2B5EF4-FFF2-40B4-BE49-F238E27FC236}">
                  <a16:creationId xmlns="" xmlns:a16="http://schemas.microsoft.com/office/drawing/2014/main" id="{9146C7D4-803A-4532-BB06-371C9CFA6F5F}"/>
                </a:ext>
              </a:extLst>
            </p:cNvPr>
            <p:cNvSpPr txBox="1"/>
            <p:nvPr/>
          </p:nvSpPr>
          <p:spPr>
            <a:xfrm>
              <a:off x="12176452" y="2627513"/>
              <a:ext cx="1583636" cy="1085853"/>
            </a:xfrm>
            <a:prstGeom prst="rect">
              <a:avLst/>
            </a:prstGeom>
            <a:solidFill>
              <a:srgbClr val="C00000">
                <a:alpha val="40000"/>
              </a:srgbClr>
            </a:solidFill>
            <a:ln>
              <a:solidFill>
                <a:schemeClr val="tx1"/>
              </a:solidFill>
            </a:ln>
          </p:spPr>
          <p:txBody>
            <a:bodyPr wrap="square" rtlCol="0">
              <a:spAutoFit/>
            </a:bodyPr>
            <a:lstStyle/>
            <a:p>
              <a:pPr algn="ctr"/>
              <a:r>
                <a:rPr lang="en-US" sz="1200"/>
                <a:t>Output the optimal setpoints</a:t>
              </a:r>
            </a:p>
          </p:txBody>
        </p:sp>
      </p:grpSp>
      <p:sp>
        <p:nvSpPr>
          <p:cNvPr id="67" name="Title 66">
            <a:extLst>
              <a:ext uri="{FF2B5EF4-FFF2-40B4-BE49-F238E27FC236}">
                <a16:creationId xmlns="" xmlns:a16="http://schemas.microsoft.com/office/drawing/2014/main" id="{459A192A-54E3-4219-BA0C-91ACA8716FCF}"/>
              </a:ext>
            </a:extLst>
          </p:cNvPr>
          <p:cNvSpPr>
            <a:spLocks noGrp="1"/>
          </p:cNvSpPr>
          <p:nvPr>
            <p:ph type="title"/>
          </p:nvPr>
        </p:nvSpPr>
        <p:spPr>
          <a:xfrm>
            <a:off x="664660" y="106891"/>
            <a:ext cx="7925220" cy="473081"/>
          </a:xfrm>
        </p:spPr>
        <p:txBody>
          <a:bodyPr>
            <a:normAutofit fontScale="90000"/>
          </a:bodyPr>
          <a:lstStyle/>
          <a:p>
            <a:r>
              <a:rPr lang="en-US" dirty="0" smtClean="0"/>
              <a:t>Intelligent Controls </a:t>
            </a:r>
            <a:r>
              <a:rPr lang="en-US" dirty="0"/>
              <a:t>for Medical Accelerators</a:t>
            </a:r>
          </a:p>
        </p:txBody>
      </p:sp>
      <p:sp>
        <p:nvSpPr>
          <p:cNvPr id="69" name="Content Placeholder 3">
            <a:extLst>
              <a:ext uri="{FF2B5EF4-FFF2-40B4-BE49-F238E27FC236}">
                <a16:creationId xmlns="" xmlns:a16="http://schemas.microsoft.com/office/drawing/2014/main" id="{A70A8D75-7907-405F-81F2-7CA6CA883C6C}"/>
              </a:ext>
            </a:extLst>
          </p:cNvPr>
          <p:cNvSpPr txBox="1">
            <a:spLocks/>
          </p:cNvSpPr>
          <p:nvPr/>
        </p:nvSpPr>
        <p:spPr bwMode="auto">
          <a:xfrm>
            <a:off x="181166" y="1341916"/>
            <a:ext cx="3998776" cy="3200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a:lstStyle>
          <a:p>
            <a:r>
              <a:rPr lang="en-US" sz="1500" kern="0" dirty="0"/>
              <a:t>A Neural Network (NN) can </a:t>
            </a:r>
            <a:r>
              <a:rPr lang="en-US" sz="1500" kern="0" dirty="0"/>
              <a:t>help find </a:t>
            </a:r>
            <a:r>
              <a:rPr lang="en-US" sz="1500" kern="0" dirty="0"/>
              <a:t>the </a:t>
            </a:r>
            <a:r>
              <a:rPr lang="en-US" sz="1500" kern="0" dirty="0"/>
              <a:t>a very good suite of </a:t>
            </a:r>
            <a:r>
              <a:rPr lang="en-US" sz="1500" kern="0" dirty="0"/>
              <a:t>set-points </a:t>
            </a:r>
            <a:r>
              <a:rPr lang="en-US" sz="1500" kern="0" dirty="0"/>
              <a:t>for a set of requirements based </a:t>
            </a:r>
            <a:r>
              <a:rPr lang="en-US" sz="1500" kern="0" dirty="0"/>
              <a:t>on the available diagnostic instrumentation readouts.</a:t>
            </a:r>
          </a:p>
          <a:p>
            <a:endParaRPr lang="en-US" sz="1200" kern="0" dirty="0"/>
          </a:p>
          <a:p>
            <a:r>
              <a:rPr lang="en-US" sz="1500" kern="0" dirty="0"/>
              <a:t>The NN can </a:t>
            </a:r>
            <a:r>
              <a:rPr lang="en-US" sz="1500" b="1" kern="0" dirty="0"/>
              <a:t>adjust </a:t>
            </a:r>
            <a:r>
              <a:rPr lang="en-US" sz="1500" b="1" kern="0" dirty="0"/>
              <a:t>the machine online </a:t>
            </a:r>
            <a:r>
              <a:rPr lang="en-US" sz="1500" kern="0" dirty="0"/>
              <a:t>provided </a:t>
            </a:r>
            <a:r>
              <a:rPr lang="en-US" sz="1500" kern="0" dirty="0"/>
              <a:t>(e.g. pre-trained offline).</a:t>
            </a:r>
            <a:endParaRPr lang="en-US" sz="1500" kern="0" dirty="0"/>
          </a:p>
          <a:p>
            <a:pPr marL="0" indent="0">
              <a:buNone/>
            </a:pPr>
            <a:endParaRPr lang="en-US" sz="1200" kern="0" dirty="0"/>
          </a:p>
          <a:p>
            <a:r>
              <a:rPr lang="en-US" sz="1500" kern="0" dirty="0"/>
              <a:t>The NN can be </a:t>
            </a:r>
            <a:r>
              <a:rPr lang="en-US" sz="1500" b="1" kern="0" dirty="0"/>
              <a:t>trained </a:t>
            </a:r>
            <a:r>
              <a:rPr lang="en-US" sz="1500" kern="0" dirty="0"/>
              <a:t>with large amounts of data from two sources:</a:t>
            </a:r>
          </a:p>
          <a:p>
            <a:pPr lvl="1"/>
            <a:r>
              <a:rPr lang="en-US" sz="1350" kern="0" dirty="0"/>
              <a:t>Recorded data from </a:t>
            </a:r>
            <a:r>
              <a:rPr lang="en-US" sz="1350" b="1" kern="0" dirty="0"/>
              <a:t>operations and experiments</a:t>
            </a:r>
            <a:r>
              <a:rPr lang="en-US" sz="1350" kern="0" dirty="0"/>
              <a:t>.</a:t>
            </a:r>
            <a:endParaRPr lang="en-US" sz="1350" kern="0" dirty="0"/>
          </a:p>
          <a:p>
            <a:pPr lvl="1"/>
            <a:r>
              <a:rPr lang="en-US" sz="1350" kern="0" dirty="0"/>
              <a:t>Generated </a:t>
            </a:r>
            <a:r>
              <a:rPr lang="en-US" sz="1350" b="1" kern="0" dirty="0"/>
              <a:t>data from </a:t>
            </a:r>
            <a:r>
              <a:rPr lang="en-US" sz="1350" b="1" kern="0" dirty="0"/>
              <a:t>first principles </a:t>
            </a:r>
            <a:r>
              <a:rPr lang="en-US" sz="1350" b="1" kern="0" dirty="0"/>
              <a:t>simulations</a:t>
            </a:r>
            <a:r>
              <a:rPr lang="en-US" sz="1350" kern="0" dirty="0"/>
              <a:t>.</a:t>
            </a:r>
          </a:p>
        </p:txBody>
      </p:sp>
      <p:sp>
        <p:nvSpPr>
          <p:cNvPr id="70" name="Content Placeholder 3">
            <a:extLst>
              <a:ext uri="{FF2B5EF4-FFF2-40B4-BE49-F238E27FC236}">
                <a16:creationId xmlns="" xmlns:a16="http://schemas.microsoft.com/office/drawing/2014/main" id="{AD63BF6C-1D75-45A2-82FF-8313C3F65228}"/>
              </a:ext>
            </a:extLst>
          </p:cNvPr>
          <p:cNvSpPr txBox="1">
            <a:spLocks/>
          </p:cNvSpPr>
          <p:nvPr/>
        </p:nvSpPr>
        <p:spPr bwMode="auto">
          <a:xfrm>
            <a:off x="742847" y="4542566"/>
            <a:ext cx="9144000" cy="3483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a:lstStyle>
          <a:p>
            <a:pPr marL="42863" indent="0">
              <a:buNone/>
            </a:pPr>
            <a:r>
              <a:rPr lang="en-US" sz="1500" kern="0">
                <a:solidFill>
                  <a:schemeClr val="tx2">
                    <a:lumMod val="75000"/>
                  </a:schemeClr>
                </a:solidFill>
                <a:ea typeface="Cambria Math" panose="02040503050406030204" pitchFamily="18" charset="0"/>
              </a:rPr>
              <a:t>This technology has the potential of making </a:t>
            </a:r>
            <a:r>
              <a:rPr lang="en-US" sz="1500" b="1" kern="0">
                <a:solidFill>
                  <a:schemeClr val="tx2">
                    <a:lumMod val="75000"/>
                  </a:schemeClr>
                </a:solidFill>
                <a:ea typeface="Cambria Math" panose="02040503050406030204" pitchFamily="18" charset="0"/>
              </a:rPr>
              <a:t>medical accelerators more affordable and efficient</a:t>
            </a:r>
            <a:r>
              <a:rPr lang="en-US" sz="1500" kern="0">
                <a:solidFill>
                  <a:schemeClr val="tx2">
                    <a:lumMod val="75000"/>
                  </a:schemeClr>
                </a:solidFill>
                <a:ea typeface="Cambria Math" panose="02040503050406030204" pitchFamily="18" charset="0"/>
              </a:rPr>
              <a:t>.</a:t>
            </a:r>
          </a:p>
          <a:p>
            <a:pPr marL="300038"/>
            <a:endParaRPr lang="en-US" sz="1350" kern="0"/>
          </a:p>
        </p:txBody>
      </p:sp>
    </p:spTree>
    <p:extLst>
      <p:ext uri="{BB962C8B-B14F-4D97-AF65-F5344CB8AC3E}">
        <p14:creationId xmlns:p14="http://schemas.microsoft.com/office/powerpoint/2010/main" val="1719321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25F40E-EB36-4821-97B5-26FE802D239D}"/>
              </a:ext>
            </a:extLst>
          </p:cNvPr>
          <p:cNvSpPr>
            <a:spLocks noGrp="1"/>
          </p:cNvSpPr>
          <p:nvPr>
            <p:ph type="title"/>
          </p:nvPr>
        </p:nvSpPr>
        <p:spPr>
          <a:xfrm>
            <a:off x="737756" y="56147"/>
            <a:ext cx="9144000" cy="478194"/>
          </a:xfrm>
        </p:spPr>
        <p:txBody>
          <a:bodyPr>
            <a:normAutofit fontScale="90000"/>
          </a:bodyPr>
          <a:lstStyle/>
          <a:p>
            <a:r>
              <a:rPr lang="en-US" smtClean="0"/>
              <a:t>Intelligent controls </a:t>
            </a:r>
            <a:r>
              <a:rPr lang="en-US"/>
              <a:t>for Medical Accelerators</a:t>
            </a:r>
          </a:p>
        </p:txBody>
      </p:sp>
      <p:sp>
        <p:nvSpPr>
          <p:cNvPr id="7" name="Content Placeholder 6">
            <a:extLst>
              <a:ext uri="{FF2B5EF4-FFF2-40B4-BE49-F238E27FC236}">
                <a16:creationId xmlns="" xmlns:a16="http://schemas.microsoft.com/office/drawing/2014/main" id="{AB16EF59-C346-4202-8B41-2FA760B83280}"/>
              </a:ext>
            </a:extLst>
          </p:cNvPr>
          <p:cNvSpPr>
            <a:spLocks noGrp="1"/>
          </p:cNvSpPr>
          <p:nvPr>
            <p:ph idx="1"/>
          </p:nvPr>
        </p:nvSpPr>
        <p:spPr>
          <a:xfrm>
            <a:off x="195038" y="1028201"/>
            <a:ext cx="3564081" cy="3943350"/>
          </a:xfrm>
        </p:spPr>
        <p:txBody>
          <a:bodyPr>
            <a:normAutofit/>
          </a:bodyPr>
          <a:lstStyle/>
          <a:p>
            <a:r>
              <a:rPr lang="en-US" sz="1350" dirty="0"/>
              <a:t>Production of </a:t>
            </a:r>
            <a:r>
              <a:rPr lang="en-US" sz="1350" b="1" dirty="0"/>
              <a:t>training data </a:t>
            </a:r>
            <a:r>
              <a:rPr lang="en-US" sz="1350" dirty="0"/>
              <a:t>using electromagnetic and PIC simulation software </a:t>
            </a:r>
            <a:r>
              <a:rPr lang="en-US" sz="1350" b="1" i="1" dirty="0"/>
              <a:t>VSim10</a:t>
            </a:r>
            <a:r>
              <a:rPr lang="en-US" sz="1350" dirty="0"/>
              <a:t>.</a:t>
            </a:r>
            <a:endParaRPr lang="en-US" sz="1050" dirty="0"/>
          </a:p>
          <a:p>
            <a:r>
              <a:rPr lang="en-US" sz="1350" dirty="0"/>
              <a:t>Scanning </a:t>
            </a:r>
            <a:r>
              <a:rPr lang="en-US" sz="1350" dirty="0"/>
              <a:t>the </a:t>
            </a:r>
            <a:r>
              <a:rPr lang="en-US" sz="1350" b="1" dirty="0"/>
              <a:t>parameter space </a:t>
            </a:r>
            <a:r>
              <a:rPr lang="en-US" sz="1350" dirty="0"/>
              <a:t>assuming numerous injected beams, which depend on ion source and LEBT configurations:</a:t>
            </a:r>
          </a:p>
          <a:p>
            <a:pPr lvl="1"/>
            <a:r>
              <a:rPr lang="en-US" sz="1200" dirty="0"/>
              <a:t>Hydrogen flow</a:t>
            </a:r>
          </a:p>
          <a:p>
            <a:pPr lvl="1"/>
            <a:r>
              <a:rPr lang="en-US" sz="1200" dirty="0"/>
              <a:t>Power supplies</a:t>
            </a:r>
          </a:p>
          <a:p>
            <a:pPr lvl="1"/>
            <a:r>
              <a:rPr lang="en-US" sz="1200" dirty="0"/>
              <a:t>Water temperature</a:t>
            </a:r>
          </a:p>
          <a:p>
            <a:pPr lvl="1"/>
            <a:r>
              <a:rPr lang="en-US" sz="1200" dirty="0"/>
              <a:t>RGA data</a:t>
            </a:r>
          </a:p>
          <a:p>
            <a:pPr lvl="1"/>
            <a:r>
              <a:rPr lang="en-US" sz="1200" dirty="0"/>
              <a:t>Vacuum levels, etc</a:t>
            </a:r>
            <a:r>
              <a:rPr lang="en-US" sz="1200" dirty="0"/>
              <a:t>.</a:t>
            </a:r>
          </a:p>
          <a:p>
            <a:pPr lvl="1"/>
            <a:r>
              <a:rPr lang="en-US" sz="1200" dirty="0"/>
              <a:t>Target material, condition etc.</a:t>
            </a:r>
            <a:endParaRPr lang="en-US" sz="1050" dirty="0"/>
          </a:p>
          <a:p>
            <a:r>
              <a:rPr lang="en-US" sz="1350" dirty="0"/>
              <a:t>Propagate numerous beams and determine </a:t>
            </a:r>
            <a:r>
              <a:rPr lang="en-US" sz="1350" b="1" dirty="0"/>
              <a:t>optimal machine states </a:t>
            </a:r>
            <a:r>
              <a:rPr lang="en-US" sz="1350" dirty="0"/>
              <a:t>being used as </a:t>
            </a:r>
            <a:r>
              <a:rPr lang="en-US" sz="1350" dirty="0"/>
              <a:t>training data for the NN controller</a:t>
            </a:r>
            <a:r>
              <a:rPr lang="en-US" sz="1350" dirty="0"/>
              <a:t>.</a:t>
            </a:r>
            <a:endParaRPr lang="en-US" sz="1350" dirty="0"/>
          </a:p>
          <a:p>
            <a:r>
              <a:rPr lang="en-US" sz="1350" dirty="0"/>
              <a:t>Use of HPC (</a:t>
            </a:r>
            <a:r>
              <a:rPr lang="en-US" sz="1350" b="1" dirty="0"/>
              <a:t>THETA </a:t>
            </a:r>
            <a:r>
              <a:rPr lang="en-US" sz="1350" b="1" dirty="0"/>
              <a:t>at the Argonne Leadership Computing Facility</a:t>
            </a:r>
            <a:r>
              <a:rPr lang="en-US" sz="1350" dirty="0"/>
              <a:t>) </a:t>
            </a:r>
            <a:r>
              <a:rPr lang="en-US" sz="1350" dirty="0"/>
              <a:t>in order to generate thousands of training points.</a:t>
            </a:r>
          </a:p>
        </p:txBody>
      </p:sp>
      <p:pic>
        <p:nvPicPr>
          <p:cNvPr id="4" name="Content Placeholder 4">
            <a:extLst>
              <a:ext uri="{FF2B5EF4-FFF2-40B4-BE49-F238E27FC236}">
                <a16:creationId xmlns="" xmlns:a16="http://schemas.microsoft.com/office/drawing/2014/main" id="{404927E9-37D6-4226-8C1A-568DB9568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57034" y="620477"/>
            <a:ext cx="2568251" cy="1288427"/>
          </a:xfrm>
          <a:prstGeom prst="rect">
            <a:avLst/>
          </a:prstGeom>
          <a:noFill/>
          <a:ln w="9525">
            <a:noFill/>
            <a:miter lim="800000"/>
            <a:headEnd/>
            <a:tailEnd/>
          </a:ln>
        </p:spPr>
      </p:pic>
      <p:pic>
        <p:nvPicPr>
          <p:cNvPr id="5" name="Picture 4">
            <a:extLst>
              <a:ext uri="{FF2B5EF4-FFF2-40B4-BE49-F238E27FC236}">
                <a16:creationId xmlns="" xmlns:a16="http://schemas.microsoft.com/office/drawing/2014/main" id="{84933210-00E8-48FB-A3E6-0366284A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85" y="620476"/>
            <a:ext cx="2209079" cy="1288427"/>
          </a:xfrm>
          <a:prstGeom prst="rect">
            <a:avLst/>
          </a:prstGeom>
        </p:spPr>
      </p:pic>
      <p:sp>
        <p:nvSpPr>
          <p:cNvPr id="3" name="Rectangle 2">
            <a:extLst>
              <a:ext uri="{FF2B5EF4-FFF2-40B4-BE49-F238E27FC236}">
                <a16:creationId xmlns="" xmlns:a16="http://schemas.microsoft.com/office/drawing/2014/main" id="{DA04143A-9956-4914-8958-D27579692627}"/>
              </a:ext>
            </a:extLst>
          </p:cNvPr>
          <p:cNvSpPr/>
          <p:nvPr/>
        </p:nvSpPr>
        <p:spPr>
          <a:xfrm>
            <a:off x="4350399" y="1935769"/>
            <a:ext cx="4949771" cy="253916"/>
          </a:xfrm>
          <a:prstGeom prst="rect">
            <a:avLst/>
          </a:prstGeom>
        </p:spPr>
        <p:txBody>
          <a:bodyPr wrap="square">
            <a:spAutoFit/>
          </a:bodyPr>
          <a:lstStyle/>
          <a:p>
            <a:r>
              <a:rPr lang="en-US" sz="1050" i="1"/>
              <a:t>VSim10</a:t>
            </a:r>
            <a:r>
              <a:rPr lang="en-US" sz="1050"/>
              <a:t> model and actual picture of the ILS </a:t>
            </a:r>
            <a:r>
              <a:rPr lang="en-US" sz="1050" err="1"/>
              <a:t>linac</a:t>
            </a:r>
            <a:r>
              <a:rPr lang="en-US" sz="1050"/>
              <a:t> accelerating RF structure.</a:t>
            </a:r>
          </a:p>
        </p:txBody>
      </p:sp>
      <p:pic>
        <p:nvPicPr>
          <p:cNvPr id="8" name="Picture 7">
            <a:extLst>
              <a:ext uri="{FF2B5EF4-FFF2-40B4-BE49-F238E27FC236}">
                <a16:creationId xmlns="" xmlns:a16="http://schemas.microsoft.com/office/drawing/2014/main" id="{2EED44D8-F0EC-4BF7-A5D1-BC3070ADAF86}"/>
              </a:ext>
            </a:extLst>
          </p:cNvPr>
          <p:cNvPicPr>
            <a:picLocks noChangeAspect="1"/>
          </p:cNvPicPr>
          <p:nvPr/>
        </p:nvPicPr>
        <p:blipFill>
          <a:blip r:embed="rId4"/>
          <a:stretch>
            <a:fillRect/>
          </a:stretch>
        </p:blipFill>
        <p:spPr>
          <a:xfrm>
            <a:off x="4350399" y="2193467"/>
            <a:ext cx="4571022" cy="2270933"/>
          </a:xfrm>
          <a:prstGeom prst="rect">
            <a:avLst/>
          </a:prstGeom>
        </p:spPr>
      </p:pic>
      <p:sp>
        <p:nvSpPr>
          <p:cNvPr id="9" name="Rectangle 8">
            <a:extLst>
              <a:ext uri="{FF2B5EF4-FFF2-40B4-BE49-F238E27FC236}">
                <a16:creationId xmlns="" xmlns:a16="http://schemas.microsoft.com/office/drawing/2014/main" id="{EB1334F0-C40E-49E9-8353-59B40DFB7849}"/>
              </a:ext>
            </a:extLst>
          </p:cNvPr>
          <p:cNvSpPr/>
          <p:nvPr/>
        </p:nvSpPr>
        <p:spPr>
          <a:xfrm>
            <a:off x="4350399" y="4491265"/>
            <a:ext cx="4949771" cy="253916"/>
          </a:xfrm>
          <a:prstGeom prst="rect">
            <a:avLst/>
          </a:prstGeom>
        </p:spPr>
        <p:txBody>
          <a:bodyPr wrap="square">
            <a:spAutoFit/>
          </a:bodyPr>
          <a:lstStyle/>
          <a:p>
            <a:r>
              <a:rPr lang="en-US" sz="1050" i="1"/>
              <a:t>VSim10</a:t>
            </a:r>
            <a:r>
              <a:rPr lang="en-US" sz="1050"/>
              <a:t> simulation of the longitudinal E-field along the axis of the RF structure.</a:t>
            </a:r>
          </a:p>
        </p:txBody>
      </p:sp>
      <p:sp>
        <p:nvSpPr>
          <p:cNvPr id="12" name="TextBox 11"/>
          <p:cNvSpPr txBox="1"/>
          <p:nvPr/>
        </p:nvSpPr>
        <p:spPr>
          <a:xfrm>
            <a:off x="3751267" y="4673360"/>
            <a:ext cx="5769286" cy="300082"/>
          </a:xfrm>
          <a:prstGeom prst="rect">
            <a:avLst/>
          </a:prstGeom>
          <a:noFill/>
        </p:spPr>
        <p:txBody>
          <a:bodyPr wrap="square" rtlCol="0">
            <a:spAutoFit/>
          </a:bodyPr>
          <a:lstStyle/>
          <a:p>
            <a:r>
              <a:rPr lang="en-US" sz="1350">
                <a:solidFill>
                  <a:schemeClr val="tx2">
                    <a:lumMod val="75000"/>
                  </a:schemeClr>
                </a:solidFill>
              </a:rPr>
              <a:t>Tech-X’s </a:t>
            </a:r>
            <a:r>
              <a:rPr lang="en-US" sz="1350" dirty="0" err="1">
                <a:solidFill>
                  <a:schemeClr val="tx2">
                    <a:lumMod val="75000"/>
                  </a:schemeClr>
                </a:solidFill>
              </a:rPr>
              <a:t>VSim</a:t>
            </a:r>
            <a:r>
              <a:rPr lang="en-US" sz="1350" dirty="0">
                <a:solidFill>
                  <a:schemeClr val="tx2">
                    <a:lumMod val="75000"/>
                  </a:schemeClr>
                </a:solidFill>
              </a:rPr>
              <a:t> engineering and physics models courtesy of Salvador Sosa </a:t>
            </a:r>
            <a:endParaRPr lang="en-US" sz="1350" dirty="0">
              <a:solidFill>
                <a:schemeClr val="tx2">
                  <a:lumMod val="75000"/>
                </a:schemeClr>
              </a:solidFill>
            </a:endParaRPr>
          </a:p>
        </p:txBody>
      </p:sp>
    </p:spTree>
    <p:extLst>
      <p:ext uri="{BB962C8B-B14F-4D97-AF65-F5344CB8AC3E}">
        <p14:creationId xmlns:p14="http://schemas.microsoft.com/office/powerpoint/2010/main" val="102076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23" y="-48969"/>
            <a:ext cx="7429499" cy="506169"/>
          </a:xfrm>
        </p:spPr>
        <p:txBody>
          <a:bodyPr>
            <a:normAutofit fontScale="90000"/>
          </a:bodyPr>
          <a:lstStyle/>
          <a:p>
            <a:r>
              <a:rPr lang="en-US"/>
              <a:t>for LLRF and Resonance Control Systems</a:t>
            </a:r>
          </a:p>
        </p:txBody>
      </p:sp>
      <p:sp>
        <p:nvSpPr>
          <p:cNvPr id="4" name="Content Placeholder 2"/>
          <p:cNvSpPr>
            <a:spLocks noGrp="1"/>
          </p:cNvSpPr>
          <p:nvPr>
            <p:ph idx="1"/>
          </p:nvPr>
        </p:nvSpPr>
        <p:spPr>
          <a:xfrm>
            <a:off x="110935" y="1204747"/>
            <a:ext cx="4985345" cy="3494214"/>
          </a:xfrm>
        </p:spPr>
        <p:txBody>
          <a:bodyPr>
            <a:normAutofit/>
          </a:bodyPr>
          <a:lstStyle/>
          <a:p>
            <a:r>
              <a:rPr lang="en-US" sz="1500" dirty="0"/>
              <a:t>LLRF and Resonance control is an important element to achieve desired beam quality.</a:t>
            </a:r>
          </a:p>
          <a:p>
            <a:endParaRPr lang="en-US" sz="1500" dirty="0"/>
          </a:p>
          <a:p>
            <a:r>
              <a:rPr lang="en-US" sz="1500" dirty="0"/>
              <a:t>Phenomena affecting the field stability include:</a:t>
            </a:r>
          </a:p>
          <a:p>
            <a:pPr lvl="1"/>
            <a:r>
              <a:rPr lang="en-US" sz="1500" dirty="0" err="1"/>
              <a:t>Microphonics</a:t>
            </a:r>
            <a:endParaRPr lang="en-US" sz="1500" dirty="0"/>
          </a:p>
          <a:p>
            <a:pPr lvl="1"/>
            <a:r>
              <a:rPr lang="en-US" sz="1500" dirty="0"/>
              <a:t>Lorentz force detuning</a:t>
            </a:r>
          </a:p>
          <a:p>
            <a:pPr lvl="1"/>
            <a:r>
              <a:rPr lang="en-US" sz="1500" dirty="0"/>
              <a:t>Thermal acoustic oscillations</a:t>
            </a:r>
          </a:p>
          <a:p>
            <a:pPr lvl="1"/>
            <a:r>
              <a:rPr lang="en-US" sz="1500" dirty="0"/>
              <a:t>…</a:t>
            </a:r>
          </a:p>
          <a:p>
            <a:pPr lvl="1"/>
            <a:r>
              <a:rPr lang="en-US" sz="1500" b="1" dirty="0">
                <a:solidFill>
                  <a:schemeClr val="tx2">
                    <a:lumMod val="75000"/>
                  </a:schemeClr>
                </a:solidFill>
              </a:rPr>
              <a:t>All need to be compensated by the LLRF!</a:t>
            </a:r>
          </a:p>
          <a:p>
            <a:endParaRPr lang="en-US" sz="1500" dirty="0"/>
          </a:p>
          <a:p>
            <a:r>
              <a:rPr lang="en-US" sz="1500" dirty="0"/>
              <a:t>Effects are both non-linear and difficult to characterize, making </a:t>
            </a:r>
            <a:r>
              <a:rPr lang="en-US" sz="1500" b="1" dirty="0"/>
              <a:t>Neural Networks </a:t>
            </a:r>
            <a:r>
              <a:rPr lang="en-US" sz="1500" dirty="0"/>
              <a:t>one of several promising methods </a:t>
            </a:r>
            <a:r>
              <a:rPr lang="en-US" sz="1500" dirty="0"/>
              <a:t>to improve existing </a:t>
            </a:r>
            <a:r>
              <a:rPr lang="en-US" sz="1500" dirty="0"/>
              <a:t>control.</a:t>
            </a:r>
            <a:endParaRPr lang="en-US" sz="1500" dirty="0"/>
          </a:p>
          <a:p>
            <a:endParaRPr lang="en-US" sz="1500" dirty="0"/>
          </a:p>
        </p:txBody>
      </p:sp>
      <p:grpSp>
        <p:nvGrpSpPr>
          <p:cNvPr id="5" name="Group 4">
            <a:extLst>
              <a:ext uri="{FF2B5EF4-FFF2-40B4-BE49-F238E27FC236}">
                <a16:creationId xmlns="" xmlns:a16="http://schemas.microsoft.com/office/drawing/2014/main" id="{E0093D13-B1F4-417A-8116-6CC2682AFA5D}"/>
              </a:ext>
            </a:extLst>
          </p:cNvPr>
          <p:cNvGrpSpPr/>
          <p:nvPr/>
        </p:nvGrpSpPr>
        <p:grpSpPr>
          <a:xfrm>
            <a:off x="5096280" y="637948"/>
            <a:ext cx="4294208" cy="2502599"/>
            <a:chOff x="7001691" y="812305"/>
            <a:chExt cx="5111931" cy="2891432"/>
          </a:xfrm>
        </p:grpSpPr>
        <p:pic>
          <p:nvPicPr>
            <p:cNvPr id="6" name="Picture 5"/>
            <p:cNvPicPr>
              <a:picLocks noChangeAspect="1"/>
            </p:cNvPicPr>
            <p:nvPr/>
          </p:nvPicPr>
          <p:blipFill>
            <a:blip r:embed="rId2"/>
            <a:stretch>
              <a:fillRect/>
            </a:stretch>
          </p:blipFill>
          <p:spPr>
            <a:xfrm>
              <a:off x="7753739" y="812305"/>
              <a:ext cx="3053599" cy="2508533"/>
            </a:xfrm>
            <a:prstGeom prst="rect">
              <a:avLst/>
            </a:prstGeom>
          </p:spPr>
        </p:pic>
        <p:sp>
          <p:nvSpPr>
            <p:cNvPr id="7" name="Rectangle 6">
              <a:extLst>
                <a:ext uri="{FF2B5EF4-FFF2-40B4-BE49-F238E27FC236}">
                  <a16:creationId xmlns="" xmlns:a16="http://schemas.microsoft.com/office/drawing/2014/main" id="{DA04143A-9956-4914-8958-D27579692627}"/>
                </a:ext>
              </a:extLst>
            </p:cNvPr>
            <p:cNvSpPr/>
            <p:nvPr/>
          </p:nvSpPr>
          <p:spPr>
            <a:xfrm>
              <a:off x="7001691" y="3149740"/>
              <a:ext cx="5111931" cy="553997"/>
            </a:xfrm>
            <a:prstGeom prst="rect">
              <a:avLst/>
            </a:prstGeom>
          </p:spPr>
          <p:txBody>
            <a:bodyPr wrap="square">
              <a:spAutoFit/>
            </a:bodyPr>
            <a:lstStyle/>
            <a:p>
              <a:r>
                <a:rPr lang="en-US" sz="1050"/>
                <a:t>O. </a:t>
              </a:r>
              <a:r>
                <a:rPr lang="en-US" sz="1050" err="1"/>
                <a:t>Kononenko</a:t>
              </a:r>
              <a:r>
                <a:rPr lang="en-US" sz="1050"/>
                <a:t>, </a:t>
              </a:r>
              <a:r>
                <a:rPr lang="en-US" sz="1050" i="1"/>
                <a:t>3D </a:t>
              </a:r>
              <a:r>
                <a:rPr lang="en-US" sz="1050" i="1" err="1"/>
                <a:t>multiphysics</a:t>
              </a:r>
              <a:r>
                <a:rPr lang="en-US" sz="1050" i="1"/>
                <a:t> modeling of superconducting cavities with a massively parallel simulation suite. </a:t>
              </a:r>
              <a:r>
                <a:rPr lang="en-US" sz="1050"/>
                <a:t>PRAB, 2017</a:t>
              </a:r>
              <a:endParaRPr lang="en-US" sz="1050" i="1"/>
            </a:p>
          </p:txBody>
        </p:sp>
      </p:grpSp>
      <p:grpSp>
        <p:nvGrpSpPr>
          <p:cNvPr id="8" name="Group 7">
            <a:extLst>
              <a:ext uri="{FF2B5EF4-FFF2-40B4-BE49-F238E27FC236}">
                <a16:creationId xmlns="" xmlns:a16="http://schemas.microsoft.com/office/drawing/2014/main" id="{DA7A7F59-626D-4752-94AC-53D7879F7C4F}"/>
              </a:ext>
            </a:extLst>
          </p:cNvPr>
          <p:cNvGrpSpPr/>
          <p:nvPr/>
        </p:nvGrpSpPr>
        <p:grpSpPr>
          <a:xfrm>
            <a:off x="4676172" y="3198255"/>
            <a:ext cx="4467828" cy="1945245"/>
            <a:chOff x="7001690" y="3830196"/>
            <a:chExt cx="5111931" cy="2593660"/>
          </a:xfrm>
        </p:grpSpPr>
        <p:pic>
          <p:nvPicPr>
            <p:cNvPr id="9" name="Picture 8"/>
            <p:cNvPicPr>
              <a:picLocks noChangeAspect="1"/>
            </p:cNvPicPr>
            <p:nvPr/>
          </p:nvPicPr>
          <p:blipFill>
            <a:blip r:embed="rId3"/>
            <a:stretch>
              <a:fillRect/>
            </a:stretch>
          </p:blipFill>
          <p:spPr>
            <a:xfrm>
              <a:off x="8108794" y="3830196"/>
              <a:ext cx="2698544" cy="2039663"/>
            </a:xfrm>
            <a:prstGeom prst="rect">
              <a:avLst/>
            </a:prstGeom>
          </p:spPr>
        </p:pic>
        <p:sp>
          <p:nvSpPr>
            <p:cNvPr id="10" name="Rectangle 9">
              <a:extLst>
                <a:ext uri="{FF2B5EF4-FFF2-40B4-BE49-F238E27FC236}">
                  <a16:creationId xmlns="" xmlns:a16="http://schemas.microsoft.com/office/drawing/2014/main" id="{DA04143A-9956-4914-8958-D27579692627}"/>
                </a:ext>
              </a:extLst>
            </p:cNvPr>
            <p:cNvSpPr/>
            <p:nvPr/>
          </p:nvSpPr>
          <p:spPr>
            <a:xfrm>
              <a:off x="7001690" y="5869859"/>
              <a:ext cx="5111931" cy="553997"/>
            </a:xfrm>
            <a:prstGeom prst="rect">
              <a:avLst/>
            </a:prstGeom>
          </p:spPr>
          <p:txBody>
            <a:bodyPr wrap="square">
              <a:spAutoFit/>
            </a:bodyPr>
            <a:lstStyle/>
            <a:p>
              <a:r>
                <a:rPr lang="en-US" sz="1050"/>
                <a:t>Active Resonance Control developed at </a:t>
              </a:r>
              <a:r>
                <a:rPr lang="en-US" sz="1050" err="1"/>
                <a:t>Fermilab</a:t>
              </a:r>
              <a:r>
                <a:rPr lang="en-US" sz="1050"/>
                <a:t> for TESLA  cavities</a:t>
              </a:r>
            </a:p>
          </p:txBody>
        </p:sp>
      </p:grpSp>
      <p:sp>
        <p:nvSpPr>
          <p:cNvPr id="11" name="TextBox 10"/>
          <p:cNvSpPr txBox="1"/>
          <p:nvPr/>
        </p:nvSpPr>
        <p:spPr>
          <a:xfrm>
            <a:off x="257854" y="4756669"/>
            <a:ext cx="3001604" cy="300082"/>
          </a:xfrm>
          <a:prstGeom prst="rect">
            <a:avLst/>
          </a:prstGeom>
          <a:noFill/>
        </p:spPr>
        <p:txBody>
          <a:bodyPr wrap="square" rtlCol="0">
            <a:spAutoFit/>
          </a:bodyPr>
          <a:lstStyle/>
          <a:p>
            <a:r>
              <a:rPr lang="en-US" sz="1350"/>
              <a:t>Courtesy Jorge Alberto Diaz Cruz</a:t>
            </a:r>
            <a:endParaRPr lang="en-US" sz="1350"/>
          </a:p>
        </p:txBody>
      </p:sp>
    </p:spTree>
    <p:extLst>
      <p:ext uri="{BB962C8B-B14F-4D97-AF65-F5344CB8AC3E}">
        <p14:creationId xmlns:p14="http://schemas.microsoft.com/office/powerpoint/2010/main" val="19059700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523" y="-20786"/>
            <a:ext cx="7429499" cy="436418"/>
          </a:xfrm>
        </p:spPr>
        <p:txBody>
          <a:bodyPr>
            <a:normAutofit fontScale="90000"/>
          </a:bodyPr>
          <a:lstStyle/>
          <a:p>
            <a:r>
              <a:rPr lang="en-US"/>
              <a:t>for LLRF and Resonance Control Systems</a:t>
            </a:r>
          </a:p>
        </p:txBody>
      </p:sp>
      <p:sp>
        <p:nvSpPr>
          <p:cNvPr id="4" name="TextBox 3"/>
          <p:cNvSpPr txBox="1"/>
          <p:nvPr/>
        </p:nvSpPr>
        <p:spPr>
          <a:xfrm>
            <a:off x="61980" y="4687275"/>
            <a:ext cx="4872174" cy="300082"/>
          </a:xfrm>
          <a:prstGeom prst="rect">
            <a:avLst/>
          </a:prstGeom>
          <a:noFill/>
        </p:spPr>
        <p:txBody>
          <a:bodyPr wrap="square" rtlCol="0">
            <a:spAutoFit/>
          </a:bodyPr>
          <a:lstStyle/>
          <a:p>
            <a:r>
              <a:rPr lang="en-US" sz="1350"/>
              <a:t>Courtesy Jorge Alberto Diaz Cruz; NAPAC2019, LLRF, ICALEPS</a:t>
            </a:r>
            <a:endParaRPr lang="en-US" sz="1350"/>
          </a:p>
        </p:txBody>
      </p:sp>
      <p:pic>
        <p:nvPicPr>
          <p:cNvPr id="5" name="Picture 4"/>
          <p:cNvPicPr>
            <a:picLocks noChangeAspect="1"/>
          </p:cNvPicPr>
          <p:nvPr/>
        </p:nvPicPr>
        <p:blipFill>
          <a:blip r:embed="rId2"/>
          <a:stretch>
            <a:fillRect/>
          </a:stretch>
        </p:blipFill>
        <p:spPr>
          <a:xfrm>
            <a:off x="1843831" y="2150239"/>
            <a:ext cx="3780907" cy="2606639"/>
          </a:xfrm>
          <a:prstGeom prst="rect">
            <a:avLst/>
          </a:prstGeom>
        </p:spPr>
      </p:pic>
      <p:pic>
        <p:nvPicPr>
          <p:cNvPr id="6" name="Picture 5"/>
          <p:cNvPicPr>
            <a:picLocks noChangeAspect="1"/>
          </p:cNvPicPr>
          <p:nvPr/>
        </p:nvPicPr>
        <p:blipFill>
          <a:blip r:embed="rId3"/>
          <a:stretch>
            <a:fillRect/>
          </a:stretch>
        </p:blipFill>
        <p:spPr>
          <a:xfrm>
            <a:off x="6051267" y="2026212"/>
            <a:ext cx="2025026" cy="1723528"/>
          </a:xfrm>
          <a:prstGeom prst="rect">
            <a:avLst/>
          </a:prstGeom>
        </p:spPr>
      </p:pic>
      <p:pic>
        <p:nvPicPr>
          <p:cNvPr id="7" name="Picture 6"/>
          <p:cNvPicPr>
            <a:picLocks noChangeAspect="1"/>
          </p:cNvPicPr>
          <p:nvPr/>
        </p:nvPicPr>
        <p:blipFill>
          <a:blip r:embed="rId4"/>
          <a:stretch>
            <a:fillRect/>
          </a:stretch>
        </p:blipFill>
        <p:spPr>
          <a:xfrm>
            <a:off x="6152851" y="3843192"/>
            <a:ext cx="2000536" cy="1087941"/>
          </a:xfrm>
          <a:prstGeom prst="rect">
            <a:avLst/>
          </a:prstGeom>
        </p:spPr>
      </p:pic>
      <p:sp>
        <p:nvSpPr>
          <p:cNvPr id="8" name="Rounded Rectangle 7"/>
          <p:cNvSpPr/>
          <p:nvPr/>
        </p:nvSpPr>
        <p:spPr>
          <a:xfrm>
            <a:off x="1764503" y="2108017"/>
            <a:ext cx="3939562" cy="149355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ounded Rectangle 8"/>
          <p:cNvSpPr/>
          <p:nvPr/>
        </p:nvSpPr>
        <p:spPr>
          <a:xfrm>
            <a:off x="6051267" y="1960008"/>
            <a:ext cx="2279991" cy="1789732"/>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ounded Rectangle 9"/>
          <p:cNvSpPr/>
          <p:nvPr/>
        </p:nvSpPr>
        <p:spPr>
          <a:xfrm>
            <a:off x="6051267" y="3843191"/>
            <a:ext cx="2279991" cy="1134668"/>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Arc 10"/>
          <p:cNvSpPr/>
          <p:nvPr/>
        </p:nvSpPr>
        <p:spPr>
          <a:xfrm rot="21286535">
            <a:off x="4390830" y="2027165"/>
            <a:ext cx="1726138" cy="246958"/>
          </a:xfrm>
          <a:prstGeom prst="arc">
            <a:avLst>
              <a:gd name="adj1" fmla="val 10925731"/>
              <a:gd name="adj2" fmla="val 0"/>
            </a:avLst>
          </a:prstGeom>
          <a:ln w="19050">
            <a:solidFill>
              <a:srgbClr val="FFC00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12" name="Arc 11"/>
          <p:cNvSpPr/>
          <p:nvPr/>
        </p:nvSpPr>
        <p:spPr>
          <a:xfrm rot="830443">
            <a:off x="3546288" y="3609839"/>
            <a:ext cx="2582537" cy="278333"/>
          </a:xfrm>
          <a:prstGeom prst="arc">
            <a:avLst>
              <a:gd name="adj1" fmla="val 10925731"/>
              <a:gd name="adj2" fmla="val 21495190"/>
            </a:avLst>
          </a:prstGeom>
          <a:ln w="19050">
            <a:solidFill>
              <a:srgbClr val="FFC00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13" name="Rectangle 12"/>
          <p:cNvSpPr/>
          <p:nvPr/>
        </p:nvSpPr>
        <p:spPr>
          <a:xfrm>
            <a:off x="14784" y="1015178"/>
            <a:ext cx="9129215" cy="954107"/>
          </a:xfrm>
          <a:prstGeom prst="rect">
            <a:avLst/>
          </a:prstGeom>
        </p:spPr>
        <p:txBody>
          <a:bodyPr wrap="square">
            <a:spAutoFit/>
          </a:bodyPr>
          <a:lstStyle/>
          <a:p>
            <a:pPr marL="214313" indent="-214313">
              <a:buFont typeface="Arial" charset="0"/>
              <a:buChar char="•"/>
            </a:pPr>
            <a:r>
              <a:rPr lang="en-US" sz="1400" dirty="0"/>
              <a:t>We are exploring </a:t>
            </a:r>
            <a:r>
              <a:rPr lang="en-US" sz="1400" dirty="0"/>
              <a:t>intelligent techniques </a:t>
            </a:r>
            <a:r>
              <a:rPr lang="en-US" sz="1400" dirty="0"/>
              <a:t>as a tool </a:t>
            </a:r>
            <a:r>
              <a:rPr lang="en-US" sz="1400" b="1" dirty="0"/>
              <a:t>to improve performance of existing LLRF</a:t>
            </a:r>
            <a:r>
              <a:rPr lang="en-US" sz="1400" dirty="0"/>
              <a:t> and </a:t>
            </a:r>
            <a:r>
              <a:rPr lang="en-US" sz="1400" dirty="0"/>
              <a:t>resonance </a:t>
            </a:r>
            <a:r>
              <a:rPr lang="en-US" sz="1400" dirty="0"/>
              <a:t>control </a:t>
            </a:r>
            <a:r>
              <a:rPr lang="en-US" sz="1400" dirty="0"/>
              <a:t>systems.</a:t>
            </a:r>
          </a:p>
          <a:p>
            <a:pPr marL="214313" indent="-214313">
              <a:buFont typeface="Arial" charset="0"/>
              <a:buChar char="•"/>
            </a:pPr>
            <a:r>
              <a:rPr lang="en-US" sz="1400" b="1" dirty="0"/>
              <a:t>Simulations</a:t>
            </a:r>
            <a:r>
              <a:rPr lang="en-US" sz="1400" dirty="0"/>
              <a:t> </a:t>
            </a:r>
            <a:r>
              <a:rPr lang="en-US" sz="1400" dirty="0"/>
              <a:t>are performed to create data for training of Neural </a:t>
            </a:r>
            <a:r>
              <a:rPr lang="en-US" sz="1400" dirty="0"/>
              <a:t>Networks. (Eventually to merge with experimental data.)</a:t>
            </a:r>
          </a:p>
          <a:p>
            <a:pPr marL="214313" indent="-214313">
              <a:buFont typeface="Arial" charset="0"/>
              <a:buChar char="•"/>
            </a:pPr>
            <a:r>
              <a:rPr lang="en-US" sz="1400" dirty="0"/>
              <a:t>Gaussian </a:t>
            </a:r>
            <a:r>
              <a:rPr lang="en-US" sz="1400" dirty="0"/>
              <a:t>processes, genetic algorithms and Neural networks are all part of </a:t>
            </a:r>
            <a:r>
              <a:rPr lang="en-US" sz="1400" dirty="0"/>
              <a:t>the </a:t>
            </a:r>
            <a:r>
              <a:rPr lang="en-US" sz="1400" dirty="0"/>
              <a:t>artificial intelligence </a:t>
            </a:r>
            <a:r>
              <a:rPr lang="en-US" sz="1400" dirty="0"/>
              <a:t>framework under test.</a:t>
            </a:r>
            <a:endParaRPr lang="en-US" sz="1400" dirty="0"/>
          </a:p>
        </p:txBody>
      </p:sp>
    </p:spTree>
    <p:extLst>
      <p:ext uri="{BB962C8B-B14F-4D97-AF65-F5344CB8AC3E}">
        <p14:creationId xmlns:p14="http://schemas.microsoft.com/office/powerpoint/2010/main" val="1772350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44" y="322737"/>
            <a:ext cx="7672495" cy="436418"/>
          </a:xfrm>
        </p:spPr>
        <p:txBody>
          <a:bodyPr>
            <a:normAutofit fontScale="90000"/>
          </a:bodyPr>
          <a:lstStyle/>
          <a:p>
            <a:r>
              <a:rPr lang="en-US" sz="2400" dirty="0"/>
              <a:t>Virtual Telescope for </a:t>
            </a:r>
            <a:r>
              <a:rPr lang="en-US" sz="2400" dirty="0"/>
              <a:t>X-Ray Observations (VTXO</a:t>
            </a:r>
            <a:r>
              <a:rPr lang="en-US" sz="2400" dirty="0"/>
              <a:t>)</a:t>
            </a:r>
          </a:p>
        </p:txBody>
      </p:sp>
      <p:sp>
        <p:nvSpPr>
          <p:cNvPr id="3" name="Content Placeholder 2"/>
          <p:cNvSpPr>
            <a:spLocks noGrp="1"/>
          </p:cNvSpPr>
          <p:nvPr>
            <p:ph idx="1"/>
          </p:nvPr>
        </p:nvSpPr>
        <p:spPr>
          <a:xfrm>
            <a:off x="383187" y="1303353"/>
            <a:ext cx="6282496" cy="2087702"/>
          </a:xfrm>
        </p:spPr>
        <p:txBody>
          <a:bodyPr>
            <a:normAutofit fontScale="62500" lnSpcReduction="20000"/>
          </a:bodyPr>
          <a:lstStyle/>
          <a:p>
            <a:pPr lvl="0"/>
            <a:r>
              <a:rPr lang="en-US" sz="2475" b="1" i="1" dirty="0"/>
              <a:t>A telescope made up of 2 separate satellites in 2 different orbits</a:t>
            </a:r>
          </a:p>
          <a:p>
            <a:pPr lvl="0"/>
            <a:r>
              <a:rPr lang="en-US" sz="2475" b="1" i="1" dirty="0">
                <a:cs typeface="Arial" panose="020B0604020202020204" pitchFamily="34" charset="0"/>
              </a:rPr>
              <a:t>Accuracy requirements are sub-</a:t>
            </a:r>
            <a:r>
              <a:rPr lang="en-US" sz="2475" b="1" i="1" dirty="0" err="1">
                <a:cs typeface="Arial" panose="020B0604020202020204" pitchFamily="34" charset="0"/>
              </a:rPr>
              <a:t>arcsecond</a:t>
            </a:r>
            <a:r>
              <a:rPr lang="en-US" sz="2475" b="1" i="1" dirty="0">
                <a:cs typeface="Arial" panose="020B0604020202020204" pitchFamily="34" charset="0"/>
              </a:rPr>
              <a:t> relative attitude accuracy and  1 mm relative position accuracy  </a:t>
            </a:r>
            <a:endParaRPr lang="en-US" sz="2475" b="1" i="1" dirty="0"/>
          </a:p>
          <a:p>
            <a:pPr lvl="0"/>
            <a:r>
              <a:rPr lang="en-US" sz="2475" b="1" i="1" dirty="0"/>
              <a:t>Approximately 1 hour observing the Crab </a:t>
            </a:r>
            <a:r>
              <a:rPr lang="en-US" sz="2475" b="1" i="1" dirty="0"/>
              <a:t>Nebula</a:t>
            </a:r>
            <a:endParaRPr lang="en-US" sz="2475" b="1" i="1" dirty="0"/>
          </a:p>
          <a:p>
            <a:pPr marL="118869" indent="0">
              <a:buNone/>
            </a:pPr>
            <a:r>
              <a:rPr lang="en-US" sz="2475" b="1" i="1" dirty="0"/>
              <a:t>Applications</a:t>
            </a:r>
            <a:endParaRPr lang="en-US" sz="2475" b="1" i="1" dirty="0">
              <a:solidFill>
                <a:schemeClr val="accent6">
                  <a:lumMod val="50000"/>
                </a:schemeClr>
              </a:solidFill>
            </a:endParaRPr>
          </a:p>
          <a:p>
            <a:r>
              <a:rPr lang="en-US" sz="2475" dirty="0"/>
              <a:t>1) Investigating the nature of space (Like dark </a:t>
            </a:r>
            <a:r>
              <a:rPr lang="en-US" sz="2475" dirty="0"/>
              <a:t>matter)</a:t>
            </a:r>
            <a:endParaRPr lang="en-US" sz="2475" dirty="0"/>
          </a:p>
          <a:p>
            <a:r>
              <a:rPr lang="en-US" sz="2475" dirty="0"/>
              <a:t>2</a:t>
            </a:r>
            <a:r>
              <a:rPr lang="en-US" sz="2475" dirty="0"/>
              <a:t>) Covering </a:t>
            </a:r>
            <a:r>
              <a:rPr lang="en-US" sz="2475" dirty="0"/>
              <a:t>the Sun </a:t>
            </a:r>
            <a:r>
              <a:rPr lang="en-US" sz="2475" dirty="0"/>
              <a:t>(To </a:t>
            </a:r>
            <a:r>
              <a:rPr lang="en-US" sz="2475" dirty="0"/>
              <a:t>see planets and stars behind it)</a:t>
            </a:r>
            <a:endParaRPr lang="en-US" sz="2475" dirty="0">
              <a:solidFill>
                <a:srgbClr val="FF0000"/>
              </a:solidFill>
            </a:endParaRPr>
          </a:p>
          <a:p>
            <a:r>
              <a:rPr lang="en-US" sz="2475" dirty="0"/>
              <a:t>3) Understanding more about black holes</a:t>
            </a:r>
          </a:p>
          <a:p>
            <a:r>
              <a:rPr lang="en-US" sz="2475" dirty="0"/>
              <a:t>4) Detecting space phenomena like </a:t>
            </a:r>
            <a:r>
              <a:rPr lang="en-US" sz="2475" dirty="0"/>
              <a:t>star </a:t>
            </a:r>
            <a:r>
              <a:rPr lang="en-US" sz="2475" dirty="0"/>
              <a:t>collisions </a:t>
            </a:r>
          </a:p>
          <a:p>
            <a:r>
              <a:rPr lang="en-US" sz="2475" dirty="0"/>
              <a:t>5) Finding </a:t>
            </a:r>
            <a:r>
              <a:rPr lang="en-US" sz="2475" dirty="0"/>
              <a:t>other life forms</a:t>
            </a:r>
            <a:endParaRPr lang="en-US" sz="2475" dirty="0"/>
          </a:p>
          <a:p>
            <a:endParaRPr lang="en-US" dirty="0"/>
          </a:p>
        </p:txBody>
      </p:sp>
      <p:pic>
        <p:nvPicPr>
          <p:cNvPr id="4" name="Picture 3">
            <a:extLst>
              <a:ext uri="{FF2B5EF4-FFF2-40B4-BE49-F238E27FC236}">
                <a16:creationId xmlns="" xmlns:a16="http://schemas.microsoft.com/office/drawing/2014/main" id="{124EA6E2-EF8E-44B7-8BEE-E8322A0403C5}"/>
              </a:ext>
            </a:extLst>
          </p:cNvPr>
          <p:cNvPicPr>
            <a:picLocks noChangeAspect="1"/>
          </p:cNvPicPr>
          <p:nvPr/>
        </p:nvPicPr>
        <p:blipFill>
          <a:blip r:embed="rId2"/>
          <a:stretch>
            <a:fillRect/>
          </a:stretch>
        </p:blipFill>
        <p:spPr>
          <a:xfrm>
            <a:off x="7102783" y="592281"/>
            <a:ext cx="1545458" cy="1169120"/>
          </a:xfrm>
          <a:prstGeom prst="rect">
            <a:avLst/>
          </a:prstGeom>
        </p:spPr>
      </p:pic>
      <p:pic>
        <p:nvPicPr>
          <p:cNvPr id="5" name="Picture 4">
            <a:extLst>
              <a:ext uri="{FF2B5EF4-FFF2-40B4-BE49-F238E27FC236}">
                <a16:creationId xmlns="" xmlns:a16="http://schemas.microsoft.com/office/drawing/2014/main" id="{A69CF533-CA1A-4B81-BFB4-4A26E68C2BE2}"/>
              </a:ext>
            </a:extLst>
          </p:cNvPr>
          <p:cNvPicPr>
            <a:picLocks noChangeAspect="1"/>
          </p:cNvPicPr>
          <p:nvPr/>
        </p:nvPicPr>
        <p:blipFill rotWithShape="1">
          <a:blip r:embed="rId3"/>
          <a:srcRect l="6334" t="4296" r="4999" b="3975"/>
          <a:stretch/>
        </p:blipFill>
        <p:spPr>
          <a:xfrm>
            <a:off x="7178557" y="2134754"/>
            <a:ext cx="1345331" cy="1237724"/>
          </a:xfrm>
          <a:prstGeom prst="rect">
            <a:avLst/>
          </a:prstGeom>
          <a:ln>
            <a:solidFill>
              <a:schemeClr val="bg1"/>
            </a:solidFill>
          </a:ln>
        </p:spPr>
      </p:pic>
      <p:sp>
        <p:nvSpPr>
          <p:cNvPr id="6" name="Rectangle 5">
            <a:extLst>
              <a:ext uri="{FF2B5EF4-FFF2-40B4-BE49-F238E27FC236}">
                <a16:creationId xmlns="" xmlns:a16="http://schemas.microsoft.com/office/drawing/2014/main" id="{5D498029-DDE6-4E89-9081-A1EF85E28EDB}"/>
              </a:ext>
            </a:extLst>
          </p:cNvPr>
          <p:cNvSpPr/>
          <p:nvPr/>
        </p:nvSpPr>
        <p:spPr>
          <a:xfrm>
            <a:off x="6677940" y="1773757"/>
            <a:ext cx="2512226" cy="300082"/>
          </a:xfrm>
          <a:prstGeom prst="rect">
            <a:avLst/>
          </a:prstGeom>
        </p:spPr>
        <p:txBody>
          <a:bodyPr wrap="none">
            <a:spAutoFit/>
          </a:bodyPr>
          <a:lstStyle/>
          <a:p>
            <a:r>
              <a:rPr lang="en-US" sz="1350" i="1"/>
              <a:t>An example of X-Ray observation</a:t>
            </a:r>
          </a:p>
        </p:txBody>
      </p:sp>
      <p:sp>
        <p:nvSpPr>
          <p:cNvPr id="7" name="Rectangle 6">
            <a:extLst>
              <a:ext uri="{FF2B5EF4-FFF2-40B4-BE49-F238E27FC236}">
                <a16:creationId xmlns="" xmlns:a16="http://schemas.microsoft.com/office/drawing/2014/main" id="{F609F47B-B905-43FD-BE3F-E91C43B63E5E}"/>
              </a:ext>
            </a:extLst>
          </p:cNvPr>
          <p:cNvSpPr/>
          <p:nvPr/>
        </p:nvSpPr>
        <p:spPr>
          <a:xfrm>
            <a:off x="7133452" y="3439354"/>
            <a:ext cx="1382366" cy="300082"/>
          </a:xfrm>
          <a:prstGeom prst="rect">
            <a:avLst/>
          </a:prstGeom>
        </p:spPr>
        <p:txBody>
          <a:bodyPr wrap="none">
            <a:spAutoFit/>
          </a:bodyPr>
          <a:lstStyle/>
          <a:p>
            <a:r>
              <a:rPr lang="en-US" sz="1350" i="1"/>
              <a:t>Virtual Telescope</a:t>
            </a:r>
          </a:p>
        </p:txBody>
      </p:sp>
      <p:grpSp>
        <p:nvGrpSpPr>
          <p:cNvPr id="33" name="Group 32"/>
          <p:cNvGrpSpPr/>
          <p:nvPr/>
        </p:nvGrpSpPr>
        <p:grpSpPr>
          <a:xfrm>
            <a:off x="1841151" y="3113709"/>
            <a:ext cx="5665985" cy="1907832"/>
            <a:chOff x="667631" y="3869134"/>
            <a:chExt cx="7554647" cy="2543776"/>
          </a:xfrm>
        </p:grpSpPr>
        <p:sp>
          <p:nvSpPr>
            <p:cNvPr id="8" name="Oval 7">
              <a:extLst>
                <a:ext uri="{FF2B5EF4-FFF2-40B4-BE49-F238E27FC236}">
                  <a16:creationId xmlns="" xmlns:a16="http://schemas.microsoft.com/office/drawing/2014/main" id="{2FADCF52-7E36-4576-8EBA-BE5BF15171EF}"/>
                </a:ext>
              </a:extLst>
            </p:cNvPr>
            <p:cNvSpPr/>
            <p:nvPr/>
          </p:nvSpPr>
          <p:spPr>
            <a:xfrm rot="5400000">
              <a:off x="4564337" y="3326785"/>
              <a:ext cx="2345891" cy="3628484"/>
            </a:xfrm>
            <a:prstGeom prst="ellipse">
              <a:avLst/>
            </a:prstGeom>
            <a:solidFill>
              <a:schemeClr val="bg1"/>
            </a:solidFill>
            <a:ln w="44450">
              <a:solidFill>
                <a:schemeClr val="accent6">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schemeClr val="tx1"/>
                </a:solidFill>
              </a:endParaRPr>
            </a:p>
          </p:txBody>
        </p:sp>
        <p:sp>
          <p:nvSpPr>
            <p:cNvPr id="9" name="Oval 8">
              <a:extLst>
                <a:ext uri="{FF2B5EF4-FFF2-40B4-BE49-F238E27FC236}">
                  <a16:creationId xmlns="" xmlns:a16="http://schemas.microsoft.com/office/drawing/2014/main" id="{5CD2F09B-AFD4-457F-9BBF-AC79330F1C39}"/>
                </a:ext>
              </a:extLst>
            </p:cNvPr>
            <p:cNvSpPr/>
            <p:nvPr/>
          </p:nvSpPr>
          <p:spPr>
            <a:xfrm>
              <a:off x="6822253" y="5014414"/>
              <a:ext cx="253219" cy="253219"/>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Oval 9">
              <a:extLst>
                <a:ext uri="{FF2B5EF4-FFF2-40B4-BE49-F238E27FC236}">
                  <a16:creationId xmlns="" xmlns:a16="http://schemas.microsoft.com/office/drawing/2014/main" id="{281A7228-85DE-4D26-A8E5-EE44CCE40BFF}"/>
                </a:ext>
              </a:extLst>
            </p:cNvPr>
            <p:cNvSpPr/>
            <p:nvPr/>
          </p:nvSpPr>
          <p:spPr>
            <a:xfrm rot="5400000">
              <a:off x="4682175" y="3331565"/>
              <a:ext cx="2543776" cy="3618914"/>
            </a:xfrm>
            <a:prstGeom prst="ellipse">
              <a:avLst/>
            </a:prstGeom>
            <a:noFill/>
            <a:ln w="44450">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schemeClr val="tx1"/>
                </a:solidFill>
              </a:endParaRPr>
            </a:p>
          </p:txBody>
        </p:sp>
        <p:sp>
          <p:nvSpPr>
            <p:cNvPr id="11" name="Oval 10">
              <a:extLst>
                <a:ext uri="{FF2B5EF4-FFF2-40B4-BE49-F238E27FC236}">
                  <a16:creationId xmlns="" xmlns:a16="http://schemas.microsoft.com/office/drawing/2014/main" id="{F1721E57-8E01-4F4B-BDA1-24DDAB1986CD}"/>
                </a:ext>
              </a:extLst>
            </p:cNvPr>
            <p:cNvSpPr/>
            <p:nvPr/>
          </p:nvSpPr>
          <p:spPr>
            <a:xfrm rot="5400000">
              <a:off x="4769383" y="3967532"/>
              <a:ext cx="205658" cy="276183"/>
            </a:xfrm>
            <a:prstGeom prst="ellipse">
              <a:avLst/>
            </a:prstGeom>
            <a:noFill/>
            <a:ln w="44450">
              <a:solidFill>
                <a:schemeClr val="bg2">
                  <a:lumMod val="1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schemeClr val="tx1"/>
                </a:solidFill>
              </a:endParaRPr>
            </a:p>
          </p:txBody>
        </p:sp>
        <p:sp>
          <p:nvSpPr>
            <p:cNvPr id="12" name="Oval 11">
              <a:extLst>
                <a:ext uri="{FF2B5EF4-FFF2-40B4-BE49-F238E27FC236}">
                  <a16:creationId xmlns="" xmlns:a16="http://schemas.microsoft.com/office/drawing/2014/main" id="{A7102561-D0F1-419D-B59F-91A49A1A0C13}"/>
                </a:ext>
              </a:extLst>
            </p:cNvPr>
            <p:cNvSpPr/>
            <p:nvPr/>
          </p:nvSpPr>
          <p:spPr>
            <a:xfrm rot="5400000">
              <a:off x="4827506" y="6044561"/>
              <a:ext cx="205658" cy="276183"/>
            </a:xfrm>
            <a:prstGeom prst="ellipse">
              <a:avLst/>
            </a:prstGeom>
            <a:noFill/>
            <a:ln w="44450">
              <a:solidFill>
                <a:schemeClr val="bg2">
                  <a:lumMod val="1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solidFill>
                  <a:schemeClr val="tx1"/>
                </a:solidFill>
              </a:endParaRPr>
            </a:p>
          </p:txBody>
        </p:sp>
        <p:cxnSp>
          <p:nvCxnSpPr>
            <p:cNvPr id="13" name="Straight Connector 12">
              <a:extLst>
                <a:ext uri="{FF2B5EF4-FFF2-40B4-BE49-F238E27FC236}">
                  <a16:creationId xmlns="" xmlns:a16="http://schemas.microsoft.com/office/drawing/2014/main" id="{85F06513-786F-4D08-AAD6-C32212024F18}"/>
                </a:ext>
              </a:extLst>
            </p:cNvPr>
            <p:cNvCxnSpPr/>
            <p:nvPr/>
          </p:nvCxnSpPr>
          <p:spPr>
            <a:xfrm>
              <a:off x="1138404" y="5710331"/>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AC5B8A17-7633-4C9B-9419-423127E6F73D}"/>
                </a:ext>
              </a:extLst>
            </p:cNvPr>
            <p:cNvCxnSpPr/>
            <p:nvPr/>
          </p:nvCxnSpPr>
          <p:spPr>
            <a:xfrm>
              <a:off x="1186239" y="4610677"/>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48CBC3CC-8B10-421B-9F0D-6AE58D69A41C}"/>
                </a:ext>
              </a:extLst>
            </p:cNvPr>
            <p:cNvSpPr txBox="1"/>
            <p:nvPr/>
          </p:nvSpPr>
          <p:spPr>
            <a:xfrm>
              <a:off x="6588209" y="4805737"/>
              <a:ext cx="556807" cy="284780"/>
            </a:xfrm>
            <a:prstGeom prst="rect">
              <a:avLst/>
            </a:prstGeom>
            <a:noFill/>
          </p:spPr>
          <p:txBody>
            <a:bodyPr wrap="square" rtlCol="0">
              <a:spAutoFit/>
            </a:bodyPr>
            <a:lstStyle/>
            <a:p>
              <a:r>
                <a:rPr lang="en-US" sz="788"/>
                <a:t>Earth</a:t>
              </a:r>
            </a:p>
          </p:txBody>
        </p:sp>
        <p:sp>
          <p:nvSpPr>
            <p:cNvPr id="16" name="Isosceles Triangle 16">
              <a:extLst>
                <a:ext uri="{FF2B5EF4-FFF2-40B4-BE49-F238E27FC236}">
                  <a16:creationId xmlns="" xmlns:a16="http://schemas.microsoft.com/office/drawing/2014/main" id="{7AA60B48-B6CD-4674-BC4F-597CA72F523F}"/>
                </a:ext>
              </a:extLst>
            </p:cNvPr>
            <p:cNvSpPr/>
            <p:nvPr/>
          </p:nvSpPr>
          <p:spPr>
            <a:xfrm rot="16200000">
              <a:off x="3764347" y="4755186"/>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Isosceles Triangle 17">
              <a:extLst>
                <a:ext uri="{FF2B5EF4-FFF2-40B4-BE49-F238E27FC236}">
                  <a16:creationId xmlns="" xmlns:a16="http://schemas.microsoft.com/office/drawing/2014/main" id="{7BA4727A-F648-45EE-A0C4-EF9F10992AB3}"/>
                </a:ext>
              </a:extLst>
            </p:cNvPr>
            <p:cNvSpPr/>
            <p:nvPr/>
          </p:nvSpPr>
          <p:spPr>
            <a:xfrm rot="16200000">
              <a:off x="3971065" y="4767674"/>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18" name="Straight Connector 17">
              <a:extLst>
                <a:ext uri="{FF2B5EF4-FFF2-40B4-BE49-F238E27FC236}">
                  <a16:creationId xmlns="" xmlns:a16="http://schemas.microsoft.com/office/drawing/2014/main" id="{89D4E0AC-C852-4DD8-98FF-6D8845D258B5}"/>
                </a:ext>
              </a:extLst>
            </p:cNvPr>
            <p:cNvCxnSpPr/>
            <p:nvPr/>
          </p:nvCxnSpPr>
          <p:spPr>
            <a:xfrm>
              <a:off x="1021374" y="4815455"/>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7C64AAF4-30E1-4BC3-A0EB-847646120E90}"/>
                </a:ext>
              </a:extLst>
            </p:cNvPr>
            <p:cNvSpPr txBox="1"/>
            <p:nvPr/>
          </p:nvSpPr>
          <p:spPr>
            <a:xfrm>
              <a:off x="3382606" y="4576539"/>
              <a:ext cx="646196" cy="284780"/>
            </a:xfrm>
            <a:prstGeom prst="rect">
              <a:avLst/>
            </a:prstGeom>
            <a:noFill/>
          </p:spPr>
          <p:txBody>
            <a:bodyPr wrap="square" rtlCol="0">
              <a:spAutoFit/>
            </a:bodyPr>
            <a:lstStyle/>
            <a:p>
              <a:r>
                <a:rPr lang="en-US" sz="788"/>
                <a:t>Optics</a:t>
              </a:r>
            </a:p>
          </p:txBody>
        </p:sp>
        <p:sp>
          <p:nvSpPr>
            <p:cNvPr id="20" name="TextBox 19">
              <a:extLst>
                <a:ext uri="{FF2B5EF4-FFF2-40B4-BE49-F238E27FC236}">
                  <a16:creationId xmlns="" xmlns:a16="http://schemas.microsoft.com/office/drawing/2014/main" id="{009B34DE-EF35-4144-A175-CE1788850917}"/>
                </a:ext>
              </a:extLst>
            </p:cNvPr>
            <p:cNvSpPr txBox="1"/>
            <p:nvPr/>
          </p:nvSpPr>
          <p:spPr>
            <a:xfrm>
              <a:off x="4314452" y="4902013"/>
              <a:ext cx="753973" cy="284780"/>
            </a:xfrm>
            <a:prstGeom prst="rect">
              <a:avLst/>
            </a:prstGeom>
            <a:noFill/>
          </p:spPr>
          <p:txBody>
            <a:bodyPr wrap="square" rtlCol="0">
              <a:spAutoFit/>
            </a:bodyPr>
            <a:lstStyle/>
            <a:p>
              <a:r>
                <a:rPr lang="en-US" sz="788"/>
                <a:t>Imager</a:t>
              </a:r>
            </a:p>
          </p:txBody>
        </p:sp>
        <p:cxnSp>
          <p:nvCxnSpPr>
            <p:cNvPr id="21" name="Straight Connector 20">
              <a:extLst>
                <a:ext uri="{FF2B5EF4-FFF2-40B4-BE49-F238E27FC236}">
                  <a16:creationId xmlns="" xmlns:a16="http://schemas.microsoft.com/office/drawing/2014/main" id="{088B75EA-FDCD-4DD7-9E1B-E26A41AC5550}"/>
                </a:ext>
              </a:extLst>
            </p:cNvPr>
            <p:cNvCxnSpPr/>
            <p:nvPr/>
          </p:nvCxnSpPr>
          <p:spPr>
            <a:xfrm flipV="1">
              <a:off x="1355327" y="5128802"/>
              <a:ext cx="5629958" cy="359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Isosceles Triangle 22">
              <a:extLst>
                <a:ext uri="{FF2B5EF4-FFF2-40B4-BE49-F238E27FC236}">
                  <a16:creationId xmlns="" xmlns:a16="http://schemas.microsoft.com/office/drawing/2014/main" id="{84F7BAA1-131F-4ECD-8723-AFEB50247963}"/>
                </a:ext>
              </a:extLst>
            </p:cNvPr>
            <p:cNvSpPr/>
            <p:nvPr/>
          </p:nvSpPr>
          <p:spPr>
            <a:xfrm rot="20277448">
              <a:off x="7321408" y="4462683"/>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3" name="Isosceles Triangle 23">
              <a:extLst>
                <a:ext uri="{FF2B5EF4-FFF2-40B4-BE49-F238E27FC236}">
                  <a16:creationId xmlns="" xmlns:a16="http://schemas.microsoft.com/office/drawing/2014/main" id="{E43472D0-C0BE-4B77-86B8-43F3FE788881}"/>
                </a:ext>
              </a:extLst>
            </p:cNvPr>
            <p:cNvSpPr/>
            <p:nvPr/>
          </p:nvSpPr>
          <p:spPr>
            <a:xfrm rot="15642947">
              <a:off x="7140408" y="4596113"/>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4" name="TextBox 23">
              <a:extLst>
                <a:ext uri="{FF2B5EF4-FFF2-40B4-BE49-F238E27FC236}">
                  <a16:creationId xmlns="" xmlns:a16="http://schemas.microsoft.com/office/drawing/2014/main" id="{D3B0BC0E-249C-438A-8382-FA5CAB004F9E}"/>
                </a:ext>
              </a:extLst>
            </p:cNvPr>
            <p:cNvSpPr txBox="1"/>
            <p:nvPr/>
          </p:nvSpPr>
          <p:spPr>
            <a:xfrm>
              <a:off x="7438074" y="4166434"/>
              <a:ext cx="784204" cy="284780"/>
            </a:xfrm>
            <a:prstGeom prst="rect">
              <a:avLst/>
            </a:prstGeom>
            <a:noFill/>
          </p:spPr>
          <p:txBody>
            <a:bodyPr wrap="square" rtlCol="0">
              <a:spAutoFit/>
            </a:bodyPr>
            <a:lstStyle/>
            <a:p>
              <a:r>
                <a:rPr lang="en-US" sz="788"/>
                <a:t>Imager</a:t>
              </a:r>
            </a:p>
          </p:txBody>
        </p:sp>
        <p:sp>
          <p:nvSpPr>
            <p:cNvPr id="25" name="TextBox 24">
              <a:extLst>
                <a:ext uri="{FF2B5EF4-FFF2-40B4-BE49-F238E27FC236}">
                  <a16:creationId xmlns="" xmlns:a16="http://schemas.microsoft.com/office/drawing/2014/main" id="{2D8DD69E-0DBD-40F7-B854-692E730D9105}"/>
                </a:ext>
              </a:extLst>
            </p:cNvPr>
            <p:cNvSpPr txBox="1"/>
            <p:nvPr/>
          </p:nvSpPr>
          <p:spPr>
            <a:xfrm>
              <a:off x="6735405" y="4640849"/>
              <a:ext cx="796433" cy="284780"/>
            </a:xfrm>
            <a:prstGeom prst="rect">
              <a:avLst/>
            </a:prstGeom>
            <a:noFill/>
          </p:spPr>
          <p:txBody>
            <a:bodyPr wrap="square" rtlCol="0">
              <a:spAutoFit/>
            </a:bodyPr>
            <a:lstStyle/>
            <a:p>
              <a:r>
                <a:rPr lang="en-US" sz="788"/>
                <a:t>Optics</a:t>
              </a:r>
            </a:p>
          </p:txBody>
        </p:sp>
        <p:cxnSp>
          <p:nvCxnSpPr>
            <p:cNvPr id="26" name="Straight Connector 25">
              <a:extLst>
                <a:ext uri="{FF2B5EF4-FFF2-40B4-BE49-F238E27FC236}">
                  <a16:creationId xmlns="" xmlns:a16="http://schemas.microsoft.com/office/drawing/2014/main" id="{724655C3-5055-43FE-BF39-0090E2A5DCA9}"/>
                </a:ext>
              </a:extLst>
            </p:cNvPr>
            <p:cNvCxnSpPr/>
            <p:nvPr/>
          </p:nvCxnSpPr>
          <p:spPr>
            <a:xfrm flipH="1">
              <a:off x="2856908" y="5917272"/>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55A40470-9842-45DA-BD87-1FFC3989C492}"/>
                </a:ext>
              </a:extLst>
            </p:cNvPr>
            <p:cNvCxnSpPr/>
            <p:nvPr/>
          </p:nvCxnSpPr>
          <p:spPr>
            <a:xfrm>
              <a:off x="2861584" y="4428359"/>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CD166EB-374A-47AA-86DF-D84C8AE6423C}"/>
                </a:ext>
              </a:extLst>
            </p:cNvPr>
            <p:cNvCxnSpPr/>
            <p:nvPr/>
          </p:nvCxnSpPr>
          <p:spPr>
            <a:xfrm flipH="1">
              <a:off x="2852232" y="4736519"/>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94BA71E-0FBC-4473-A1CF-AC59906B2322}"/>
                </a:ext>
              </a:extLst>
            </p:cNvPr>
            <p:cNvCxnSpPr/>
            <p:nvPr/>
          </p:nvCxnSpPr>
          <p:spPr>
            <a:xfrm>
              <a:off x="2856908" y="5010495"/>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D4EC2165-DCD5-481E-80EB-6B4ABEDE565C}"/>
                </a:ext>
              </a:extLst>
            </p:cNvPr>
            <p:cNvCxnSpPr/>
            <p:nvPr/>
          </p:nvCxnSpPr>
          <p:spPr>
            <a:xfrm flipH="1">
              <a:off x="2847557" y="5321830"/>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DEBE884-59EF-429A-8BA8-E0B70EFD36CD}"/>
                </a:ext>
              </a:extLst>
            </p:cNvPr>
            <p:cNvCxnSpPr/>
            <p:nvPr/>
          </p:nvCxnSpPr>
          <p:spPr>
            <a:xfrm>
              <a:off x="2852233" y="5595805"/>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2" descr="Image result">
              <a:extLst>
                <a:ext uri="{FF2B5EF4-FFF2-40B4-BE49-F238E27FC236}">
                  <a16:creationId xmlns="" xmlns:a16="http://schemas.microsoft.com/office/drawing/2014/main" id="{9F807FA3-3FD5-47B5-96CB-CB184A8105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31" y="4532479"/>
              <a:ext cx="1407335" cy="1407335"/>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p:cNvSpPr txBox="1"/>
          <p:nvPr/>
        </p:nvSpPr>
        <p:spPr>
          <a:xfrm>
            <a:off x="114522" y="4721459"/>
            <a:ext cx="2015837" cy="300082"/>
          </a:xfrm>
          <a:prstGeom prst="rect">
            <a:avLst/>
          </a:prstGeom>
          <a:noFill/>
        </p:spPr>
        <p:txBody>
          <a:bodyPr wrap="square" rtlCol="0">
            <a:spAutoFit/>
          </a:bodyPr>
          <a:lstStyle/>
          <a:p>
            <a:r>
              <a:rPr lang="en-US" sz="1350"/>
              <a:t>Courtesy Reza </a:t>
            </a:r>
            <a:r>
              <a:rPr lang="en-US" sz="1350" dirty="0" err="1"/>
              <a:t>Pirayesh</a:t>
            </a:r>
            <a:endParaRPr lang="en-US" sz="1350" dirty="0"/>
          </a:p>
        </p:txBody>
      </p:sp>
      <p:sp>
        <p:nvSpPr>
          <p:cNvPr id="34" name="Rectangle 33"/>
          <p:cNvSpPr/>
          <p:nvPr/>
        </p:nvSpPr>
        <p:spPr>
          <a:xfrm>
            <a:off x="7232602" y="3842106"/>
            <a:ext cx="2127239" cy="1200329"/>
          </a:xfrm>
          <a:prstGeom prst="rect">
            <a:avLst/>
          </a:prstGeom>
        </p:spPr>
        <p:txBody>
          <a:bodyPr wrap="square">
            <a:spAutoFit/>
          </a:bodyPr>
          <a:lstStyle/>
          <a:p>
            <a:r>
              <a:rPr lang="en-US" sz="1200" dirty="0" err="1">
                <a:solidFill>
                  <a:schemeClr val="tx2"/>
                </a:solidFill>
              </a:rPr>
              <a:t>Pirayesh</a:t>
            </a:r>
            <a:r>
              <a:rPr lang="en-US" sz="1200" dirty="0">
                <a:solidFill>
                  <a:schemeClr val="tx2"/>
                </a:solidFill>
              </a:rPr>
              <a:t>, Reza, et al. "Deep learning and Gaussian process approach for optimal attitude control of a Two-CubeSat Virtual Telescope." </a:t>
            </a:r>
            <a:r>
              <a:rPr lang="en-US" sz="1200" dirty="0" err="1">
                <a:solidFill>
                  <a:schemeClr val="tx2"/>
                </a:solidFill>
              </a:rPr>
              <a:t>SmallSat</a:t>
            </a:r>
            <a:r>
              <a:rPr lang="en-US" sz="1200" dirty="0">
                <a:solidFill>
                  <a:schemeClr val="tx2"/>
                </a:solidFill>
              </a:rPr>
              <a:t> 2019).</a:t>
            </a:r>
            <a:endParaRPr lang="en-US" sz="1200" dirty="0">
              <a:solidFill>
                <a:schemeClr val="tx2"/>
              </a:solidFill>
            </a:endParaRPr>
          </a:p>
        </p:txBody>
      </p:sp>
    </p:spTree>
    <p:extLst>
      <p:ext uri="{BB962C8B-B14F-4D97-AF65-F5344CB8AC3E}">
        <p14:creationId xmlns:p14="http://schemas.microsoft.com/office/powerpoint/2010/main" val="1410177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19" y="332847"/>
            <a:ext cx="7830740" cy="446809"/>
          </a:xfrm>
        </p:spPr>
        <p:txBody>
          <a:bodyPr>
            <a:normAutofit fontScale="90000"/>
          </a:bodyPr>
          <a:lstStyle/>
          <a:p>
            <a:r>
              <a:rPr lang="en-US" sz="2400"/>
              <a:t>Virtual Telescope for X-Ray Observations(VTXO)</a:t>
            </a:r>
          </a:p>
        </p:txBody>
      </p:sp>
      <p:sp>
        <p:nvSpPr>
          <p:cNvPr id="3" name="Content Placeholder 2"/>
          <p:cNvSpPr>
            <a:spLocks noGrp="1"/>
          </p:cNvSpPr>
          <p:nvPr>
            <p:ph idx="1"/>
          </p:nvPr>
        </p:nvSpPr>
        <p:spPr>
          <a:xfrm>
            <a:off x="39894" y="1125538"/>
            <a:ext cx="9104106" cy="996947"/>
          </a:xfrm>
        </p:spPr>
        <p:txBody>
          <a:bodyPr>
            <a:normAutofit lnSpcReduction="10000"/>
          </a:bodyPr>
          <a:lstStyle/>
          <a:p>
            <a:r>
              <a:rPr lang="en-US" sz="1500" dirty="0">
                <a:latin typeface="Arial" panose="020B0604020202020204" pitchFamily="34" charset="0"/>
                <a:cs typeface="Arial" panose="020B0604020202020204" pitchFamily="34" charset="0"/>
              </a:rPr>
              <a:t>Applying more sensors and sensor fusion </a:t>
            </a:r>
            <a:r>
              <a:rPr lang="en-US" sz="1500" dirty="0" smtClean="0">
                <a:latin typeface="Arial" panose="020B0604020202020204" pitchFamily="34" charset="0"/>
                <a:cs typeface="Arial" panose="020B0604020202020204" pitchFamily="34" charset="0"/>
              </a:rPr>
              <a:t>algorithm</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Develop artificial intelligence algorithms to decrease the error in pointing to the targets in </a:t>
            </a:r>
            <a:r>
              <a:rPr lang="en-US" sz="1500" dirty="0" smtClean="0">
                <a:latin typeface="Arial" panose="020B0604020202020204" pitchFamily="34" charset="0"/>
                <a:cs typeface="Arial" panose="020B0604020202020204" pitchFamily="34" charset="0"/>
              </a:rPr>
              <a:t>space</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Combining relative position control and attitude control algorithms to increase the performance of the formation flying control system</a:t>
            </a:r>
          </a:p>
          <a:p>
            <a:endParaRPr lang="en-US" dirty="0"/>
          </a:p>
        </p:txBody>
      </p:sp>
      <p:pic>
        <p:nvPicPr>
          <p:cNvPr id="4" name="Content Placeholder 9">
            <a:extLst>
              <a:ext uri="{FF2B5EF4-FFF2-40B4-BE49-F238E27FC236}">
                <a16:creationId xmlns="" xmlns:a16="http://schemas.microsoft.com/office/drawing/2014/main" id="{B9F97975-9F7F-40D1-A52B-E814EF12611F}"/>
              </a:ext>
            </a:extLst>
          </p:cNvPr>
          <p:cNvPicPr>
            <a:picLocks noChangeAspect="1"/>
          </p:cNvPicPr>
          <p:nvPr/>
        </p:nvPicPr>
        <p:blipFill>
          <a:blip r:embed="rId2"/>
          <a:stretch>
            <a:fillRect/>
          </a:stretch>
        </p:blipFill>
        <p:spPr>
          <a:xfrm>
            <a:off x="5639241" y="2285326"/>
            <a:ext cx="3618404" cy="2781912"/>
          </a:xfrm>
          <a:prstGeom prst="rect">
            <a:avLst/>
          </a:prstGeom>
        </p:spPr>
      </p:pic>
      <p:sp>
        <p:nvSpPr>
          <p:cNvPr id="5" name="Content Placeholder 6">
            <a:extLst>
              <a:ext uri="{FF2B5EF4-FFF2-40B4-BE49-F238E27FC236}">
                <a16:creationId xmlns="" xmlns:a16="http://schemas.microsoft.com/office/drawing/2014/main" id="{6F6AE00C-8EF2-42B2-A597-02985F8368A2}"/>
              </a:ext>
            </a:extLst>
          </p:cNvPr>
          <p:cNvSpPr txBox="1">
            <a:spLocks/>
          </p:cNvSpPr>
          <p:nvPr/>
        </p:nvSpPr>
        <p:spPr>
          <a:xfrm>
            <a:off x="789574" y="3118015"/>
            <a:ext cx="1031265" cy="75926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41148" tIns="68580" rtlCol="0" anchor="ctr">
            <a:normAutofit/>
          </a:bodyPr>
          <a:lstStyle>
            <a:lvl1pPr marL="585201" indent="-426709" algn="l" rtl="0" eaLnBrk="1" latinLnBrk="0" hangingPunct="1">
              <a:spcBef>
                <a:spcPts val="0"/>
              </a:spcBef>
              <a:buClr>
                <a:schemeClr val="accent1"/>
              </a:buClr>
              <a:buSzPct val="80000"/>
              <a:buFont typeface="Wingdings 2"/>
              <a:buChar char=""/>
              <a:defRPr kumimoji="0" sz="4267" kern="1200" spc="0">
                <a:solidFill>
                  <a:schemeClr val="lt1"/>
                </a:solidFill>
                <a:latin typeface="+mn-lt"/>
                <a:ea typeface="+mn-ea"/>
                <a:cs typeface="+mn-cs"/>
              </a:defRPr>
            </a:lvl1pPr>
            <a:lvl2pPr marL="975336" indent="-365751" algn="l" rtl="0" eaLnBrk="1" latinLnBrk="0" hangingPunct="1">
              <a:spcBef>
                <a:spcPct val="20000"/>
              </a:spcBef>
              <a:buClr>
                <a:schemeClr val="accent2"/>
              </a:buClr>
              <a:buSzPct val="90000"/>
              <a:buFont typeface="Wingdings"/>
              <a:buChar char=""/>
              <a:defRPr kumimoji="0" sz="3733" kern="1200" spc="0">
                <a:solidFill>
                  <a:schemeClr val="lt1"/>
                </a:solidFill>
                <a:latin typeface="+mn-lt"/>
                <a:ea typeface="+mn-ea"/>
                <a:cs typeface="+mn-cs"/>
              </a:defRPr>
            </a:lvl2pPr>
            <a:lvl3pPr marL="1328895" indent="-304792" algn="l" rtl="0" eaLnBrk="1" latinLnBrk="0" hangingPunct="1">
              <a:spcBef>
                <a:spcPct val="20000"/>
              </a:spcBef>
              <a:buClr>
                <a:schemeClr val="accent3"/>
              </a:buClr>
              <a:buFont typeface="Arial"/>
              <a:buChar char="▪"/>
              <a:defRPr kumimoji="0" sz="3200" kern="1200" spc="0">
                <a:solidFill>
                  <a:schemeClr val="lt1"/>
                </a:solidFill>
                <a:latin typeface="+mn-lt"/>
                <a:ea typeface="+mn-ea"/>
                <a:cs typeface="+mn-cs"/>
              </a:defRPr>
            </a:lvl3pPr>
            <a:lvl4pPr marL="1621495" indent="-243834" algn="l" rtl="0" eaLnBrk="1" latinLnBrk="0" hangingPunct="1">
              <a:spcBef>
                <a:spcPct val="20000"/>
              </a:spcBef>
              <a:buClr>
                <a:schemeClr val="accent4"/>
              </a:buClr>
              <a:buFont typeface="Arial"/>
              <a:buChar char="▪"/>
              <a:defRPr kumimoji="0" sz="2667" kern="1200" spc="0">
                <a:solidFill>
                  <a:schemeClr val="lt1"/>
                </a:solidFill>
                <a:latin typeface="+mn-lt"/>
                <a:ea typeface="+mn-ea"/>
                <a:cs typeface="+mn-cs"/>
              </a:defRPr>
            </a:lvl4pPr>
            <a:lvl5pPr marL="1901904" indent="-243834" algn="l" rtl="0" eaLnBrk="1" latinLnBrk="0" hangingPunct="1">
              <a:spcBef>
                <a:spcPct val="20000"/>
              </a:spcBef>
              <a:buClr>
                <a:schemeClr val="accent5"/>
              </a:buClr>
              <a:buFont typeface="Wingdings 3"/>
              <a:buChar char=""/>
              <a:defRPr kumimoji="0" lang="en-US" sz="2667" kern="1200" spc="0" smtClean="0">
                <a:solidFill>
                  <a:schemeClr val="lt1"/>
                </a:solidFill>
                <a:latin typeface="+mn-lt"/>
                <a:ea typeface="+mn-ea"/>
                <a:cs typeface="+mn-cs"/>
              </a:defRPr>
            </a:lvl5pPr>
            <a:lvl6pPr marL="2170122" indent="-243834" algn="l" rtl="0" eaLnBrk="1" latinLnBrk="0" hangingPunct="1">
              <a:spcBef>
                <a:spcPct val="20000"/>
              </a:spcBef>
              <a:buClr>
                <a:schemeClr val="accent6"/>
              </a:buClr>
              <a:buSzPct val="100000"/>
              <a:buFont typeface="Wingdings 2"/>
              <a:buChar char=""/>
              <a:defRPr kumimoji="0" sz="2667" kern="1200">
                <a:solidFill>
                  <a:schemeClr val="lt1"/>
                </a:solidFill>
                <a:latin typeface="+mn-lt"/>
                <a:ea typeface="+mn-ea"/>
                <a:cs typeface="+mn-cs"/>
              </a:defRPr>
            </a:lvl6pPr>
            <a:lvl7pPr marL="2438339" indent="-243834" algn="l" rtl="0" eaLnBrk="1" latinLnBrk="0" hangingPunct="1">
              <a:spcBef>
                <a:spcPct val="20000"/>
              </a:spcBef>
              <a:buClr>
                <a:schemeClr val="accent1"/>
              </a:buClr>
              <a:buSzPct val="100000"/>
              <a:buFont typeface="Wingdings 2"/>
              <a:buChar char=""/>
              <a:defRPr kumimoji="0" sz="2400" kern="1200">
                <a:solidFill>
                  <a:schemeClr val="lt1"/>
                </a:solidFill>
                <a:latin typeface="+mn-lt"/>
                <a:ea typeface="+mn-ea"/>
                <a:cs typeface="+mn-cs"/>
              </a:defRPr>
            </a:lvl7pPr>
            <a:lvl8pPr marL="2706556" indent="-243834" algn="l" rtl="0" eaLnBrk="1" latinLnBrk="0" hangingPunct="1">
              <a:spcBef>
                <a:spcPct val="20000"/>
              </a:spcBef>
              <a:buClr>
                <a:schemeClr val="accent2"/>
              </a:buClr>
              <a:buFont typeface="Wingdings 2" pitchFamily="18" charset="2"/>
              <a:buChar char=""/>
              <a:defRPr kumimoji="0" sz="2400" kern="1200">
                <a:solidFill>
                  <a:schemeClr val="lt1"/>
                </a:solidFill>
                <a:latin typeface="+mn-lt"/>
                <a:ea typeface="+mn-ea"/>
                <a:cs typeface="+mn-cs"/>
              </a:defRPr>
            </a:lvl8pPr>
            <a:lvl9pPr marL="2974774" indent="-243834" algn="l" rtl="0" eaLnBrk="1" latinLnBrk="0" hangingPunct="1">
              <a:spcBef>
                <a:spcPct val="20000"/>
              </a:spcBef>
              <a:buClr>
                <a:schemeClr val="accent3"/>
              </a:buClr>
              <a:buFont typeface="Wingdings 2" pitchFamily="18" charset="2"/>
              <a:buChar char=""/>
              <a:defRPr kumimoji="0" sz="2400" kern="1200" baseline="0">
                <a:solidFill>
                  <a:schemeClr val="lt1"/>
                </a:solidFill>
                <a:latin typeface="+mn-lt"/>
                <a:ea typeface="+mn-ea"/>
                <a:cs typeface="+mn-cs"/>
              </a:defRPr>
            </a:lvl9pPr>
            <a:extLst/>
          </a:lstStyle>
          <a:p>
            <a:pPr marL="0" indent="0" algn="ctr">
              <a:buNone/>
            </a:pPr>
            <a:r>
              <a:rPr lang="en-US" sz="900">
                <a:solidFill>
                  <a:srgbClr val="002060"/>
                </a:solidFill>
                <a:cs typeface="Arial" panose="020B0604020202020204" pitchFamily="34" charset="0"/>
              </a:rPr>
              <a:t>Initial conditions, Error</a:t>
            </a:r>
          </a:p>
        </p:txBody>
      </p:sp>
      <p:sp>
        <p:nvSpPr>
          <p:cNvPr id="6" name="Content Placeholder 6">
            <a:extLst>
              <a:ext uri="{FF2B5EF4-FFF2-40B4-BE49-F238E27FC236}">
                <a16:creationId xmlns="" xmlns:a16="http://schemas.microsoft.com/office/drawing/2014/main" id="{F40526E3-227B-4988-AFAE-10E7A410B450}"/>
              </a:ext>
            </a:extLst>
          </p:cNvPr>
          <p:cNvSpPr txBox="1">
            <a:spLocks/>
          </p:cNvSpPr>
          <p:nvPr/>
        </p:nvSpPr>
        <p:spPr>
          <a:xfrm>
            <a:off x="2156679" y="2621904"/>
            <a:ext cx="676532" cy="642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spcBef>
                <a:spcPts val="0"/>
              </a:spcBef>
              <a:buClr>
                <a:schemeClr val="accent1"/>
              </a:buClr>
              <a:buSzPct val="80000"/>
              <a:buNone/>
            </a:pPr>
            <a:r>
              <a:rPr lang="en-US" sz="900" dirty="0">
                <a:solidFill>
                  <a:srgbClr val="002060"/>
                </a:solidFill>
                <a:cs typeface="Arial" panose="020B0604020202020204" pitchFamily="34" charset="0"/>
              </a:rPr>
              <a:t>Gaussian processes </a:t>
            </a:r>
          </a:p>
        </p:txBody>
      </p:sp>
      <p:sp>
        <p:nvSpPr>
          <p:cNvPr id="7" name="Content Placeholder 6">
            <a:extLst>
              <a:ext uri="{FF2B5EF4-FFF2-40B4-BE49-F238E27FC236}">
                <a16:creationId xmlns="" xmlns:a16="http://schemas.microsoft.com/office/drawing/2014/main" id="{17C7B26D-BE96-480C-978B-C08AF792DDEB}"/>
              </a:ext>
            </a:extLst>
          </p:cNvPr>
          <p:cNvSpPr txBox="1">
            <a:spLocks/>
          </p:cNvSpPr>
          <p:nvPr/>
        </p:nvSpPr>
        <p:spPr>
          <a:xfrm>
            <a:off x="2156678" y="3834133"/>
            <a:ext cx="792873" cy="4628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900">
                <a:solidFill>
                  <a:srgbClr val="002060"/>
                </a:solidFill>
                <a:cs typeface="Arial" panose="020B0604020202020204" pitchFamily="34" charset="0"/>
              </a:rPr>
              <a:t>Deep</a:t>
            </a:r>
            <a:r>
              <a:rPr lang="en-US" sz="1350">
                <a:solidFill>
                  <a:schemeClr val="tx1"/>
                </a:solidFill>
                <a:latin typeface="Arial" panose="020B0604020202020204" pitchFamily="34" charset="0"/>
                <a:cs typeface="Arial" panose="020B0604020202020204" pitchFamily="34" charset="0"/>
              </a:rPr>
              <a:t> </a:t>
            </a:r>
            <a:r>
              <a:rPr lang="en-US" sz="900">
                <a:solidFill>
                  <a:srgbClr val="002060"/>
                </a:solidFill>
                <a:cs typeface="Arial" panose="020B0604020202020204" pitchFamily="34" charset="0"/>
              </a:rPr>
              <a:t>learning</a:t>
            </a:r>
          </a:p>
        </p:txBody>
      </p:sp>
      <p:sp>
        <p:nvSpPr>
          <p:cNvPr id="8" name="Content Placeholder 6">
            <a:extLst>
              <a:ext uri="{FF2B5EF4-FFF2-40B4-BE49-F238E27FC236}">
                <a16:creationId xmlns="" xmlns:a16="http://schemas.microsoft.com/office/drawing/2014/main" id="{18DB07E8-EDD3-4CD2-A248-E854D6E7012E}"/>
              </a:ext>
            </a:extLst>
          </p:cNvPr>
          <p:cNvSpPr txBox="1">
            <a:spLocks/>
          </p:cNvSpPr>
          <p:nvPr/>
        </p:nvSpPr>
        <p:spPr>
          <a:xfrm>
            <a:off x="3126024" y="4178790"/>
            <a:ext cx="881110" cy="39104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900">
                <a:solidFill>
                  <a:srgbClr val="002060"/>
                </a:solidFill>
                <a:cs typeface="Arial" panose="020B0604020202020204" pitchFamily="34" charset="0"/>
              </a:rPr>
              <a:t>Optimal</a:t>
            </a:r>
            <a:r>
              <a:rPr lang="en-US" sz="1350">
                <a:solidFill>
                  <a:schemeClr val="tx1"/>
                </a:solidFill>
                <a:latin typeface="Arial" panose="020B0604020202020204" pitchFamily="34" charset="0"/>
                <a:cs typeface="Arial" panose="020B0604020202020204" pitchFamily="34" charset="0"/>
              </a:rPr>
              <a:t> </a:t>
            </a:r>
            <a:r>
              <a:rPr lang="en-US" sz="900">
                <a:solidFill>
                  <a:srgbClr val="002060"/>
                </a:solidFill>
                <a:cs typeface="Arial" panose="020B0604020202020204" pitchFamily="34" charset="0"/>
              </a:rPr>
              <a:t>parameters</a:t>
            </a:r>
          </a:p>
        </p:txBody>
      </p:sp>
      <p:sp>
        <p:nvSpPr>
          <p:cNvPr id="9" name="Content Placeholder 6">
            <a:extLst>
              <a:ext uri="{FF2B5EF4-FFF2-40B4-BE49-F238E27FC236}">
                <a16:creationId xmlns="" xmlns:a16="http://schemas.microsoft.com/office/drawing/2014/main" id="{BF58019A-4D27-4C55-9188-A061B17A47C6}"/>
              </a:ext>
            </a:extLst>
          </p:cNvPr>
          <p:cNvSpPr txBox="1">
            <a:spLocks/>
          </p:cNvSpPr>
          <p:nvPr/>
        </p:nvSpPr>
        <p:spPr>
          <a:xfrm>
            <a:off x="3211014" y="2277977"/>
            <a:ext cx="522309" cy="4923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900">
                <a:solidFill>
                  <a:srgbClr val="002060"/>
                </a:solidFill>
                <a:cs typeface="Arial" panose="020B0604020202020204" pitchFamily="34" charset="0"/>
              </a:rPr>
              <a:t>Energy</a:t>
            </a:r>
          </a:p>
        </p:txBody>
      </p:sp>
      <p:cxnSp>
        <p:nvCxnSpPr>
          <p:cNvPr id="10" name="Connector: Elbow 55">
            <a:extLst>
              <a:ext uri="{FF2B5EF4-FFF2-40B4-BE49-F238E27FC236}">
                <a16:creationId xmlns="" xmlns:a16="http://schemas.microsoft.com/office/drawing/2014/main" id="{EC6F1ACD-5C9F-4B04-BB3F-B2B35D27A63A}"/>
              </a:ext>
            </a:extLst>
          </p:cNvPr>
          <p:cNvCxnSpPr>
            <a:cxnSpLocks/>
          </p:cNvCxnSpPr>
          <p:nvPr/>
        </p:nvCxnSpPr>
        <p:spPr>
          <a:xfrm flipV="1">
            <a:off x="1820839" y="2943375"/>
            <a:ext cx="335840" cy="55427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ctor: Elbow 56">
            <a:extLst>
              <a:ext uri="{FF2B5EF4-FFF2-40B4-BE49-F238E27FC236}">
                <a16:creationId xmlns="" xmlns:a16="http://schemas.microsoft.com/office/drawing/2014/main" id="{C43D3DA3-CB70-4537-B3F0-6E613C3F5E8C}"/>
              </a:ext>
            </a:extLst>
          </p:cNvPr>
          <p:cNvCxnSpPr>
            <a:cxnSpLocks/>
          </p:cNvCxnSpPr>
          <p:nvPr/>
        </p:nvCxnSpPr>
        <p:spPr>
          <a:xfrm>
            <a:off x="1820839" y="3497650"/>
            <a:ext cx="335840" cy="56792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2" name="Content Placeholder 6">
            <a:extLst>
              <a:ext uri="{FF2B5EF4-FFF2-40B4-BE49-F238E27FC236}">
                <a16:creationId xmlns="" xmlns:a16="http://schemas.microsoft.com/office/drawing/2014/main" id="{4E3BDE89-2716-4486-AEC4-FD134C2F406C}"/>
              </a:ext>
            </a:extLst>
          </p:cNvPr>
          <p:cNvSpPr txBox="1">
            <a:spLocks/>
          </p:cNvSpPr>
          <p:nvPr/>
        </p:nvSpPr>
        <p:spPr>
          <a:xfrm>
            <a:off x="3190922" y="2919720"/>
            <a:ext cx="792873" cy="5416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900">
                <a:solidFill>
                  <a:srgbClr val="002060"/>
                </a:solidFill>
                <a:cs typeface="Arial" panose="020B0604020202020204" pitchFamily="34" charset="0"/>
              </a:rPr>
              <a:t>Confidence interval</a:t>
            </a:r>
          </a:p>
        </p:txBody>
      </p:sp>
      <p:cxnSp>
        <p:nvCxnSpPr>
          <p:cNvPr id="13" name="Connector: Elbow 58">
            <a:extLst>
              <a:ext uri="{FF2B5EF4-FFF2-40B4-BE49-F238E27FC236}">
                <a16:creationId xmlns="" xmlns:a16="http://schemas.microsoft.com/office/drawing/2014/main" id="{C599780D-D8D6-4FAA-A2F4-1DFC4B69C1A9}"/>
              </a:ext>
            </a:extLst>
          </p:cNvPr>
          <p:cNvCxnSpPr>
            <a:cxnSpLocks/>
          </p:cNvCxnSpPr>
          <p:nvPr/>
        </p:nvCxnSpPr>
        <p:spPr>
          <a:xfrm>
            <a:off x="2833211" y="2943375"/>
            <a:ext cx="357711" cy="24716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4" name="Content Placeholder 6">
            <a:extLst>
              <a:ext uri="{FF2B5EF4-FFF2-40B4-BE49-F238E27FC236}">
                <a16:creationId xmlns="" xmlns:a16="http://schemas.microsoft.com/office/drawing/2014/main" id="{8CB2A907-2057-490C-8F4B-5F19A58BF76E}"/>
              </a:ext>
            </a:extLst>
          </p:cNvPr>
          <p:cNvSpPr txBox="1">
            <a:spLocks/>
          </p:cNvSpPr>
          <p:nvPr/>
        </p:nvSpPr>
        <p:spPr>
          <a:xfrm>
            <a:off x="3126024" y="3661134"/>
            <a:ext cx="792873" cy="353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900">
                <a:solidFill>
                  <a:srgbClr val="002060"/>
                </a:solidFill>
                <a:cs typeface="Arial" panose="020B0604020202020204" pitchFamily="34" charset="0"/>
              </a:rPr>
              <a:t>Performance</a:t>
            </a:r>
          </a:p>
        </p:txBody>
      </p:sp>
      <p:cxnSp>
        <p:nvCxnSpPr>
          <p:cNvPr id="15" name="Connector: Elbow 60">
            <a:extLst>
              <a:ext uri="{FF2B5EF4-FFF2-40B4-BE49-F238E27FC236}">
                <a16:creationId xmlns="" xmlns:a16="http://schemas.microsoft.com/office/drawing/2014/main" id="{12A221A1-92DA-424B-9F1D-81B10AA77816}"/>
              </a:ext>
            </a:extLst>
          </p:cNvPr>
          <p:cNvCxnSpPr>
            <a:cxnSpLocks/>
          </p:cNvCxnSpPr>
          <p:nvPr/>
        </p:nvCxnSpPr>
        <p:spPr>
          <a:xfrm flipV="1">
            <a:off x="2949552" y="3837667"/>
            <a:ext cx="176473" cy="22790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or: Elbow 61">
            <a:extLst>
              <a:ext uri="{FF2B5EF4-FFF2-40B4-BE49-F238E27FC236}">
                <a16:creationId xmlns="" xmlns:a16="http://schemas.microsoft.com/office/drawing/2014/main" id="{8DE2DCAE-9A19-4CCE-8DDB-9E7156F5D22F}"/>
              </a:ext>
            </a:extLst>
          </p:cNvPr>
          <p:cNvCxnSpPr>
            <a:cxnSpLocks/>
          </p:cNvCxnSpPr>
          <p:nvPr/>
        </p:nvCxnSpPr>
        <p:spPr>
          <a:xfrm>
            <a:off x="2949552" y="4065572"/>
            <a:ext cx="176473" cy="30874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ctor: Elbow 62">
            <a:extLst>
              <a:ext uri="{FF2B5EF4-FFF2-40B4-BE49-F238E27FC236}">
                <a16:creationId xmlns="" xmlns:a16="http://schemas.microsoft.com/office/drawing/2014/main" id="{A54CDD89-ADEE-412D-83EC-04F021459DAF}"/>
              </a:ext>
            </a:extLst>
          </p:cNvPr>
          <p:cNvCxnSpPr/>
          <p:nvPr/>
        </p:nvCxnSpPr>
        <p:spPr>
          <a:xfrm flipV="1">
            <a:off x="2833210" y="2524176"/>
            <a:ext cx="377804" cy="41919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1034458" y="4820693"/>
            <a:ext cx="3620669" cy="300082"/>
          </a:xfrm>
          <a:prstGeom prst="rect">
            <a:avLst/>
          </a:prstGeom>
          <a:noFill/>
        </p:spPr>
        <p:txBody>
          <a:bodyPr wrap="square" rtlCol="0">
            <a:spAutoFit/>
          </a:bodyPr>
          <a:lstStyle/>
          <a:p>
            <a:r>
              <a:rPr lang="en-US" sz="1350"/>
              <a:t>Courtesy Reza </a:t>
            </a:r>
            <a:r>
              <a:rPr lang="en-US" sz="1350" err="1"/>
              <a:t>Pirayesh</a:t>
            </a:r>
            <a:r>
              <a:rPr lang="en-US" sz="1350"/>
              <a:t>; Small Sat, ICALEPS</a:t>
            </a:r>
            <a:endParaRPr lang="en-US" sz="1350"/>
          </a:p>
        </p:txBody>
      </p:sp>
    </p:spTree>
    <p:extLst>
      <p:ext uri="{BB962C8B-B14F-4D97-AF65-F5344CB8AC3E}">
        <p14:creationId xmlns:p14="http://schemas.microsoft.com/office/powerpoint/2010/main" val="14110464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78" y="0"/>
            <a:ext cx="9104222" cy="1108928"/>
          </a:xfrm>
        </p:spPr>
        <p:txBody>
          <a:bodyPr>
            <a:normAutofit fontScale="90000"/>
          </a:bodyPr>
          <a:lstStyle/>
          <a:p>
            <a:pPr algn="ctr"/>
            <a:r>
              <a:rPr lang="en-US" dirty="0"/>
              <a:t>C</a:t>
            </a:r>
            <a:r>
              <a:rPr lang="en-US" dirty="0" smtClean="0"/>
              <a:t>oherent </a:t>
            </a:r>
            <a:r>
              <a:rPr lang="en-US" dirty="0"/>
              <a:t>control of plasma dynamics in a laser </a:t>
            </a:r>
            <a:r>
              <a:rPr lang="en-US" dirty="0" err="1"/>
              <a:t>wakefield</a:t>
            </a:r>
            <a:r>
              <a:rPr lang="en-US" dirty="0"/>
              <a:t> electron acceleration experiment</a:t>
            </a:r>
          </a:p>
        </p:txBody>
      </p:sp>
      <p:sp>
        <p:nvSpPr>
          <p:cNvPr id="3" name="Content Placeholder 2"/>
          <p:cNvSpPr>
            <a:spLocks noGrp="1"/>
          </p:cNvSpPr>
          <p:nvPr>
            <p:ph idx="1"/>
          </p:nvPr>
        </p:nvSpPr>
        <p:spPr>
          <a:xfrm>
            <a:off x="39777" y="1365649"/>
            <a:ext cx="2437859" cy="2656286"/>
          </a:xfrm>
        </p:spPr>
        <p:txBody>
          <a:bodyPr>
            <a:normAutofit fontScale="47500" lnSpcReduction="20000"/>
          </a:bodyPr>
          <a:lstStyle/>
          <a:p>
            <a:r>
              <a:rPr lang="en-US" dirty="0"/>
              <a:t>The </a:t>
            </a:r>
            <a:r>
              <a:rPr lang="en-US" b="1" dirty="0">
                <a:solidFill>
                  <a:schemeClr val="tx2">
                    <a:lumMod val="75000"/>
                  </a:schemeClr>
                </a:solidFill>
              </a:rPr>
              <a:t>first input </a:t>
            </a:r>
            <a:r>
              <a:rPr lang="en-US" dirty="0"/>
              <a:t>of the genetic algorithm under open-loop conditions and the corresponding </a:t>
            </a:r>
            <a:r>
              <a:rPr lang="en-US" b="1" dirty="0">
                <a:solidFill>
                  <a:schemeClr val="tx2">
                    <a:lumMod val="75000"/>
                  </a:schemeClr>
                </a:solidFill>
              </a:rPr>
              <a:t>final output</a:t>
            </a:r>
            <a:r>
              <a:rPr lang="en-US" b="1" dirty="0">
                <a:solidFill>
                  <a:srgbClr val="00B050"/>
                </a:solidFill>
              </a:rPr>
              <a:t> </a:t>
            </a:r>
            <a:r>
              <a:rPr lang="en-US" dirty="0"/>
              <a:t>of the genetic algorithm will be used as input and relevant output respectively to train the neural network.</a:t>
            </a:r>
          </a:p>
          <a:p>
            <a:endParaRPr lang="en-US" dirty="0"/>
          </a:p>
        </p:txBody>
      </p:sp>
      <p:sp>
        <p:nvSpPr>
          <p:cNvPr id="4" name="TextBox 3"/>
          <p:cNvSpPr txBox="1"/>
          <p:nvPr/>
        </p:nvSpPr>
        <p:spPr>
          <a:xfrm>
            <a:off x="2915402" y="4618555"/>
            <a:ext cx="6631186" cy="300082"/>
          </a:xfrm>
          <a:prstGeom prst="rect">
            <a:avLst/>
          </a:prstGeom>
          <a:noFill/>
        </p:spPr>
        <p:txBody>
          <a:bodyPr wrap="square" rtlCol="0">
            <a:spAutoFit/>
          </a:bodyPr>
          <a:lstStyle/>
          <a:p>
            <a:r>
              <a:rPr lang="en-US" sz="1350"/>
              <a:t>Courtesy A. </a:t>
            </a:r>
            <a:r>
              <a:rPr lang="en-US" sz="1350" dirty="0"/>
              <a:t>Aslam, research with the University </a:t>
            </a:r>
            <a:r>
              <a:rPr lang="en-US" sz="1350" dirty="0"/>
              <a:t>of Michigan (Thomas, </a:t>
            </a:r>
            <a:r>
              <a:rPr lang="en-US" sz="1350" dirty="0" err="1"/>
              <a:t>Krushelnick</a:t>
            </a:r>
            <a:r>
              <a:rPr lang="en-US" sz="1350" dirty="0"/>
              <a:t>) </a:t>
            </a:r>
            <a:endParaRPr lang="en-US" sz="1350" dirty="0"/>
          </a:p>
        </p:txBody>
      </p:sp>
      <p:pic>
        <p:nvPicPr>
          <p:cNvPr id="5" name="Picture 3"/>
          <p:cNvPicPr>
            <a:picLocks noChangeAspect="1" noChangeArrowheads="1"/>
          </p:cNvPicPr>
          <p:nvPr/>
        </p:nvPicPr>
        <p:blipFill>
          <a:blip r:embed="rId2" cstate="print"/>
          <a:srcRect/>
          <a:stretch>
            <a:fillRect/>
          </a:stretch>
        </p:blipFill>
        <p:spPr bwMode="auto">
          <a:xfrm>
            <a:off x="5348035" y="1002168"/>
            <a:ext cx="3843827" cy="2496991"/>
          </a:xfrm>
          <a:prstGeom prst="rect">
            <a:avLst/>
          </a:prstGeom>
          <a:noFill/>
          <a:ln w="9525">
            <a:noFill/>
            <a:miter lim="800000"/>
            <a:headEnd/>
            <a:tailEnd/>
          </a:ln>
          <a:effectLst/>
        </p:spPr>
      </p:pic>
      <p:sp>
        <p:nvSpPr>
          <p:cNvPr id="6" name="Rectangle 5"/>
          <p:cNvSpPr/>
          <p:nvPr/>
        </p:nvSpPr>
        <p:spPr>
          <a:xfrm>
            <a:off x="5187233" y="3659054"/>
            <a:ext cx="1414463" cy="457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t>CNN Architecture</a:t>
            </a:r>
          </a:p>
        </p:txBody>
      </p:sp>
      <p:sp>
        <p:nvSpPr>
          <p:cNvPr id="11" name="Rectangle 10"/>
          <p:cNvSpPr/>
          <p:nvPr/>
        </p:nvSpPr>
        <p:spPr>
          <a:xfrm>
            <a:off x="0" y="4068125"/>
            <a:ext cx="8467928" cy="923330"/>
          </a:xfrm>
          <a:prstGeom prst="rect">
            <a:avLst/>
          </a:prstGeom>
        </p:spPr>
        <p:txBody>
          <a:bodyPr wrap="square">
            <a:spAutoFit/>
          </a:bodyPr>
          <a:lstStyle/>
          <a:p>
            <a:pPr marL="214313" indent="-214313">
              <a:buFont typeface="Arial" charset="0"/>
              <a:buChar char="•"/>
            </a:pPr>
            <a:r>
              <a:rPr lang="en-US" sz="1350" b="1" dirty="0">
                <a:latin typeface="Vitesse"/>
              </a:rPr>
              <a:t>Convolutional Neural Networks</a:t>
            </a:r>
            <a:r>
              <a:rPr lang="en-US" sz="1350" dirty="0">
                <a:latin typeface="Vitesse"/>
              </a:rPr>
              <a:t> take </a:t>
            </a:r>
            <a:r>
              <a:rPr lang="en-US" sz="1350" b="1" dirty="0">
                <a:latin typeface="Vitesse"/>
              </a:rPr>
              <a:t>advantage</a:t>
            </a:r>
            <a:r>
              <a:rPr lang="en-US" sz="1350" dirty="0">
                <a:latin typeface="Vitesse"/>
              </a:rPr>
              <a:t> of local spatial coherence in the input (often images), which allow them to have fewer weights as some parameters are shared.</a:t>
            </a:r>
          </a:p>
          <a:p>
            <a:pPr marL="214313" indent="-214313">
              <a:buFont typeface="Arial" charset="0"/>
              <a:buChar char="•"/>
            </a:pPr>
            <a:r>
              <a:rPr lang="en-US" sz="1350" dirty="0">
                <a:latin typeface="Vitesse"/>
              </a:rPr>
              <a:t>This process, </a:t>
            </a:r>
            <a:r>
              <a:rPr lang="en-US" sz="1350" b="1" dirty="0">
                <a:latin typeface="Vitesse"/>
              </a:rPr>
              <a:t>taking</a:t>
            </a:r>
            <a:r>
              <a:rPr lang="en-US" sz="1350" dirty="0">
                <a:latin typeface="Vitesse"/>
              </a:rPr>
              <a:t> the form of convolutions, makes them especially well suited to extract relevant information at a low computational cost.</a:t>
            </a:r>
          </a:p>
        </p:txBody>
      </p:sp>
      <p:sp>
        <p:nvSpPr>
          <p:cNvPr id="13" name="Down Arrow 12"/>
          <p:cNvSpPr/>
          <p:nvPr/>
        </p:nvSpPr>
        <p:spPr>
          <a:xfrm flipH="1">
            <a:off x="6147257" y="3292586"/>
            <a:ext cx="167477" cy="386448"/>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Down Arrow 13"/>
          <p:cNvSpPr/>
          <p:nvPr/>
        </p:nvSpPr>
        <p:spPr>
          <a:xfrm flipH="1">
            <a:off x="5363800" y="3176478"/>
            <a:ext cx="167477" cy="436386"/>
          </a:xfrm>
          <a:prstGeom prst="down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4249245" y="2968729"/>
            <a:ext cx="1056700" cy="230832"/>
          </a:xfrm>
          <a:prstGeom prst="rect">
            <a:avLst/>
          </a:prstGeom>
          <a:noFill/>
        </p:spPr>
        <p:txBody>
          <a:bodyPr wrap="none" rtlCol="0">
            <a:spAutoFit/>
          </a:bodyPr>
          <a:lstStyle/>
          <a:p>
            <a:r>
              <a:rPr lang="en-US" sz="900" dirty="0"/>
              <a:t>Output for </a:t>
            </a:r>
            <a:r>
              <a:rPr lang="en-US" sz="900" dirty="0"/>
              <a:t>training</a:t>
            </a:r>
            <a:endParaRPr lang="en-US" sz="900" dirty="0"/>
          </a:p>
        </p:txBody>
      </p:sp>
      <p:sp>
        <p:nvSpPr>
          <p:cNvPr id="16" name="TextBox 15"/>
          <p:cNvSpPr txBox="1"/>
          <p:nvPr/>
        </p:nvSpPr>
        <p:spPr>
          <a:xfrm>
            <a:off x="6632454" y="3549559"/>
            <a:ext cx="979755" cy="230832"/>
          </a:xfrm>
          <a:prstGeom prst="rect">
            <a:avLst/>
          </a:prstGeom>
          <a:noFill/>
        </p:spPr>
        <p:txBody>
          <a:bodyPr wrap="none" rtlCol="0">
            <a:spAutoFit/>
          </a:bodyPr>
          <a:lstStyle/>
          <a:p>
            <a:r>
              <a:rPr lang="en-US" sz="900" dirty="0"/>
              <a:t>Input for training</a:t>
            </a:r>
            <a:endParaRPr lang="en-US" sz="900" dirty="0"/>
          </a:p>
        </p:txBody>
      </p:sp>
    </p:spTree>
    <p:extLst>
      <p:ext uri="{BB962C8B-B14F-4D97-AF65-F5344CB8AC3E}">
        <p14:creationId xmlns:p14="http://schemas.microsoft.com/office/powerpoint/2010/main" val="796376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0" y="260522"/>
            <a:ext cx="8531008" cy="623153"/>
          </a:xfrm>
        </p:spPr>
        <p:txBody>
          <a:bodyPr>
            <a:noAutofit/>
          </a:bodyPr>
          <a:lstStyle/>
          <a:p>
            <a:r>
              <a:rPr lang="en-US" sz="2000" dirty="0"/>
              <a:t>C</a:t>
            </a:r>
            <a:r>
              <a:rPr lang="en-US" sz="2000" smtClean="0"/>
              <a:t>oherent </a:t>
            </a:r>
            <a:r>
              <a:rPr lang="en-US" sz="2000" dirty="0"/>
              <a:t>control of plasma dynamics in a laser </a:t>
            </a:r>
            <a:r>
              <a:rPr lang="en-US" sz="2000" dirty="0" err="1"/>
              <a:t>wakefield</a:t>
            </a:r>
            <a:r>
              <a:rPr lang="en-US" sz="2000" dirty="0"/>
              <a:t> electron acceleration experiment</a:t>
            </a:r>
          </a:p>
        </p:txBody>
      </p:sp>
      <p:sp>
        <p:nvSpPr>
          <p:cNvPr id="4" name="Rectangle 3"/>
          <p:cNvSpPr/>
          <p:nvPr/>
        </p:nvSpPr>
        <p:spPr>
          <a:xfrm>
            <a:off x="1520578" y="3722959"/>
            <a:ext cx="4157663" cy="559961"/>
          </a:xfrm>
          <a:prstGeom prst="rect">
            <a:avLst/>
          </a:prstGeom>
          <a:ln>
            <a:solidFill>
              <a:schemeClr val="accent1"/>
            </a:solidFill>
          </a:ln>
        </p:spPr>
        <p:txBody>
          <a:bodyPr wrap="square">
            <a:spAutoFit/>
          </a:bodyPr>
          <a:lstStyle/>
          <a:p>
            <a:r>
              <a:rPr lang="en-US" sz="1013" dirty="0">
                <a:latin typeface="Vitesse"/>
              </a:rPr>
              <a:t>The </a:t>
            </a:r>
            <a:r>
              <a:rPr lang="en-US" sz="1013" b="1" dirty="0">
                <a:solidFill>
                  <a:schemeClr val="tx2">
                    <a:lumMod val="75000"/>
                  </a:schemeClr>
                </a:solidFill>
                <a:latin typeface="Vitesse"/>
              </a:rPr>
              <a:t>first input </a:t>
            </a:r>
            <a:r>
              <a:rPr lang="en-US" sz="1013" dirty="0">
                <a:latin typeface="Vitesse"/>
              </a:rPr>
              <a:t>of the genetic algorithm under open-loop conditions and the corresponding </a:t>
            </a:r>
            <a:r>
              <a:rPr lang="en-US" sz="1013" b="1" dirty="0">
                <a:solidFill>
                  <a:schemeClr val="tx2">
                    <a:lumMod val="75000"/>
                  </a:schemeClr>
                </a:solidFill>
                <a:latin typeface="Vitesse"/>
              </a:rPr>
              <a:t>final output </a:t>
            </a:r>
            <a:r>
              <a:rPr lang="en-US" sz="1013" dirty="0">
                <a:latin typeface="Vitesse"/>
              </a:rPr>
              <a:t>of the genetic algorithm will be used as input and relevant output respectively to train the neural network.</a:t>
            </a:r>
          </a:p>
        </p:txBody>
      </p:sp>
      <p:pic>
        <p:nvPicPr>
          <p:cNvPr id="5" name="Picture 3"/>
          <p:cNvPicPr>
            <a:picLocks noChangeAspect="1" noChangeArrowheads="1"/>
          </p:cNvPicPr>
          <p:nvPr/>
        </p:nvPicPr>
        <p:blipFill>
          <a:blip r:embed="rId2" cstate="print"/>
          <a:srcRect/>
          <a:stretch>
            <a:fillRect/>
          </a:stretch>
        </p:blipFill>
        <p:spPr bwMode="auto">
          <a:xfrm>
            <a:off x="1831009" y="1415528"/>
            <a:ext cx="1350169" cy="1793081"/>
          </a:xfrm>
          <a:prstGeom prst="rect">
            <a:avLst/>
          </a:prstGeom>
          <a:noFill/>
          <a:ln w="9525">
            <a:noFill/>
            <a:miter lim="800000"/>
            <a:headEnd/>
            <a:tailEnd/>
          </a:ln>
          <a:effectLst/>
        </p:spPr>
      </p:pic>
      <p:pic>
        <p:nvPicPr>
          <p:cNvPr id="6" name="Picture 4"/>
          <p:cNvPicPr>
            <a:picLocks noChangeAspect="1" noChangeArrowheads="1"/>
          </p:cNvPicPr>
          <p:nvPr/>
        </p:nvPicPr>
        <p:blipFill>
          <a:blip r:embed="rId3" cstate="print"/>
          <a:srcRect/>
          <a:stretch>
            <a:fillRect/>
          </a:stretch>
        </p:blipFill>
        <p:spPr bwMode="auto">
          <a:xfrm>
            <a:off x="6267145" y="3344069"/>
            <a:ext cx="546497" cy="722925"/>
          </a:xfrm>
          <a:prstGeom prst="rect">
            <a:avLst/>
          </a:prstGeom>
          <a:noFill/>
          <a:ln w="9525">
            <a:noFill/>
            <a:miter lim="800000"/>
            <a:headEnd/>
            <a:tailEnd/>
          </a:ln>
          <a:effectLst/>
        </p:spPr>
      </p:pic>
      <p:sp>
        <p:nvSpPr>
          <p:cNvPr id="7" name="Rectangle 6"/>
          <p:cNvSpPr/>
          <p:nvPr/>
        </p:nvSpPr>
        <p:spPr>
          <a:xfrm>
            <a:off x="3683577" y="1766455"/>
            <a:ext cx="1414463"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err="1">
                <a:latin typeface="Vitesse"/>
              </a:rPr>
              <a:t>CNN</a:t>
            </a:r>
            <a:r>
              <a:rPr lang="en-US" sz="1013" err="1"/>
              <a:t>Training</a:t>
            </a:r>
            <a:r>
              <a:rPr lang="en-US" sz="1013"/>
              <a:t> </a:t>
            </a:r>
            <a:endParaRPr lang="en-US" sz="1013">
              <a:latin typeface="Vitesse"/>
            </a:endParaRPr>
          </a:p>
        </p:txBody>
      </p:sp>
      <p:cxnSp>
        <p:nvCxnSpPr>
          <p:cNvPr id="8" name="Straight Arrow Connector 7"/>
          <p:cNvCxnSpPr/>
          <p:nvPr/>
        </p:nvCxnSpPr>
        <p:spPr>
          <a:xfrm>
            <a:off x="3260408" y="2166505"/>
            <a:ext cx="342900"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97677" y="3214220"/>
            <a:ext cx="0" cy="51435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99410" y="2909455"/>
            <a:ext cx="2185988" cy="97155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744223" y="1537855"/>
            <a:ext cx="1554232" cy="1371600"/>
            <a:chOff x="6553200" y="2743200"/>
            <a:chExt cx="2362200" cy="1828800"/>
          </a:xfrm>
        </p:grpSpPr>
        <p:grpSp>
          <p:nvGrpSpPr>
            <p:cNvPr id="12" name="Group 11"/>
            <p:cNvGrpSpPr/>
            <p:nvPr/>
          </p:nvGrpSpPr>
          <p:grpSpPr>
            <a:xfrm>
              <a:off x="6705600" y="2819400"/>
              <a:ext cx="2209800" cy="1676400"/>
              <a:chOff x="6705600" y="2819400"/>
              <a:chExt cx="2209800" cy="1676400"/>
            </a:xfrm>
          </p:grpSpPr>
          <p:sp>
            <p:nvSpPr>
              <p:cNvPr id="14" name="Right Arrow 13"/>
              <p:cNvSpPr/>
              <p:nvPr/>
            </p:nvSpPr>
            <p:spPr>
              <a:xfrm>
                <a:off x="6705600" y="2819400"/>
                <a:ext cx="838200" cy="1676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3" b="1"/>
                  <a:t>V1</a:t>
                </a:r>
              </a:p>
              <a:p>
                <a:pPr algn="ctr"/>
                <a:r>
                  <a:rPr lang="en-US" sz="563" b="1"/>
                  <a:t>V2</a:t>
                </a:r>
              </a:p>
              <a:p>
                <a:pPr algn="ctr"/>
                <a:r>
                  <a:rPr lang="en-US" sz="563" b="1"/>
                  <a:t>:</a:t>
                </a:r>
              </a:p>
              <a:p>
                <a:pPr algn="ctr"/>
                <a:r>
                  <a:rPr lang="en-US" sz="563" b="1"/>
                  <a:t>V37</a:t>
                </a:r>
              </a:p>
            </p:txBody>
          </p:sp>
          <p:pic>
            <p:nvPicPr>
              <p:cNvPr id="15" name="Picture 5"/>
              <p:cNvPicPr>
                <a:picLocks noChangeAspect="1" noChangeArrowheads="1"/>
              </p:cNvPicPr>
              <p:nvPr/>
            </p:nvPicPr>
            <p:blipFill>
              <a:blip r:embed="rId4" cstate="print"/>
              <a:srcRect/>
              <a:stretch>
                <a:fillRect/>
              </a:stretch>
            </p:blipFill>
            <p:spPr bwMode="auto">
              <a:xfrm rot="5400000">
                <a:off x="7087927" y="3476442"/>
                <a:ext cx="1285875" cy="355840"/>
              </a:xfrm>
              <a:prstGeom prst="rect">
                <a:avLst/>
              </a:prstGeom>
              <a:noFill/>
              <a:ln w="9525">
                <a:noFill/>
                <a:miter lim="800000"/>
                <a:headEnd/>
                <a:tailEnd/>
              </a:ln>
              <a:effectLst/>
            </p:spPr>
          </p:pic>
          <p:sp>
            <p:nvSpPr>
              <p:cNvPr id="16" name="TextBox 15"/>
              <p:cNvSpPr txBox="1"/>
              <p:nvPr/>
            </p:nvSpPr>
            <p:spPr>
              <a:xfrm>
                <a:off x="7848600" y="3352800"/>
                <a:ext cx="1066800" cy="446447"/>
              </a:xfrm>
              <a:prstGeom prst="rect">
                <a:avLst/>
              </a:prstGeom>
              <a:noFill/>
            </p:spPr>
            <p:txBody>
              <a:bodyPr wrap="square" rtlCol="0">
                <a:spAutoFit/>
              </a:bodyPr>
              <a:lstStyle/>
              <a:p>
                <a:pPr algn="ctr"/>
                <a:r>
                  <a:rPr lang="en-US" sz="788">
                    <a:latin typeface="Vitesse"/>
                  </a:rPr>
                  <a:t>Deformable Mirror</a:t>
                </a:r>
              </a:p>
            </p:txBody>
          </p:sp>
        </p:grpSp>
        <p:sp>
          <p:nvSpPr>
            <p:cNvPr id="13" name="Rectangle 12"/>
            <p:cNvSpPr/>
            <p:nvPr/>
          </p:nvSpPr>
          <p:spPr>
            <a:xfrm>
              <a:off x="6553200" y="2743200"/>
              <a:ext cx="22860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17" name="Straight Arrow Connector 16"/>
          <p:cNvCxnSpPr/>
          <p:nvPr/>
        </p:nvCxnSpPr>
        <p:spPr>
          <a:xfrm>
            <a:off x="5098040" y="2166505"/>
            <a:ext cx="600075" cy="0"/>
          </a:xfrm>
          <a:prstGeom prst="straightConnector1">
            <a:avLst/>
          </a:prstGeom>
          <a:ln w="3810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19048" y="2909455"/>
            <a:ext cx="0" cy="4000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4406" y="4575733"/>
            <a:ext cx="5814904" cy="507831"/>
          </a:xfrm>
          <a:prstGeom prst="rect">
            <a:avLst/>
          </a:prstGeom>
          <a:noFill/>
        </p:spPr>
        <p:txBody>
          <a:bodyPr wrap="square" rtlCol="0">
            <a:spAutoFit/>
          </a:bodyPr>
          <a:lstStyle/>
          <a:p>
            <a:r>
              <a:rPr lang="en-US" sz="1350"/>
              <a:t>Courtesy A. </a:t>
            </a:r>
            <a:r>
              <a:rPr lang="en-US" sz="1350" dirty="0"/>
              <a:t>Aslam, research with the University </a:t>
            </a:r>
            <a:r>
              <a:rPr lang="en-US" sz="1350" dirty="0"/>
              <a:t>of Michigan (Thomas, </a:t>
            </a:r>
            <a:r>
              <a:rPr lang="en-US" sz="1350" dirty="0" err="1"/>
              <a:t>Krushelnick</a:t>
            </a:r>
            <a:r>
              <a:rPr lang="en-US" sz="1350" dirty="0"/>
              <a:t>) </a:t>
            </a:r>
            <a:endParaRPr lang="en-US" sz="1350" dirty="0"/>
          </a:p>
        </p:txBody>
      </p:sp>
    </p:spTree>
    <p:extLst>
      <p:ext uri="{BB962C8B-B14F-4D97-AF65-F5344CB8AC3E}">
        <p14:creationId xmlns:p14="http://schemas.microsoft.com/office/powerpoint/2010/main" val="15797473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27" y="148397"/>
            <a:ext cx="7429499" cy="752216"/>
          </a:xfrm>
        </p:spPr>
        <p:txBody>
          <a:bodyPr>
            <a:noAutofit/>
          </a:bodyPr>
          <a:lstStyle/>
          <a:p>
            <a:r>
              <a:rPr lang="en-US" sz="2500" dirty="0"/>
              <a:t>C</a:t>
            </a:r>
            <a:r>
              <a:rPr lang="en-US" sz="2500" dirty="0" smtClean="0"/>
              <a:t>oherent </a:t>
            </a:r>
            <a:r>
              <a:rPr lang="en-US" sz="2500" dirty="0"/>
              <a:t>control of plasma dynamics in a laser </a:t>
            </a:r>
            <a:r>
              <a:rPr lang="en-US" sz="2500" dirty="0" err="1"/>
              <a:t>wakefield</a:t>
            </a:r>
            <a:r>
              <a:rPr lang="en-US" sz="2500" dirty="0"/>
              <a:t> electron acceleration experiment</a:t>
            </a:r>
          </a:p>
        </p:txBody>
      </p:sp>
      <p:grpSp>
        <p:nvGrpSpPr>
          <p:cNvPr id="4" name="Group 3"/>
          <p:cNvGrpSpPr/>
          <p:nvPr/>
        </p:nvGrpSpPr>
        <p:grpSpPr>
          <a:xfrm>
            <a:off x="4342532" y="751250"/>
            <a:ext cx="3310700" cy="2281059"/>
            <a:chOff x="2209800" y="1905000"/>
            <a:chExt cx="5885688" cy="3041412"/>
          </a:xfrm>
        </p:grpSpPr>
        <p:grpSp>
          <p:nvGrpSpPr>
            <p:cNvPr id="5" name="Group 4"/>
            <p:cNvGrpSpPr/>
            <p:nvPr/>
          </p:nvGrpSpPr>
          <p:grpSpPr>
            <a:xfrm>
              <a:off x="2209800" y="1905000"/>
              <a:ext cx="5885688" cy="3041412"/>
              <a:chOff x="-700673" y="-596423"/>
              <a:chExt cx="11771375" cy="6082823"/>
            </a:xfrm>
          </p:grpSpPr>
          <p:sp>
            <p:nvSpPr>
              <p:cNvPr id="8" name="Cube 7"/>
              <p:cNvSpPr/>
              <p:nvPr/>
            </p:nvSpPr>
            <p:spPr>
              <a:xfrm>
                <a:off x="1759527" y="1307788"/>
                <a:ext cx="1517073" cy="2971801"/>
              </a:xfrm>
              <a:prstGeom prst="cube">
                <a:avLst>
                  <a:gd name="adj" fmla="val 821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9" name="Straight Arrow Connector 8"/>
              <p:cNvCxnSpPr/>
              <p:nvPr/>
            </p:nvCxnSpPr>
            <p:spPr>
              <a:xfrm>
                <a:off x="2672677" y="2953223"/>
                <a:ext cx="879764" cy="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Cube 9"/>
              <p:cNvSpPr/>
              <p:nvPr/>
            </p:nvSpPr>
            <p:spPr>
              <a:xfrm>
                <a:off x="3554251" y="1954355"/>
                <a:ext cx="1859960" cy="1828800"/>
              </a:xfrm>
              <a:prstGeom prst="cub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 name="Straight Arrow Connector 10"/>
              <p:cNvCxnSpPr/>
              <p:nvPr/>
            </p:nvCxnSpPr>
            <p:spPr>
              <a:xfrm>
                <a:off x="5185611" y="2941010"/>
                <a:ext cx="457200" cy="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Cube 11"/>
              <p:cNvSpPr/>
              <p:nvPr/>
            </p:nvSpPr>
            <p:spPr>
              <a:xfrm>
                <a:off x="5665348" y="2254825"/>
                <a:ext cx="1295400" cy="1227859"/>
              </a:xfrm>
              <a:prstGeom prst="cub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p:cNvSpPr/>
              <p:nvPr/>
            </p:nvSpPr>
            <p:spPr>
              <a:xfrm>
                <a:off x="7302499" y="1414895"/>
                <a:ext cx="1878753" cy="29718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Oval 13"/>
              <p:cNvSpPr/>
              <p:nvPr/>
            </p:nvSpPr>
            <p:spPr>
              <a:xfrm>
                <a:off x="7696200" y="1861705"/>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Oval 14"/>
              <p:cNvSpPr/>
              <p:nvPr/>
            </p:nvSpPr>
            <p:spPr>
              <a:xfrm>
                <a:off x="7713518" y="2318035"/>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Oval 15"/>
              <p:cNvSpPr/>
              <p:nvPr/>
            </p:nvSpPr>
            <p:spPr>
              <a:xfrm>
                <a:off x="8458200" y="2318035"/>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Oval 16"/>
              <p:cNvSpPr/>
              <p:nvPr/>
            </p:nvSpPr>
            <p:spPr>
              <a:xfrm>
                <a:off x="8458200" y="1839192"/>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Oval 17"/>
              <p:cNvSpPr/>
              <p:nvPr/>
            </p:nvSpPr>
            <p:spPr>
              <a:xfrm>
                <a:off x="7713518" y="3602182"/>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Oval 18"/>
              <p:cNvSpPr/>
              <p:nvPr/>
            </p:nvSpPr>
            <p:spPr>
              <a:xfrm>
                <a:off x="7713518" y="3124200"/>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Oval 19"/>
              <p:cNvSpPr/>
              <p:nvPr/>
            </p:nvSpPr>
            <p:spPr>
              <a:xfrm>
                <a:off x="8458200" y="3106014"/>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Oval 20"/>
              <p:cNvSpPr/>
              <p:nvPr/>
            </p:nvSpPr>
            <p:spPr>
              <a:xfrm>
                <a:off x="8458200" y="3581400"/>
                <a:ext cx="304800" cy="294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ectangle 21"/>
              <p:cNvSpPr/>
              <p:nvPr/>
            </p:nvSpPr>
            <p:spPr>
              <a:xfrm>
                <a:off x="9659478" y="1783775"/>
                <a:ext cx="990600" cy="21128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3">
                    <a:solidFill>
                      <a:schemeClr val="tx1"/>
                    </a:solidFill>
                  </a:rPr>
                  <a:t>V1</a:t>
                </a:r>
              </a:p>
              <a:p>
                <a:pPr algn="ctr"/>
                <a:r>
                  <a:rPr lang="en-US" sz="563">
                    <a:solidFill>
                      <a:schemeClr val="tx1"/>
                    </a:solidFill>
                  </a:rPr>
                  <a:t>V2</a:t>
                </a:r>
              </a:p>
              <a:p>
                <a:pPr algn="ctr"/>
                <a:r>
                  <a:rPr lang="en-US" sz="563">
                    <a:solidFill>
                      <a:schemeClr val="tx1"/>
                    </a:solidFill>
                  </a:rPr>
                  <a:t>:</a:t>
                </a:r>
              </a:p>
              <a:p>
                <a:pPr algn="ctr"/>
                <a:r>
                  <a:rPr lang="en-US" sz="563">
                    <a:solidFill>
                      <a:schemeClr val="tx1"/>
                    </a:solidFill>
                  </a:rPr>
                  <a:t>:</a:t>
                </a:r>
              </a:p>
              <a:p>
                <a:pPr algn="ctr"/>
                <a:r>
                  <a:rPr lang="en-US" sz="563">
                    <a:solidFill>
                      <a:schemeClr val="tx1"/>
                    </a:solidFill>
                  </a:rPr>
                  <a:t>V37</a:t>
                </a:r>
              </a:p>
            </p:txBody>
          </p:sp>
          <p:cxnSp>
            <p:nvCxnSpPr>
              <p:cNvPr id="23" name="Straight Arrow Connector 22"/>
              <p:cNvCxnSpPr>
                <a:endCxn id="18" idx="2"/>
              </p:cNvCxnSpPr>
              <p:nvPr/>
            </p:nvCxnSpPr>
            <p:spPr>
              <a:xfrm flipV="1">
                <a:off x="8018318" y="1986396"/>
                <a:ext cx="439882" cy="22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954818" y="2008909"/>
                <a:ext cx="592282" cy="309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840518" y="2047407"/>
                <a:ext cx="636919" cy="1719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005618" y="3149129"/>
                <a:ext cx="484519" cy="122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13700" y="3728604"/>
                <a:ext cx="439882" cy="22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1" idx="3"/>
              </p:cNvCxnSpPr>
              <p:nvPr/>
            </p:nvCxnSpPr>
            <p:spPr>
              <a:xfrm flipV="1">
                <a:off x="7820695" y="3357307"/>
                <a:ext cx="682142" cy="371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721600" y="2490639"/>
                <a:ext cx="795482" cy="640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7" idx="3"/>
              </p:cNvCxnSpPr>
              <p:nvPr/>
            </p:nvCxnSpPr>
            <p:spPr>
              <a:xfrm flipV="1">
                <a:off x="7919506" y="2569328"/>
                <a:ext cx="583331" cy="1057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918263" y="2112998"/>
                <a:ext cx="546474" cy="10361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2" idx="2"/>
              </p:cNvCxnSpPr>
              <p:nvPr/>
            </p:nvCxnSpPr>
            <p:spPr>
              <a:xfrm>
                <a:off x="8001000" y="2465240"/>
                <a:ext cx="457200" cy="1263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5"/>
                <a:endCxn id="22" idx="1"/>
              </p:cNvCxnSpPr>
              <p:nvPr/>
            </p:nvCxnSpPr>
            <p:spPr>
              <a:xfrm>
                <a:off x="7956363" y="2112998"/>
                <a:ext cx="546474" cy="15115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018318" y="2138797"/>
                <a:ext cx="592282" cy="326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6" idx="6"/>
                <a:endCxn id="17" idx="1"/>
              </p:cNvCxnSpPr>
              <p:nvPr/>
            </p:nvCxnSpPr>
            <p:spPr>
              <a:xfrm flipV="1">
                <a:off x="8018318" y="2361150"/>
                <a:ext cx="484519" cy="1040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833981" y="2541440"/>
                <a:ext cx="636919" cy="702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6"/>
                <a:endCxn id="22" idx="1"/>
              </p:cNvCxnSpPr>
              <p:nvPr/>
            </p:nvCxnSpPr>
            <p:spPr>
              <a:xfrm>
                <a:off x="8018318" y="3271404"/>
                <a:ext cx="484519" cy="35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7"/>
              </p:cNvCxnSpPr>
              <p:nvPr/>
            </p:nvCxnSpPr>
            <p:spPr>
              <a:xfrm flipV="1">
                <a:off x="7973681" y="2138797"/>
                <a:ext cx="636919" cy="10285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699729" y="2138797"/>
                <a:ext cx="963048" cy="7687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750300" y="2465239"/>
                <a:ext cx="918411" cy="475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13848" y="2986870"/>
                <a:ext cx="948425" cy="177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608677" y="2987126"/>
                <a:ext cx="1070811" cy="764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9327" y="-596423"/>
                <a:ext cx="1676401" cy="984885"/>
              </a:xfrm>
              <a:prstGeom prst="rect">
                <a:avLst/>
              </a:prstGeom>
              <a:noFill/>
            </p:spPr>
            <p:txBody>
              <a:bodyPr wrap="square" rtlCol="0">
                <a:spAutoFit/>
              </a:bodyPr>
              <a:lstStyle/>
              <a:p>
                <a:r>
                  <a:rPr lang="en-US" sz="900"/>
                  <a:t>Input Layer</a:t>
                </a:r>
              </a:p>
            </p:txBody>
          </p:sp>
          <p:sp>
            <p:nvSpPr>
              <p:cNvPr id="44" name="TextBox 43"/>
              <p:cNvSpPr txBox="1"/>
              <p:nvPr/>
            </p:nvSpPr>
            <p:spPr>
              <a:xfrm>
                <a:off x="3109328" y="-291623"/>
                <a:ext cx="3062086" cy="984885"/>
              </a:xfrm>
              <a:prstGeom prst="rect">
                <a:avLst/>
              </a:prstGeom>
              <a:noFill/>
            </p:spPr>
            <p:txBody>
              <a:bodyPr wrap="square" rtlCol="0">
                <a:spAutoFit/>
              </a:bodyPr>
              <a:lstStyle/>
              <a:p>
                <a:pPr algn="ctr"/>
                <a:r>
                  <a:rPr lang="en-US" sz="900"/>
                  <a:t>Convolutional Layers</a:t>
                </a:r>
              </a:p>
            </p:txBody>
          </p:sp>
          <p:sp>
            <p:nvSpPr>
              <p:cNvPr id="45" name="TextBox 44"/>
              <p:cNvSpPr txBox="1"/>
              <p:nvPr/>
            </p:nvSpPr>
            <p:spPr>
              <a:xfrm>
                <a:off x="7078273" y="-444023"/>
                <a:ext cx="2584252" cy="1354216"/>
              </a:xfrm>
              <a:prstGeom prst="rect">
                <a:avLst/>
              </a:prstGeom>
              <a:noFill/>
            </p:spPr>
            <p:txBody>
              <a:bodyPr wrap="square" rtlCol="0">
                <a:spAutoFit/>
              </a:bodyPr>
              <a:lstStyle/>
              <a:p>
                <a:r>
                  <a:rPr lang="en-US" sz="900"/>
                  <a:t>Fully Connected Layer</a:t>
                </a:r>
              </a:p>
            </p:txBody>
          </p:sp>
          <p:sp>
            <p:nvSpPr>
              <p:cNvPr id="46" name="TextBox 45"/>
              <p:cNvSpPr txBox="1"/>
              <p:nvPr/>
            </p:nvSpPr>
            <p:spPr>
              <a:xfrm>
                <a:off x="9361995" y="470377"/>
                <a:ext cx="1708707" cy="1354216"/>
              </a:xfrm>
              <a:prstGeom prst="rect">
                <a:avLst/>
              </a:prstGeom>
              <a:noFill/>
            </p:spPr>
            <p:txBody>
              <a:bodyPr wrap="square" rtlCol="0">
                <a:spAutoFit/>
              </a:bodyPr>
              <a:lstStyle/>
              <a:p>
                <a:r>
                  <a:rPr lang="en-US" sz="900"/>
                  <a:t>Output Layer</a:t>
                </a:r>
              </a:p>
            </p:txBody>
          </p:sp>
          <p:sp>
            <p:nvSpPr>
              <p:cNvPr id="47" name="TextBox 46"/>
              <p:cNvSpPr txBox="1"/>
              <p:nvPr/>
            </p:nvSpPr>
            <p:spPr>
              <a:xfrm>
                <a:off x="-149075" y="798513"/>
                <a:ext cx="912234" cy="984885"/>
              </a:xfrm>
              <a:prstGeom prst="rect">
                <a:avLst/>
              </a:prstGeom>
              <a:noFill/>
            </p:spPr>
            <p:txBody>
              <a:bodyPr wrap="square" rtlCol="0">
                <a:spAutoFit/>
              </a:bodyPr>
              <a:lstStyle/>
              <a:p>
                <a:r>
                  <a:rPr lang="en-US" sz="900"/>
                  <a:t>32</a:t>
                </a:r>
              </a:p>
            </p:txBody>
          </p:sp>
          <p:sp>
            <p:nvSpPr>
              <p:cNvPr id="48" name="TextBox 47"/>
              <p:cNvSpPr txBox="1"/>
              <p:nvPr/>
            </p:nvSpPr>
            <p:spPr>
              <a:xfrm>
                <a:off x="-700673" y="3357304"/>
                <a:ext cx="930403" cy="984885"/>
              </a:xfrm>
              <a:prstGeom prst="rect">
                <a:avLst/>
              </a:prstGeom>
              <a:noFill/>
            </p:spPr>
            <p:txBody>
              <a:bodyPr wrap="square" rtlCol="0">
                <a:spAutoFit/>
              </a:bodyPr>
              <a:lstStyle/>
              <a:p>
                <a:r>
                  <a:rPr lang="en-US" sz="900"/>
                  <a:t>32</a:t>
                </a:r>
              </a:p>
            </p:txBody>
          </p:sp>
          <p:cxnSp>
            <p:nvCxnSpPr>
              <p:cNvPr id="49" name="Straight Arrow Connector 48"/>
              <p:cNvCxnSpPr/>
              <p:nvPr/>
            </p:nvCxnSpPr>
            <p:spPr>
              <a:xfrm>
                <a:off x="6819900" y="2928503"/>
                <a:ext cx="457200" cy="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Left Brace 49"/>
              <p:cNvSpPr/>
              <p:nvPr/>
            </p:nvSpPr>
            <p:spPr>
              <a:xfrm rot="5400000">
                <a:off x="4430180" y="-869273"/>
                <a:ext cx="527723" cy="40406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51" name="TextBox 50"/>
              <p:cNvSpPr txBox="1"/>
              <p:nvPr/>
            </p:nvSpPr>
            <p:spPr>
              <a:xfrm>
                <a:off x="7278266" y="1799305"/>
                <a:ext cx="787683" cy="477227"/>
              </a:xfrm>
              <a:prstGeom prst="rect">
                <a:avLst/>
              </a:prstGeom>
              <a:noFill/>
            </p:spPr>
            <p:txBody>
              <a:bodyPr wrap="none" rtlCol="0">
                <a:spAutoFit/>
              </a:bodyPr>
              <a:lstStyle/>
              <a:p>
                <a:r>
                  <a:rPr lang="en-US" sz="563"/>
                  <a:t>1</a:t>
                </a:r>
              </a:p>
            </p:txBody>
          </p:sp>
          <p:sp>
            <p:nvSpPr>
              <p:cNvPr id="52" name="TextBox 51"/>
              <p:cNvSpPr txBox="1"/>
              <p:nvPr/>
            </p:nvSpPr>
            <p:spPr>
              <a:xfrm>
                <a:off x="7278266" y="2255638"/>
                <a:ext cx="787683" cy="477227"/>
              </a:xfrm>
              <a:prstGeom prst="rect">
                <a:avLst/>
              </a:prstGeom>
              <a:noFill/>
            </p:spPr>
            <p:txBody>
              <a:bodyPr wrap="none" rtlCol="0">
                <a:spAutoFit/>
              </a:bodyPr>
              <a:lstStyle/>
              <a:p>
                <a:r>
                  <a:rPr lang="en-US" sz="563"/>
                  <a:t>2</a:t>
                </a:r>
              </a:p>
            </p:txBody>
          </p:sp>
          <p:sp>
            <p:nvSpPr>
              <p:cNvPr id="53" name="TextBox 52"/>
              <p:cNvSpPr txBox="1"/>
              <p:nvPr/>
            </p:nvSpPr>
            <p:spPr>
              <a:xfrm>
                <a:off x="7144879" y="3050358"/>
                <a:ext cx="844679" cy="477227"/>
              </a:xfrm>
              <a:prstGeom prst="rect">
                <a:avLst/>
              </a:prstGeom>
              <a:noFill/>
            </p:spPr>
            <p:txBody>
              <a:bodyPr wrap="none" rtlCol="0">
                <a:spAutoFit/>
              </a:bodyPr>
              <a:lstStyle/>
              <a:p>
                <a:r>
                  <a:rPr lang="en-US" sz="563"/>
                  <a:t>   </a:t>
                </a:r>
              </a:p>
            </p:txBody>
          </p:sp>
          <p:sp>
            <p:nvSpPr>
              <p:cNvPr id="54" name="TextBox 53"/>
              <p:cNvSpPr txBox="1"/>
              <p:nvPr/>
            </p:nvSpPr>
            <p:spPr>
              <a:xfrm>
                <a:off x="7149707" y="3541782"/>
                <a:ext cx="813045" cy="708229"/>
              </a:xfrm>
              <a:prstGeom prst="rect">
                <a:avLst/>
              </a:prstGeom>
              <a:noFill/>
            </p:spPr>
            <p:txBody>
              <a:bodyPr wrap="square" rtlCol="0">
                <a:spAutoFit/>
              </a:bodyPr>
              <a:lstStyle/>
              <a:p>
                <a:r>
                  <a:rPr lang="en-US" sz="563"/>
                  <a:t>  n</a:t>
                </a:r>
              </a:p>
            </p:txBody>
          </p:sp>
          <p:sp>
            <p:nvSpPr>
              <p:cNvPr id="55" name="TextBox 54"/>
              <p:cNvSpPr txBox="1"/>
              <p:nvPr/>
            </p:nvSpPr>
            <p:spPr>
              <a:xfrm>
                <a:off x="8634983" y="1744441"/>
                <a:ext cx="787683" cy="477227"/>
              </a:xfrm>
              <a:prstGeom prst="rect">
                <a:avLst/>
              </a:prstGeom>
              <a:noFill/>
            </p:spPr>
            <p:txBody>
              <a:bodyPr wrap="none" rtlCol="0">
                <a:spAutoFit/>
              </a:bodyPr>
              <a:lstStyle/>
              <a:p>
                <a:r>
                  <a:rPr lang="en-US" sz="563"/>
                  <a:t>1</a:t>
                </a:r>
              </a:p>
            </p:txBody>
          </p:sp>
          <p:sp>
            <p:nvSpPr>
              <p:cNvPr id="56" name="TextBox 55"/>
              <p:cNvSpPr txBox="1"/>
              <p:nvPr/>
            </p:nvSpPr>
            <p:spPr>
              <a:xfrm>
                <a:off x="8634983" y="2200771"/>
                <a:ext cx="787683" cy="477227"/>
              </a:xfrm>
              <a:prstGeom prst="rect">
                <a:avLst/>
              </a:prstGeom>
              <a:noFill/>
            </p:spPr>
            <p:txBody>
              <a:bodyPr wrap="none" rtlCol="0">
                <a:spAutoFit/>
              </a:bodyPr>
              <a:lstStyle/>
              <a:p>
                <a:r>
                  <a:rPr lang="en-US" sz="563"/>
                  <a:t>2</a:t>
                </a:r>
              </a:p>
            </p:txBody>
          </p:sp>
          <p:sp>
            <p:nvSpPr>
              <p:cNvPr id="57" name="TextBox 56"/>
              <p:cNvSpPr txBox="1"/>
              <p:nvPr/>
            </p:nvSpPr>
            <p:spPr>
              <a:xfrm>
                <a:off x="8590102" y="2995491"/>
                <a:ext cx="970069" cy="477227"/>
              </a:xfrm>
              <a:prstGeom prst="rect">
                <a:avLst/>
              </a:prstGeom>
              <a:noFill/>
            </p:spPr>
            <p:txBody>
              <a:bodyPr wrap="none" rtlCol="0">
                <a:spAutoFit/>
              </a:bodyPr>
              <a:lstStyle/>
              <a:p>
                <a:r>
                  <a:rPr lang="en-US" sz="563"/>
                  <a:t>     </a:t>
                </a:r>
              </a:p>
            </p:txBody>
          </p:sp>
          <p:sp>
            <p:nvSpPr>
              <p:cNvPr id="58" name="TextBox 57"/>
              <p:cNvSpPr txBox="1"/>
              <p:nvPr/>
            </p:nvSpPr>
            <p:spPr>
              <a:xfrm>
                <a:off x="8594934" y="3486918"/>
                <a:ext cx="913074" cy="477227"/>
              </a:xfrm>
              <a:prstGeom prst="rect">
                <a:avLst/>
              </a:prstGeom>
              <a:noFill/>
            </p:spPr>
            <p:txBody>
              <a:bodyPr wrap="none" rtlCol="0">
                <a:spAutoFit/>
              </a:bodyPr>
              <a:lstStyle/>
              <a:p>
                <a:r>
                  <a:rPr lang="en-US" sz="563"/>
                  <a:t>  n</a:t>
                </a:r>
              </a:p>
            </p:txBody>
          </p:sp>
          <p:cxnSp>
            <p:nvCxnSpPr>
              <p:cNvPr id="59" name="Straight Connector 58"/>
              <p:cNvCxnSpPr/>
              <p:nvPr/>
            </p:nvCxnSpPr>
            <p:spPr>
              <a:xfrm>
                <a:off x="7865918" y="2692400"/>
                <a:ext cx="0" cy="37258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610600" y="2692400"/>
                <a:ext cx="0" cy="37258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Cube 60"/>
              <p:cNvSpPr/>
              <p:nvPr/>
            </p:nvSpPr>
            <p:spPr>
              <a:xfrm>
                <a:off x="27709" y="712870"/>
                <a:ext cx="1496291" cy="4773530"/>
              </a:xfrm>
              <a:prstGeom prst="cube">
                <a:avLst>
                  <a:gd name="adj" fmla="val 821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pic>
          <p:nvPicPr>
            <p:cNvPr id="6" name="Picture 2"/>
            <p:cNvPicPr>
              <a:picLocks noChangeAspect="1" noChangeArrowheads="1"/>
            </p:cNvPicPr>
            <p:nvPr/>
          </p:nvPicPr>
          <p:blipFill>
            <a:blip r:embed="rId2" cstate="print"/>
            <a:srcRect/>
            <a:stretch>
              <a:fillRect/>
            </a:stretch>
          </p:blipFill>
          <p:spPr bwMode="auto">
            <a:xfrm>
              <a:off x="2371344" y="2727960"/>
              <a:ext cx="1316736" cy="2057400"/>
            </a:xfrm>
            <a:prstGeom prst="rect">
              <a:avLst/>
            </a:prstGeom>
            <a:scene3d>
              <a:camera prst="isometricRightUp">
                <a:rot lat="1800000" lon="17820000" rev="0"/>
              </a:camera>
              <a:lightRig rig="threePt" dir="t"/>
            </a:scene3d>
          </p:spPr>
        </p:pic>
        <p:cxnSp>
          <p:nvCxnSpPr>
            <p:cNvPr id="7" name="Straight Arrow Connector 6"/>
            <p:cNvCxnSpPr/>
            <p:nvPr/>
          </p:nvCxnSpPr>
          <p:spPr>
            <a:xfrm>
              <a:off x="3102864" y="3657600"/>
              <a:ext cx="344631" cy="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62" name="Picture 3"/>
          <p:cNvPicPr>
            <a:picLocks noChangeAspect="1" noChangeArrowheads="1"/>
          </p:cNvPicPr>
          <p:nvPr/>
        </p:nvPicPr>
        <p:blipFill>
          <a:blip r:embed="rId3" cstate="print"/>
          <a:srcRect/>
          <a:stretch>
            <a:fillRect/>
          </a:stretch>
        </p:blipFill>
        <p:spPr bwMode="auto">
          <a:xfrm>
            <a:off x="7967426" y="1848822"/>
            <a:ext cx="423267" cy="535781"/>
          </a:xfrm>
          <a:prstGeom prst="rect">
            <a:avLst/>
          </a:prstGeom>
          <a:noFill/>
          <a:ln w="9525">
            <a:noFill/>
            <a:miter lim="800000"/>
            <a:headEnd/>
            <a:tailEnd/>
          </a:ln>
          <a:effectLst/>
        </p:spPr>
      </p:pic>
      <p:cxnSp>
        <p:nvCxnSpPr>
          <p:cNvPr id="63" name="Straight Arrow Connector 62"/>
          <p:cNvCxnSpPr/>
          <p:nvPr/>
        </p:nvCxnSpPr>
        <p:spPr>
          <a:xfrm>
            <a:off x="7395628" y="2538166"/>
            <a:ext cx="0" cy="51435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3">
            <a:extLst>
              <a:ext uri="{FF2B5EF4-FFF2-40B4-BE49-F238E27FC236}">
                <a16:creationId xmlns:a16="http://schemas.microsoft.com/office/drawing/2014/main" xmlns="" id="{7DDF9129-CD27-4461-B928-012D028FA0AF}"/>
              </a:ext>
            </a:extLst>
          </p:cNvPr>
          <p:cNvPicPr>
            <a:picLocks noChangeAspect="1" noChangeArrowheads="1"/>
          </p:cNvPicPr>
          <p:nvPr/>
        </p:nvPicPr>
        <p:blipFill>
          <a:blip r:embed="rId4" cstate="print"/>
          <a:srcRect/>
          <a:stretch>
            <a:fillRect/>
          </a:stretch>
        </p:blipFill>
        <p:spPr bwMode="auto">
          <a:xfrm>
            <a:off x="5803496" y="3013078"/>
            <a:ext cx="2482063" cy="1461947"/>
          </a:xfrm>
          <a:prstGeom prst="rect">
            <a:avLst/>
          </a:prstGeom>
          <a:noFill/>
          <a:ln w="9525">
            <a:noFill/>
            <a:miter lim="800000"/>
            <a:headEnd/>
            <a:tailEnd/>
          </a:ln>
          <a:effectLst/>
        </p:spPr>
      </p:pic>
      <p:cxnSp>
        <p:nvCxnSpPr>
          <p:cNvPr id="65" name="Straight Arrow Connector 64"/>
          <p:cNvCxnSpPr/>
          <p:nvPr/>
        </p:nvCxnSpPr>
        <p:spPr>
          <a:xfrm flipV="1">
            <a:off x="8235760" y="2373067"/>
            <a:ext cx="0" cy="1428749"/>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32084" y="1368470"/>
            <a:ext cx="3599144" cy="1754326"/>
          </a:xfrm>
          <a:prstGeom prst="rect">
            <a:avLst/>
          </a:prstGeom>
        </p:spPr>
        <p:txBody>
          <a:bodyPr wrap="square">
            <a:spAutoFit/>
          </a:bodyPr>
          <a:lstStyle/>
          <a:p>
            <a:pPr marL="214313" indent="-214313" algn="just">
              <a:buFont typeface="Arial" charset="0"/>
              <a:buChar char="•"/>
            </a:pPr>
            <a:r>
              <a:rPr lang="en-US" sz="1350"/>
              <a:t>Once trained successfully, much faster, and easy to implement. </a:t>
            </a:r>
          </a:p>
          <a:p>
            <a:pPr marL="214313" indent="-214313" algn="just">
              <a:buFont typeface="Arial" charset="0"/>
              <a:buChar char="•"/>
            </a:pPr>
            <a:r>
              <a:rPr lang="en-US" sz="1350" dirty="0"/>
              <a:t>Can be improved evolutionary while being used as a feed-forward control.</a:t>
            </a:r>
          </a:p>
          <a:p>
            <a:pPr marL="214313" indent="-214313" algn="just">
              <a:buFont typeface="Arial" charset="0"/>
              <a:buChar char="•"/>
            </a:pPr>
            <a:r>
              <a:rPr lang="en-US" sz="1350" dirty="0"/>
              <a:t>Most of the real-world problems have non-linear and complex relationship between input and output and NNs have ability to learn and model such relationship.</a:t>
            </a:r>
          </a:p>
        </p:txBody>
      </p:sp>
      <p:sp>
        <p:nvSpPr>
          <p:cNvPr id="67" name="TextBox 66"/>
          <p:cNvSpPr txBox="1"/>
          <p:nvPr/>
        </p:nvSpPr>
        <p:spPr>
          <a:xfrm>
            <a:off x="500237" y="4376463"/>
            <a:ext cx="6307908" cy="300082"/>
          </a:xfrm>
          <a:prstGeom prst="rect">
            <a:avLst/>
          </a:prstGeom>
          <a:noFill/>
        </p:spPr>
        <p:txBody>
          <a:bodyPr wrap="square" rtlCol="0">
            <a:spAutoFit/>
          </a:bodyPr>
          <a:lstStyle/>
          <a:p>
            <a:r>
              <a:rPr lang="en-US" sz="1350"/>
              <a:t>Courtesy A. </a:t>
            </a:r>
            <a:r>
              <a:rPr lang="en-US" sz="1350" dirty="0"/>
              <a:t>Aslam, research with the University </a:t>
            </a:r>
            <a:r>
              <a:rPr lang="en-US" sz="1350" dirty="0"/>
              <a:t>of Michigan (Thomas, </a:t>
            </a:r>
            <a:r>
              <a:rPr lang="en-US" sz="1350" dirty="0" err="1"/>
              <a:t>Krushelnick</a:t>
            </a:r>
            <a:r>
              <a:rPr lang="en-US" sz="1350" dirty="0"/>
              <a:t>) </a:t>
            </a:r>
            <a:endParaRPr lang="en-US" sz="1350" dirty="0"/>
          </a:p>
        </p:txBody>
      </p:sp>
    </p:spTree>
    <p:extLst>
      <p:ext uri="{BB962C8B-B14F-4D97-AF65-F5344CB8AC3E}">
        <p14:creationId xmlns:p14="http://schemas.microsoft.com/office/powerpoint/2010/main" val="14736020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7" y="92691"/>
            <a:ext cx="8229600" cy="938297"/>
          </a:xfrm>
        </p:spPr>
        <p:txBody>
          <a:bodyPr>
            <a:normAutofit fontScale="90000"/>
          </a:bodyPr>
          <a:lstStyle/>
          <a:p>
            <a:r>
              <a:rPr lang="en-US" sz="3200" dirty="0"/>
              <a:t>Optimal formation flying control of a Virtual Telescope for X-Ray Observations</a:t>
            </a:r>
            <a:endParaRPr lang="en-US" dirty="0"/>
          </a:p>
        </p:txBody>
      </p:sp>
      <p:sp>
        <p:nvSpPr>
          <p:cNvPr id="3" name="Content Placeholder 2"/>
          <p:cNvSpPr>
            <a:spLocks noGrp="1"/>
          </p:cNvSpPr>
          <p:nvPr>
            <p:ph sz="half" idx="1"/>
          </p:nvPr>
        </p:nvSpPr>
        <p:spPr>
          <a:xfrm>
            <a:off x="-52888" y="1110734"/>
            <a:ext cx="4523717" cy="2396990"/>
          </a:xfrm>
        </p:spPr>
        <p:txBody>
          <a:bodyPr>
            <a:normAutofit/>
          </a:bodyPr>
          <a:lstStyle/>
          <a:p>
            <a:pPr marL="118872" lvl="0" indent="0">
              <a:buNone/>
            </a:pPr>
            <a:r>
              <a:rPr lang="en-US" sz="1300" dirty="0" smtClean="0"/>
              <a:t>- A </a:t>
            </a:r>
            <a:r>
              <a:rPr lang="en-US" sz="1300" dirty="0"/>
              <a:t>telescope made up of 2 separate satellites in 2 different orbits</a:t>
            </a:r>
          </a:p>
          <a:p>
            <a:pPr marL="118872" indent="0">
              <a:buNone/>
            </a:pPr>
            <a:r>
              <a:rPr lang="en-US" sz="1300" dirty="0" smtClean="0"/>
              <a:t>- Sub-</a:t>
            </a:r>
            <a:r>
              <a:rPr lang="en-US" sz="1300" dirty="0" err="1" smtClean="0"/>
              <a:t>arcsecond</a:t>
            </a:r>
            <a:r>
              <a:rPr lang="en-US" sz="1300" dirty="0" smtClean="0"/>
              <a:t> </a:t>
            </a:r>
            <a:r>
              <a:rPr lang="en-US" sz="1300" dirty="0"/>
              <a:t>relative attitude </a:t>
            </a:r>
            <a:r>
              <a:rPr lang="en-US" sz="1300" dirty="0" smtClean="0"/>
              <a:t>accuracy with1-mm </a:t>
            </a:r>
            <a:r>
              <a:rPr lang="en-US" sz="1300" dirty="0"/>
              <a:t>relative position accuracy </a:t>
            </a:r>
            <a:endParaRPr lang="en-US" sz="1300" dirty="0" smtClean="0"/>
          </a:p>
          <a:p>
            <a:pPr marL="118872" indent="0">
              <a:buNone/>
            </a:pPr>
            <a:r>
              <a:rPr lang="en-US" sz="1300" dirty="0" smtClean="0"/>
              <a:t>- Approximately </a:t>
            </a:r>
            <a:r>
              <a:rPr lang="en-US" sz="1300" dirty="0"/>
              <a:t>1 hour observing the Crab </a:t>
            </a:r>
            <a:r>
              <a:rPr lang="en-US" sz="1300" dirty="0" smtClean="0"/>
              <a:t>Nebula</a:t>
            </a:r>
          </a:p>
          <a:p>
            <a:pPr marL="118872" indent="0">
              <a:buNone/>
            </a:pPr>
            <a:r>
              <a:rPr lang="en-US" sz="1300" dirty="0" smtClean="0"/>
              <a:t>- We ae designing </a:t>
            </a:r>
            <a:r>
              <a:rPr lang="en-US" sz="1300" dirty="0"/>
              <a:t>the control system to do formation control on the 2 satellites to provide the given accuracy</a:t>
            </a:r>
          </a:p>
          <a:p>
            <a:pPr marL="118872" indent="0">
              <a:buNone/>
            </a:pPr>
            <a:r>
              <a:rPr lang="en-US" sz="1300" dirty="0"/>
              <a:t> </a:t>
            </a:r>
            <a:r>
              <a:rPr lang="en-US" sz="1300" dirty="0" smtClean="0"/>
              <a:t>- Various </a:t>
            </a:r>
            <a:r>
              <a:rPr lang="en-US" sz="1300" dirty="0"/>
              <a:t>machine learning algorithms, sensor data fusion algorithms, and control algorithms are used to provide the high accuracy with the lowest energy</a:t>
            </a:r>
            <a:r>
              <a:rPr lang="en-US" sz="1300" dirty="0" smtClean="0"/>
              <a:t>.</a:t>
            </a:r>
            <a:endParaRPr lang="en-US" sz="1300" dirty="0"/>
          </a:p>
        </p:txBody>
      </p:sp>
      <p:grpSp>
        <p:nvGrpSpPr>
          <p:cNvPr id="69" name="Group 68"/>
          <p:cNvGrpSpPr/>
          <p:nvPr/>
        </p:nvGrpSpPr>
        <p:grpSpPr>
          <a:xfrm>
            <a:off x="132697" y="1069530"/>
            <a:ext cx="8912506" cy="3906021"/>
            <a:chOff x="2440843" y="1596299"/>
            <a:chExt cx="9551028" cy="5102164"/>
          </a:xfrm>
        </p:grpSpPr>
        <p:sp>
          <p:nvSpPr>
            <p:cNvPr id="70" name="AutoShape 4" descr="Image result for DOE logo">
              <a:extLst>
                <a:ext uri="{FF2B5EF4-FFF2-40B4-BE49-F238E27FC236}">
                  <a16:creationId xmlns:a16="http://schemas.microsoft.com/office/drawing/2014/main" xmlns="" id="{32865F08-7ABE-420A-BCE5-D559BC7876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 name="Picture 70">
              <a:extLst>
                <a:ext uri="{FF2B5EF4-FFF2-40B4-BE49-F238E27FC236}">
                  <a16:creationId xmlns:a16="http://schemas.microsoft.com/office/drawing/2014/main" xmlns="" id="{37F6E40F-B05D-42E2-9C0F-BEFDF83F7635}"/>
                </a:ext>
              </a:extLst>
            </p:cNvPr>
            <p:cNvPicPr>
              <a:picLocks noChangeAspect="1"/>
            </p:cNvPicPr>
            <p:nvPr/>
          </p:nvPicPr>
          <p:blipFill rotWithShape="1">
            <a:blip r:embed="rId3"/>
            <a:srcRect l="6334" t="4296" r="4999" b="3975"/>
            <a:stretch/>
          </p:blipFill>
          <p:spPr>
            <a:xfrm>
              <a:off x="9646563" y="1596299"/>
              <a:ext cx="2345308" cy="2157717"/>
            </a:xfrm>
            <a:prstGeom prst="rect">
              <a:avLst/>
            </a:prstGeom>
            <a:ln>
              <a:solidFill>
                <a:schemeClr val="bg1"/>
              </a:solidFill>
            </a:ln>
          </p:spPr>
        </p:pic>
        <p:pic>
          <p:nvPicPr>
            <p:cNvPr id="72" name="Picture 71">
              <a:extLst>
                <a:ext uri="{FF2B5EF4-FFF2-40B4-BE49-F238E27FC236}">
                  <a16:creationId xmlns:a16="http://schemas.microsoft.com/office/drawing/2014/main" xmlns="" id="{AD06D43A-594F-42A5-8AF4-CFA8C8A3FCE6}"/>
                </a:ext>
              </a:extLst>
            </p:cNvPr>
            <p:cNvPicPr>
              <a:picLocks noChangeAspect="1"/>
            </p:cNvPicPr>
            <p:nvPr/>
          </p:nvPicPr>
          <p:blipFill>
            <a:blip r:embed="rId4"/>
            <a:stretch>
              <a:fillRect/>
            </a:stretch>
          </p:blipFill>
          <p:spPr>
            <a:xfrm>
              <a:off x="7178410" y="1807245"/>
              <a:ext cx="2060611" cy="1558826"/>
            </a:xfrm>
            <a:prstGeom prst="rect">
              <a:avLst/>
            </a:prstGeom>
          </p:spPr>
        </p:pic>
        <p:sp>
          <p:nvSpPr>
            <p:cNvPr id="73" name="Oval 72">
              <a:extLst>
                <a:ext uri="{FF2B5EF4-FFF2-40B4-BE49-F238E27FC236}">
                  <a16:creationId xmlns:a16="http://schemas.microsoft.com/office/drawing/2014/main" xmlns="" id="{9A3AD5E8-B6D8-4574-940E-7B6355ABD708}"/>
                </a:ext>
              </a:extLst>
            </p:cNvPr>
            <p:cNvSpPr/>
            <p:nvPr/>
          </p:nvSpPr>
          <p:spPr>
            <a:xfrm rot="5400000">
              <a:off x="6936746" y="3612338"/>
              <a:ext cx="2345891" cy="3628484"/>
            </a:xfrm>
            <a:prstGeom prst="ellipse">
              <a:avLst/>
            </a:prstGeom>
            <a:solidFill>
              <a:schemeClr val="bg1"/>
            </a:solidFill>
            <a:ln w="44450">
              <a:solidFill>
                <a:schemeClr val="accent6">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74" name="Oval 73">
              <a:extLst>
                <a:ext uri="{FF2B5EF4-FFF2-40B4-BE49-F238E27FC236}">
                  <a16:creationId xmlns:a16="http://schemas.microsoft.com/office/drawing/2014/main" xmlns="" id="{35FA1497-FC72-4872-B76B-F4DB6D836CEF}"/>
                </a:ext>
              </a:extLst>
            </p:cNvPr>
            <p:cNvSpPr/>
            <p:nvPr/>
          </p:nvSpPr>
          <p:spPr>
            <a:xfrm>
              <a:off x="9194662" y="5299967"/>
              <a:ext cx="253219" cy="253219"/>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xmlns="" id="{B408E657-F674-44E2-BBE8-9B5D3D3B5D7F}"/>
                </a:ext>
              </a:extLst>
            </p:cNvPr>
            <p:cNvSpPr/>
            <p:nvPr/>
          </p:nvSpPr>
          <p:spPr>
            <a:xfrm rot="5400000">
              <a:off x="7054584" y="3617118"/>
              <a:ext cx="2543776" cy="3618914"/>
            </a:xfrm>
            <a:prstGeom prst="ellipse">
              <a:avLst/>
            </a:prstGeom>
            <a:noFill/>
            <a:ln w="44450">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xmlns="" id="{472CF138-3909-41EA-968F-8C3144A0A12F}"/>
                </a:ext>
              </a:extLst>
            </p:cNvPr>
            <p:cNvSpPr/>
            <p:nvPr/>
          </p:nvSpPr>
          <p:spPr>
            <a:xfrm rot="5400000">
              <a:off x="7141792" y="4253085"/>
              <a:ext cx="205658" cy="276183"/>
            </a:xfrm>
            <a:prstGeom prst="ellipse">
              <a:avLst/>
            </a:prstGeom>
            <a:noFill/>
            <a:ln w="44450">
              <a:solidFill>
                <a:schemeClr val="bg2">
                  <a:lumMod val="1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77" name="Oval 76">
              <a:extLst>
                <a:ext uri="{FF2B5EF4-FFF2-40B4-BE49-F238E27FC236}">
                  <a16:creationId xmlns:a16="http://schemas.microsoft.com/office/drawing/2014/main" xmlns="" id="{2A98DE54-CA74-4216-99CC-4CD3B39E44C3}"/>
                </a:ext>
              </a:extLst>
            </p:cNvPr>
            <p:cNvSpPr/>
            <p:nvPr/>
          </p:nvSpPr>
          <p:spPr>
            <a:xfrm rot="5400000">
              <a:off x="7199915" y="6330114"/>
              <a:ext cx="205658" cy="276183"/>
            </a:xfrm>
            <a:prstGeom prst="ellipse">
              <a:avLst/>
            </a:prstGeom>
            <a:noFill/>
            <a:ln w="44450">
              <a:solidFill>
                <a:schemeClr val="bg2">
                  <a:lumMod val="1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78" name="Straight Connector 77">
              <a:extLst>
                <a:ext uri="{FF2B5EF4-FFF2-40B4-BE49-F238E27FC236}">
                  <a16:creationId xmlns:a16="http://schemas.microsoft.com/office/drawing/2014/main" xmlns="" id="{AB429135-FA89-4C13-BB36-E644A81E64ED}"/>
                </a:ext>
              </a:extLst>
            </p:cNvPr>
            <p:cNvCxnSpPr/>
            <p:nvPr/>
          </p:nvCxnSpPr>
          <p:spPr>
            <a:xfrm>
              <a:off x="3510813" y="5995884"/>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228DD8D5-5581-4AD9-B445-4206664E69B7}"/>
                </a:ext>
              </a:extLst>
            </p:cNvPr>
            <p:cNvCxnSpPr/>
            <p:nvPr/>
          </p:nvCxnSpPr>
          <p:spPr>
            <a:xfrm>
              <a:off x="3558648" y="4896230"/>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xmlns="" id="{FF26DBFC-B650-42B6-A36B-39859193CE54}"/>
                </a:ext>
              </a:extLst>
            </p:cNvPr>
            <p:cNvSpPr txBox="1"/>
            <p:nvPr/>
          </p:nvSpPr>
          <p:spPr>
            <a:xfrm>
              <a:off x="8960617" y="5091290"/>
              <a:ext cx="556807" cy="253916"/>
            </a:xfrm>
            <a:prstGeom prst="rect">
              <a:avLst/>
            </a:prstGeom>
            <a:noFill/>
          </p:spPr>
          <p:txBody>
            <a:bodyPr wrap="square" rtlCol="0">
              <a:spAutoFit/>
            </a:bodyPr>
            <a:lstStyle/>
            <a:p>
              <a:r>
                <a:rPr lang="en-US" sz="1050" dirty="0"/>
                <a:t>Earth</a:t>
              </a:r>
            </a:p>
          </p:txBody>
        </p:sp>
        <p:sp>
          <p:nvSpPr>
            <p:cNvPr id="81" name="Isosceles Triangle 47">
              <a:extLst>
                <a:ext uri="{FF2B5EF4-FFF2-40B4-BE49-F238E27FC236}">
                  <a16:creationId xmlns:a16="http://schemas.microsoft.com/office/drawing/2014/main" xmlns="" id="{E39699DC-B1FC-4D5E-AE30-07B4DB4CF5A9}"/>
                </a:ext>
              </a:extLst>
            </p:cNvPr>
            <p:cNvSpPr/>
            <p:nvPr/>
          </p:nvSpPr>
          <p:spPr>
            <a:xfrm rot="16200000">
              <a:off x="6136756" y="5040739"/>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Isosceles Triangle 48">
              <a:extLst>
                <a:ext uri="{FF2B5EF4-FFF2-40B4-BE49-F238E27FC236}">
                  <a16:creationId xmlns:a16="http://schemas.microsoft.com/office/drawing/2014/main" xmlns="" id="{6B67AEC6-98CA-4E01-A3D1-5360ABBA6AF3}"/>
                </a:ext>
              </a:extLst>
            </p:cNvPr>
            <p:cNvSpPr/>
            <p:nvPr/>
          </p:nvSpPr>
          <p:spPr>
            <a:xfrm rot="16200000">
              <a:off x="6343474" y="5053227"/>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3" name="Straight Connector 82">
              <a:extLst>
                <a:ext uri="{FF2B5EF4-FFF2-40B4-BE49-F238E27FC236}">
                  <a16:creationId xmlns:a16="http://schemas.microsoft.com/office/drawing/2014/main" xmlns="" id="{B531E739-C8A5-4C6E-A61E-665E1F71312A}"/>
                </a:ext>
              </a:extLst>
            </p:cNvPr>
            <p:cNvCxnSpPr/>
            <p:nvPr/>
          </p:nvCxnSpPr>
          <p:spPr>
            <a:xfrm>
              <a:off x="3393783" y="5101008"/>
              <a:ext cx="3342735" cy="560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11037140-ED05-4952-A1F2-D0B0DEF403A3}"/>
                </a:ext>
              </a:extLst>
            </p:cNvPr>
            <p:cNvSpPr txBox="1"/>
            <p:nvPr/>
          </p:nvSpPr>
          <p:spPr>
            <a:xfrm>
              <a:off x="5755015" y="4862092"/>
              <a:ext cx="646196" cy="253916"/>
            </a:xfrm>
            <a:prstGeom prst="rect">
              <a:avLst/>
            </a:prstGeom>
            <a:noFill/>
          </p:spPr>
          <p:txBody>
            <a:bodyPr wrap="square" rtlCol="0">
              <a:spAutoFit/>
            </a:bodyPr>
            <a:lstStyle/>
            <a:p>
              <a:r>
                <a:rPr lang="en-US" sz="1050" dirty="0"/>
                <a:t>Optics</a:t>
              </a:r>
            </a:p>
          </p:txBody>
        </p:sp>
        <p:sp>
          <p:nvSpPr>
            <p:cNvPr id="85" name="TextBox 84">
              <a:extLst>
                <a:ext uri="{FF2B5EF4-FFF2-40B4-BE49-F238E27FC236}">
                  <a16:creationId xmlns:a16="http://schemas.microsoft.com/office/drawing/2014/main" xmlns="" id="{73AA9A87-AB1D-4D7D-B3FC-43D0B2355CBF}"/>
                </a:ext>
              </a:extLst>
            </p:cNvPr>
            <p:cNvSpPr txBox="1"/>
            <p:nvPr/>
          </p:nvSpPr>
          <p:spPr>
            <a:xfrm>
              <a:off x="6686862" y="5187566"/>
              <a:ext cx="753974" cy="253916"/>
            </a:xfrm>
            <a:prstGeom prst="rect">
              <a:avLst/>
            </a:prstGeom>
            <a:noFill/>
          </p:spPr>
          <p:txBody>
            <a:bodyPr wrap="square" rtlCol="0">
              <a:spAutoFit/>
            </a:bodyPr>
            <a:lstStyle/>
            <a:p>
              <a:r>
                <a:rPr lang="en-US" sz="1050" dirty="0"/>
                <a:t>Imager</a:t>
              </a:r>
            </a:p>
          </p:txBody>
        </p:sp>
        <p:cxnSp>
          <p:nvCxnSpPr>
            <p:cNvPr id="86" name="Straight Connector 85">
              <a:extLst>
                <a:ext uri="{FF2B5EF4-FFF2-40B4-BE49-F238E27FC236}">
                  <a16:creationId xmlns:a16="http://schemas.microsoft.com/office/drawing/2014/main" xmlns="" id="{EEBD589B-D589-4C01-A381-0C5F32CC6FC3}"/>
                </a:ext>
              </a:extLst>
            </p:cNvPr>
            <p:cNvCxnSpPr/>
            <p:nvPr/>
          </p:nvCxnSpPr>
          <p:spPr>
            <a:xfrm flipV="1">
              <a:off x="3727736" y="5414355"/>
              <a:ext cx="5629958" cy="359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7" name="Isosceles Triangle 53">
              <a:extLst>
                <a:ext uri="{FF2B5EF4-FFF2-40B4-BE49-F238E27FC236}">
                  <a16:creationId xmlns:a16="http://schemas.microsoft.com/office/drawing/2014/main" xmlns="" id="{A97A45AF-B88B-468B-B21C-84FD11429897}"/>
                </a:ext>
              </a:extLst>
            </p:cNvPr>
            <p:cNvSpPr/>
            <p:nvPr/>
          </p:nvSpPr>
          <p:spPr>
            <a:xfrm rot="20277448">
              <a:off x="9693817" y="4748236"/>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Isosceles Triangle 54">
              <a:extLst>
                <a:ext uri="{FF2B5EF4-FFF2-40B4-BE49-F238E27FC236}">
                  <a16:creationId xmlns:a16="http://schemas.microsoft.com/office/drawing/2014/main" xmlns="" id="{0F50EBBE-2349-4EA6-9B54-962ABB3469A4}"/>
                </a:ext>
              </a:extLst>
            </p:cNvPr>
            <p:cNvSpPr/>
            <p:nvPr/>
          </p:nvSpPr>
          <p:spPr>
            <a:xfrm rot="15642947">
              <a:off x="9512817" y="4881666"/>
              <a:ext cx="399494" cy="12615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TextBox 88">
              <a:extLst>
                <a:ext uri="{FF2B5EF4-FFF2-40B4-BE49-F238E27FC236}">
                  <a16:creationId xmlns:a16="http://schemas.microsoft.com/office/drawing/2014/main" xmlns="" id="{04C67DCA-F2CB-4F69-9D14-BE7FE37DA893}"/>
                </a:ext>
              </a:extLst>
            </p:cNvPr>
            <p:cNvSpPr txBox="1"/>
            <p:nvPr/>
          </p:nvSpPr>
          <p:spPr>
            <a:xfrm>
              <a:off x="10012570" y="4806542"/>
              <a:ext cx="784204" cy="253916"/>
            </a:xfrm>
            <a:prstGeom prst="rect">
              <a:avLst/>
            </a:prstGeom>
            <a:noFill/>
          </p:spPr>
          <p:txBody>
            <a:bodyPr wrap="square" rtlCol="0">
              <a:spAutoFit/>
            </a:bodyPr>
            <a:lstStyle/>
            <a:p>
              <a:r>
                <a:rPr lang="en-US" sz="1050" dirty="0"/>
                <a:t>Imager</a:t>
              </a:r>
            </a:p>
          </p:txBody>
        </p:sp>
        <p:sp>
          <p:nvSpPr>
            <p:cNvPr id="90" name="TextBox 89">
              <a:extLst>
                <a:ext uri="{FF2B5EF4-FFF2-40B4-BE49-F238E27FC236}">
                  <a16:creationId xmlns:a16="http://schemas.microsoft.com/office/drawing/2014/main" xmlns="" id="{4AE73370-B08E-499A-B83B-1AA6C3E7A019}"/>
                </a:ext>
              </a:extLst>
            </p:cNvPr>
            <p:cNvSpPr txBox="1"/>
            <p:nvPr/>
          </p:nvSpPr>
          <p:spPr>
            <a:xfrm>
              <a:off x="9107814" y="4926402"/>
              <a:ext cx="796433" cy="253916"/>
            </a:xfrm>
            <a:prstGeom prst="rect">
              <a:avLst/>
            </a:prstGeom>
            <a:noFill/>
          </p:spPr>
          <p:txBody>
            <a:bodyPr wrap="square" rtlCol="0">
              <a:spAutoFit/>
            </a:bodyPr>
            <a:lstStyle/>
            <a:p>
              <a:r>
                <a:rPr lang="en-US" sz="1050" dirty="0"/>
                <a:t>Optics</a:t>
              </a:r>
            </a:p>
          </p:txBody>
        </p:sp>
        <p:cxnSp>
          <p:nvCxnSpPr>
            <p:cNvPr id="91" name="Straight Connector 90">
              <a:extLst>
                <a:ext uri="{FF2B5EF4-FFF2-40B4-BE49-F238E27FC236}">
                  <a16:creationId xmlns:a16="http://schemas.microsoft.com/office/drawing/2014/main" xmlns="" id="{D3912419-69A6-47ED-92A4-5D3C7E77C8BA}"/>
                </a:ext>
              </a:extLst>
            </p:cNvPr>
            <p:cNvCxnSpPr/>
            <p:nvPr/>
          </p:nvCxnSpPr>
          <p:spPr>
            <a:xfrm flipH="1">
              <a:off x="5229317" y="6202825"/>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4FA28EE-1CBB-4447-A3FD-7053296D1D23}"/>
                </a:ext>
              </a:extLst>
            </p:cNvPr>
            <p:cNvCxnSpPr/>
            <p:nvPr/>
          </p:nvCxnSpPr>
          <p:spPr>
            <a:xfrm>
              <a:off x="5233993" y="4713912"/>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1175B99D-3E1F-47BB-8E8A-181E169D90CF}"/>
                </a:ext>
              </a:extLst>
            </p:cNvPr>
            <p:cNvCxnSpPr/>
            <p:nvPr/>
          </p:nvCxnSpPr>
          <p:spPr>
            <a:xfrm flipH="1">
              <a:off x="5224641" y="5022072"/>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097BBF8D-4FF2-419E-9ACB-19DE280F598D}"/>
                </a:ext>
              </a:extLst>
            </p:cNvPr>
            <p:cNvCxnSpPr/>
            <p:nvPr/>
          </p:nvCxnSpPr>
          <p:spPr>
            <a:xfrm>
              <a:off x="5229317" y="5296048"/>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3F21F669-D4FF-4F71-88B1-6F7F51A2766D}"/>
                </a:ext>
              </a:extLst>
            </p:cNvPr>
            <p:cNvCxnSpPr/>
            <p:nvPr/>
          </p:nvCxnSpPr>
          <p:spPr>
            <a:xfrm flipH="1">
              <a:off x="5219966" y="5607383"/>
              <a:ext cx="349134" cy="280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B34B6DAB-C892-4334-A174-B027EB2E49F7}"/>
                </a:ext>
              </a:extLst>
            </p:cNvPr>
            <p:cNvCxnSpPr/>
            <p:nvPr/>
          </p:nvCxnSpPr>
          <p:spPr>
            <a:xfrm>
              <a:off x="5224642" y="5881358"/>
              <a:ext cx="344459" cy="308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7" name="Picture 2" descr="Image result">
              <a:extLst>
                <a:ext uri="{FF2B5EF4-FFF2-40B4-BE49-F238E27FC236}">
                  <a16:creationId xmlns:a16="http://schemas.microsoft.com/office/drawing/2014/main" xmlns="" id="{E5421DEB-7A0A-4D44-B099-B44618599E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0843" y="4457199"/>
              <a:ext cx="2046605" cy="204660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xmlns="" id="{BE62D6F2-EAAD-436F-87AE-3DDE6C6B284C}"/>
                </a:ext>
              </a:extLst>
            </p:cNvPr>
            <p:cNvSpPr txBox="1"/>
            <p:nvPr/>
          </p:nvSpPr>
          <p:spPr>
            <a:xfrm flipH="1">
              <a:off x="7139819" y="3320598"/>
              <a:ext cx="2099201" cy="844257"/>
            </a:xfrm>
            <a:prstGeom prst="rect">
              <a:avLst/>
            </a:prstGeom>
            <a:noFill/>
          </p:spPr>
          <p:txBody>
            <a:bodyPr wrap="square" rtlCol="0">
              <a:spAutoFit/>
            </a:bodyPr>
            <a:lstStyle/>
            <a:p>
              <a:r>
                <a:rPr lang="en-US" i="1" dirty="0"/>
                <a:t>An example of </a:t>
              </a:r>
              <a:r>
                <a:rPr lang="en-US" i="1" smtClean="0"/>
                <a:t>an X-Ray observation</a:t>
              </a:r>
              <a:endParaRPr lang="en-US" i="1" dirty="0"/>
            </a:p>
          </p:txBody>
        </p:sp>
        <p:sp>
          <p:nvSpPr>
            <p:cNvPr id="99" name="TextBox 98">
              <a:extLst>
                <a:ext uri="{FF2B5EF4-FFF2-40B4-BE49-F238E27FC236}">
                  <a16:creationId xmlns:a16="http://schemas.microsoft.com/office/drawing/2014/main" xmlns="" id="{21C8A3D0-2FB6-41FB-B37D-C7C0BD0FF103}"/>
                </a:ext>
              </a:extLst>
            </p:cNvPr>
            <p:cNvSpPr txBox="1"/>
            <p:nvPr/>
          </p:nvSpPr>
          <p:spPr>
            <a:xfrm flipH="1">
              <a:off x="9888344" y="3688990"/>
              <a:ext cx="1999615" cy="369331"/>
            </a:xfrm>
            <a:prstGeom prst="rect">
              <a:avLst/>
            </a:prstGeom>
            <a:noFill/>
          </p:spPr>
          <p:txBody>
            <a:bodyPr wrap="square" rtlCol="0">
              <a:spAutoFit/>
            </a:bodyPr>
            <a:lstStyle/>
            <a:p>
              <a:r>
                <a:rPr lang="en-US" i="1" dirty="0"/>
                <a:t>Virtual Telescope</a:t>
              </a:r>
            </a:p>
          </p:txBody>
        </p:sp>
      </p:grpSp>
      <p:sp>
        <p:nvSpPr>
          <p:cNvPr id="100" name="TextBox 99"/>
          <p:cNvSpPr txBox="1"/>
          <p:nvPr/>
        </p:nvSpPr>
        <p:spPr>
          <a:xfrm>
            <a:off x="62979" y="4797399"/>
            <a:ext cx="2552312" cy="276999"/>
          </a:xfrm>
          <a:prstGeom prst="rect">
            <a:avLst/>
          </a:prstGeom>
          <a:noFill/>
        </p:spPr>
        <p:txBody>
          <a:bodyPr wrap="square" rtlCol="0">
            <a:spAutoFit/>
          </a:bodyPr>
          <a:lstStyle/>
          <a:p>
            <a:r>
              <a:rPr lang="en-US" sz="1200" dirty="0">
                <a:solidFill>
                  <a:schemeClr val="tx2"/>
                </a:solidFill>
              </a:rPr>
              <a:t>Reza </a:t>
            </a:r>
            <a:r>
              <a:rPr lang="en-US" sz="1200" dirty="0" err="1" smtClean="0">
                <a:solidFill>
                  <a:schemeClr val="tx2"/>
                </a:solidFill>
              </a:rPr>
              <a:t>Pirayeshshirazinezh</a:t>
            </a:r>
            <a:r>
              <a:rPr lang="en-US" sz="1200" dirty="0" smtClean="0">
                <a:solidFill>
                  <a:schemeClr val="tx2"/>
                </a:solidFill>
              </a:rPr>
              <a:t>, UNM Lead</a:t>
            </a:r>
            <a:endParaRPr lang="en-US" sz="1200" dirty="0">
              <a:solidFill>
                <a:schemeClr val="tx2"/>
              </a:solidFill>
            </a:endParaRPr>
          </a:p>
        </p:txBody>
      </p:sp>
      <p:sp>
        <p:nvSpPr>
          <p:cNvPr id="101" name="Rectangle 100"/>
          <p:cNvSpPr/>
          <p:nvPr/>
        </p:nvSpPr>
        <p:spPr>
          <a:xfrm>
            <a:off x="7656692" y="3632968"/>
            <a:ext cx="1582906" cy="1569660"/>
          </a:xfrm>
          <a:prstGeom prst="rect">
            <a:avLst/>
          </a:prstGeom>
        </p:spPr>
        <p:txBody>
          <a:bodyPr wrap="square">
            <a:spAutoFit/>
          </a:bodyPr>
          <a:lstStyle/>
          <a:p>
            <a:r>
              <a:rPr lang="en-US" sz="1200" dirty="0" err="1">
                <a:solidFill>
                  <a:schemeClr val="tx2"/>
                </a:solidFill>
              </a:rPr>
              <a:t>Pirayesh</a:t>
            </a:r>
            <a:r>
              <a:rPr lang="en-US" sz="1200" dirty="0">
                <a:solidFill>
                  <a:schemeClr val="tx2"/>
                </a:solidFill>
              </a:rPr>
              <a:t>, Reza, et al. "Deep learning and Gaussian process approach for optimal attitude control of a Two-CubeSat Virtual Telescope." </a:t>
            </a:r>
            <a:r>
              <a:rPr lang="en-US" sz="1200" dirty="0" err="1" smtClean="0">
                <a:solidFill>
                  <a:schemeClr val="tx2"/>
                </a:solidFill>
              </a:rPr>
              <a:t>SmallSat</a:t>
            </a:r>
            <a:r>
              <a:rPr lang="en-US" sz="1200" dirty="0" smtClean="0">
                <a:solidFill>
                  <a:schemeClr val="tx2"/>
                </a:solidFill>
              </a:rPr>
              <a:t> 2019</a:t>
            </a:r>
            <a:r>
              <a:rPr lang="en-US" sz="1200" dirty="0">
                <a:solidFill>
                  <a:schemeClr val="tx2"/>
                </a:solidFill>
              </a:rPr>
              <a:t>).</a:t>
            </a:r>
          </a:p>
        </p:txBody>
      </p:sp>
      <p:pic>
        <p:nvPicPr>
          <p:cNvPr id="104" name="Picture 2" descr="https://static1.squarespace.com/static/55d2a0e2e4b0cb42737278a2/t/560233b8e4b033033d2b8d7b/1442984889093/nasa+goddard+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229" y="268883"/>
            <a:ext cx="1523179" cy="49418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648F39E-9C37-485F-AC97-16BB4BDF9F49}" type="slidenum">
              <a:rPr kumimoji="0" lang="en-US" smtClean="0"/>
              <a:t>69</a:t>
            </a:fld>
            <a:endParaRPr kumimoji="0" lang="en-US"/>
          </a:p>
        </p:txBody>
      </p:sp>
    </p:spTree>
    <p:extLst>
      <p:ext uri="{BB962C8B-B14F-4D97-AF65-F5344CB8AC3E}">
        <p14:creationId xmlns:p14="http://schemas.microsoft.com/office/powerpoint/2010/main" val="1512089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limited to pure </a:t>
            </a:r>
            <a:r>
              <a:rPr lang="en-US" dirty="0" smtClean="0"/>
              <a:t>science of course</a:t>
            </a:r>
            <a:endParaRPr lang="en-US" dirty="0"/>
          </a:p>
        </p:txBody>
      </p:sp>
      <p:sp>
        <p:nvSpPr>
          <p:cNvPr id="3" name="Content Placeholder 2"/>
          <p:cNvSpPr>
            <a:spLocks noGrp="1"/>
          </p:cNvSpPr>
          <p:nvPr>
            <p:ph idx="1"/>
          </p:nvPr>
        </p:nvSpPr>
        <p:spPr>
          <a:xfrm>
            <a:off x="457200" y="1195470"/>
            <a:ext cx="8229600" cy="3469207"/>
          </a:xfrm>
        </p:spPr>
        <p:txBody>
          <a:bodyPr>
            <a:normAutofit fontScale="92500" lnSpcReduction="10000"/>
          </a:bodyPr>
          <a:lstStyle/>
          <a:p>
            <a:r>
              <a:rPr lang="en-US" dirty="0" smtClean="0"/>
              <a:t>Security</a:t>
            </a:r>
          </a:p>
          <a:p>
            <a:r>
              <a:rPr lang="en-US" dirty="0" smtClean="0"/>
              <a:t>Materials processing</a:t>
            </a:r>
          </a:p>
          <a:p>
            <a:r>
              <a:rPr lang="en-US" dirty="0" smtClean="0"/>
              <a:t>Archeology</a:t>
            </a:r>
          </a:p>
          <a:p>
            <a:r>
              <a:rPr lang="en-US" dirty="0" smtClean="0"/>
              <a:t>Anthropology</a:t>
            </a:r>
          </a:p>
          <a:p>
            <a:r>
              <a:rPr lang="en-US" dirty="0" smtClean="0"/>
              <a:t>History</a:t>
            </a:r>
          </a:p>
          <a:p>
            <a:r>
              <a:rPr lang="en-US" dirty="0" smtClean="0"/>
              <a:t>Medicine</a:t>
            </a:r>
          </a:p>
          <a:p>
            <a:r>
              <a:rPr lang="en-US" dirty="0" smtClean="0"/>
              <a:t>Industry</a:t>
            </a:r>
          </a:p>
          <a:p>
            <a:r>
              <a:rPr lang="en-US" dirty="0" smtClean="0"/>
              <a:t>Etc.</a:t>
            </a:r>
          </a:p>
          <a:p>
            <a:endParaRPr lang="en-US" dirty="0"/>
          </a:p>
        </p:txBody>
      </p:sp>
    </p:spTree>
    <p:extLst>
      <p:ext uri="{BB962C8B-B14F-4D97-AF65-F5344CB8AC3E}">
        <p14:creationId xmlns:p14="http://schemas.microsoft.com/office/powerpoint/2010/main" val="8398879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applications of analytical tools</a:t>
            </a:r>
            <a:endParaRPr lang="en-US" dirty="0"/>
          </a:p>
        </p:txBody>
      </p:sp>
      <p:sp>
        <p:nvSpPr>
          <p:cNvPr id="3" name="Content Placeholder 2"/>
          <p:cNvSpPr>
            <a:spLocks noGrp="1"/>
          </p:cNvSpPr>
          <p:nvPr>
            <p:ph sz="half" idx="1"/>
          </p:nvPr>
        </p:nvSpPr>
        <p:spPr>
          <a:xfrm>
            <a:off x="457200" y="1330452"/>
            <a:ext cx="8108066" cy="3467862"/>
          </a:xfrm>
        </p:spPr>
        <p:txBody>
          <a:bodyPr>
            <a:normAutofit fontScale="92500" lnSpcReduction="10000"/>
          </a:bodyPr>
          <a:lstStyle/>
          <a:p>
            <a:r>
              <a:rPr lang="en-US" dirty="0" smtClean="0"/>
              <a:t>Many of the individuals involved with the applications examples I outlined have long-term wishes for more efficient, more compact analytical tools.</a:t>
            </a:r>
          </a:p>
          <a:p>
            <a:r>
              <a:rPr lang="en-US" dirty="0" smtClean="0"/>
              <a:t>The science within the tools must be researched to help us design the the next generation research tools.</a:t>
            </a:r>
          </a:p>
          <a:p>
            <a:r>
              <a:rPr lang="en-US" dirty="0" smtClean="0"/>
              <a:t>Collective effects, novel RF structures, lasers that themselves enable science as well as the generation of other </a:t>
            </a:r>
            <a:r>
              <a:rPr lang="en-US" dirty="0" err="1" smtClean="0"/>
              <a:t>anlaytical</a:t>
            </a:r>
            <a:r>
              <a:rPr lang="en-US" dirty="0" smtClean="0"/>
              <a:t> tools, and data science (HPC, AI, hardware) are pathways there.</a:t>
            </a:r>
          </a:p>
          <a:p>
            <a:endParaRPr lang="en-US" dirty="0"/>
          </a:p>
        </p:txBody>
      </p:sp>
      <p:sp>
        <p:nvSpPr>
          <p:cNvPr id="5" name="Slide Number Placeholder 4"/>
          <p:cNvSpPr>
            <a:spLocks noGrp="1"/>
          </p:cNvSpPr>
          <p:nvPr>
            <p:ph type="sldNum" sz="quarter" idx="12"/>
          </p:nvPr>
        </p:nvSpPr>
        <p:spPr/>
        <p:txBody>
          <a:bodyPr/>
          <a:lstStyle/>
          <a:p>
            <a:fld id="{9648F39E-9C37-485F-AC97-16BB4BDF9F49}" type="slidenum">
              <a:rPr kumimoji="0" lang="en-US" smtClean="0"/>
              <a:t>70</a:t>
            </a:fld>
            <a:endParaRPr kumimoji="0" lang="en-US"/>
          </a:p>
        </p:txBody>
      </p:sp>
    </p:spTree>
    <p:extLst>
      <p:ext uri="{BB962C8B-B14F-4D97-AF65-F5344CB8AC3E}">
        <p14:creationId xmlns:p14="http://schemas.microsoft.com/office/powerpoint/2010/main" val="259577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515350" cy="939546"/>
          </a:xfrm>
        </p:spPr>
        <p:txBody>
          <a:bodyPr>
            <a:normAutofit/>
          </a:bodyPr>
          <a:lstStyle/>
          <a:p>
            <a:r>
              <a:rPr lang="en-US" dirty="0" smtClean="0"/>
              <a:t>One medical </a:t>
            </a:r>
            <a:r>
              <a:rPr lang="en-US" dirty="0" smtClean="0"/>
              <a:t>application </a:t>
            </a:r>
            <a:r>
              <a:rPr lang="en-US" dirty="0" smtClean="0"/>
              <a:t>before I wrap up</a:t>
            </a:r>
            <a:endParaRPr lang="en-US" dirty="0"/>
          </a:p>
        </p:txBody>
      </p:sp>
      <p:sp>
        <p:nvSpPr>
          <p:cNvPr id="3" name="Content Placeholder 2"/>
          <p:cNvSpPr>
            <a:spLocks noGrp="1"/>
          </p:cNvSpPr>
          <p:nvPr>
            <p:ph idx="1"/>
          </p:nvPr>
        </p:nvSpPr>
        <p:spPr>
          <a:xfrm>
            <a:off x="245806" y="1331394"/>
            <a:ext cx="8726744" cy="3469207"/>
          </a:xfrm>
        </p:spPr>
        <p:txBody>
          <a:bodyPr>
            <a:normAutofit/>
          </a:bodyPr>
          <a:lstStyle/>
          <a:p>
            <a:r>
              <a:rPr lang="en-US" dirty="0" smtClean="0"/>
              <a:t>The second is serious example of the present impact of the analytical tools we have developed (and why we need to keep pushing on the research of the tools themselves). </a:t>
            </a:r>
          </a:p>
        </p:txBody>
      </p:sp>
    </p:spTree>
    <p:extLst>
      <p:ext uri="{BB962C8B-B14F-4D97-AF65-F5344CB8AC3E}">
        <p14:creationId xmlns:p14="http://schemas.microsoft.com/office/powerpoint/2010/main" val="16682146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Michigan Story Two </a:t>
            </a:r>
            <a:endParaRPr lang="en-US" dirty="0"/>
          </a:p>
        </p:txBody>
      </p:sp>
      <p:sp>
        <p:nvSpPr>
          <p:cNvPr id="3" name="Content Placeholder 2"/>
          <p:cNvSpPr>
            <a:spLocks noGrp="1"/>
          </p:cNvSpPr>
          <p:nvPr>
            <p:ph idx="1"/>
          </p:nvPr>
        </p:nvSpPr>
        <p:spPr>
          <a:xfrm>
            <a:off x="245806" y="1331394"/>
            <a:ext cx="8740878" cy="3469207"/>
          </a:xfrm>
        </p:spPr>
        <p:txBody>
          <a:bodyPr>
            <a:normAutofit fontScale="85000" lnSpcReduction="20000"/>
          </a:bodyPr>
          <a:lstStyle/>
          <a:p>
            <a:r>
              <a:rPr lang="en-US" dirty="0"/>
              <a:t>The </a:t>
            </a:r>
            <a:r>
              <a:rPr lang="en-US" dirty="0" smtClean="0"/>
              <a:t>video you are about to see speaks </a:t>
            </a:r>
            <a:r>
              <a:rPr lang="en-US" dirty="0"/>
              <a:t>for </a:t>
            </a:r>
            <a:r>
              <a:rPr lang="en-US" dirty="0" smtClean="0"/>
              <a:t>itself</a:t>
            </a:r>
          </a:p>
          <a:p>
            <a:r>
              <a:rPr lang="en-US" dirty="0" smtClean="0">
                <a:hlinkClick r:id="rId2"/>
              </a:rPr>
              <a:t>https</a:t>
            </a:r>
            <a:r>
              <a:rPr lang="en-US" dirty="0">
                <a:hlinkClick r:id="rId2"/>
              </a:rPr>
              <a:t>://</a:t>
            </a:r>
            <a:r>
              <a:rPr lang="en-US" dirty="0" smtClean="0">
                <a:hlinkClick r:id="rId2"/>
              </a:rPr>
              <a:t>drive.google.com/file/d/0BzwnSZnaqjRZWUQ4V1BVcFcyeUU/view</a:t>
            </a:r>
            <a:endParaRPr lang="en-US" dirty="0" smtClean="0"/>
          </a:p>
          <a:p>
            <a:endParaRPr lang="en-US" dirty="0"/>
          </a:p>
          <a:p>
            <a:r>
              <a:rPr lang="en-US" dirty="0" smtClean="0"/>
              <a:t>Video courtesy of </a:t>
            </a:r>
            <a:r>
              <a:rPr lang="en-US" dirty="0" err="1" smtClean="0"/>
              <a:t>Fermilab</a:t>
            </a:r>
            <a:endParaRPr lang="en-US" dirty="0" smtClean="0"/>
          </a:p>
          <a:p>
            <a:endParaRPr lang="en-US" b="1" dirty="0"/>
          </a:p>
          <a:p>
            <a:r>
              <a:rPr lang="en-US" b="1" dirty="0" smtClean="0"/>
              <a:t>Again, never underestimate the impact that your work can have in ways that you might now have imagined</a:t>
            </a:r>
            <a:r>
              <a:rPr lang="en-US" b="1" dirty="0" smtClean="0"/>
              <a:t>.</a:t>
            </a:r>
          </a:p>
          <a:p>
            <a:r>
              <a:rPr lang="en-US" b="1" dirty="0" smtClean="0"/>
              <a:t>Cheaper, more compact devices with great controls can enable more people to be treated.</a:t>
            </a:r>
            <a:endParaRPr lang="en-US" b="1" dirty="0"/>
          </a:p>
        </p:txBody>
      </p:sp>
    </p:spTree>
    <p:extLst>
      <p:ext uri="{BB962C8B-B14F-4D97-AF65-F5344CB8AC3E}">
        <p14:creationId xmlns:p14="http://schemas.microsoft.com/office/powerpoint/2010/main" val="3110445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6586"/>
            <a:ext cx="9067800" cy="939546"/>
          </a:xfrm>
        </p:spPr>
        <p:txBody>
          <a:bodyPr>
            <a:normAutofit/>
          </a:bodyPr>
          <a:lstStyle/>
          <a:p>
            <a:r>
              <a:rPr lang="en-US" sz="2900" dirty="0" smtClean="0"/>
              <a:t>Just a bit of background on the Loma Linda machine</a:t>
            </a:r>
            <a:endParaRPr lang="en-US" sz="2900" dirty="0"/>
          </a:p>
        </p:txBody>
      </p:sp>
      <p:sp>
        <p:nvSpPr>
          <p:cNvPr id="3" name="Content Placeholder 2"/>
          <p:cNvSpPr>
            <a:spLocks noGrp="1"/>
          </p:cNvSpPr>
          <p:nvPr>
            <p:ph idx="1"/>
          </p:nvPr>
        </p:nvSpPr>
        <p:spPr/>
        <p:txBody>
          <a:bodyPr>
            <a:normAutofit fontScale="92500" lnSpcReduction="10000"/>
          </a:bodyPr>
          <a:lstStyle/>
          <a:p>
            <a:r>
              <a:rPr lang="en-US" dirty="0" smtClean="0"/>
              <a:t>Lee </a:t>
            </a:r>
            <a:r>
              <a:rPr lang="en-US" dirty="0" err="1" smtClean="0"/>
              <a:t>Teng</a:t>
            </a:r>
            <a:r>
              <a:rPr lang="en-US" dirty="0" smtClean="0"/>
              <a:t> designed the Loma Linda machine.</a:t>
            </a:r>
          </a:p>
          <a:p>
            <a:r>
              <a:rPr lang="en-US" dirty="0" smtClean="0"/>
              <a:t>Lee </a:t>
            </a:r>
            <a:r>
              <a:rPr lang="en-US" dirty="0" err="1" smtClean="0"/>
              <a:t>Teng</a:t>
            </a:r>
            <a:r>
              <a:rPr lang="en-US" dirty="0" smtClean="0"/>
              <a:t> worked with Enrico </a:t>
            </a:r>
            <a:r>
              <a:rPr lang="en-US" dirty="0"/>
              <a:t>Fermi </a:t>
            </a:r>
            <a:r>
              <a:rPr lang="en-US" dirty="0" smtClean="0"/>
              <a:t>and other </a:t>
            </a:r>
            <a:r>
              <a:rPr lang="en-US" dirty="0" err="1" smtClean="0"/>
              <a:t>UChicago</a:t>
            </a:r>
            <a:r>
              <a:rPr lang="en-US" dirty="0" smtClean="0"/>
              <a:t> colleagues with the design and operation of the Chicago Cyclotron.</a:t>
            </a:r>
          </a:p>
          <a:p>
            <a:r>
              <a:rPr lang="en-US" dirty="0" smtClean="0"/>
              <a:t>Lee </a:t>
            </a:r>
            <a:r>
              <a:rPr lang="en-US" dirty="0" err="1" smtClean="0"/>
              <a:t>Teng</a:t>
            </a:r>
            <a:r>
              <a:rPr lang="en-US" dirty="0" smtClean="0"/>
              <a:t> was at one time my supervisor and mentor at Argonne.</a:t>
            </a:r>
          </a:p>
          <a:p>
            <a:r>
              <a:rPr lang="en-US" dirty="0" smtClean="0"/>
              <a:t>My cousin was able to thank Lee and others at </a:t>
            </a:r>
            <a:r>
              <a:rPr lang="en-US" dirty="0" err="1" smtClean="0"/>
              <a:t>Fermilab</a:t>
            </a:r>
            <a:r>
              <a:rPr lang="en-US" dirty="0" smtClean="0"/>
              <a:t> personally for </a:t>
            </a:r>
            <a:endParaRPr lang="en-US" dirty="0"/>
          </a:p>
        </p:txBody>
      </p:sp>
    </p:spTree>
    <p:extLst>
      <p:ext uri="{BB962C8B-B14F-4D97-AF65-F5344CB8AC3E}">
        <p14:creationId xmlns:p14="http://schemas.microsoft.com/office/powerpoint/2010/main" val="1226145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914"/>
            <a:ext cx="8229600" cy="476244"/>
          </a:xfrm>
        </p:spPr>
        <p:txBody>
          <a:bodyPr>
            <a:normAutofit fontScale="90000"/>
          </a:bodyPr>
          <a:lstStyle/>
          <a:p>
            <a:r>
              <a:rPr lang="en-US" dirty="0" smtClean="0"/>
              <a:t>Closing thoughts</a:t>
            </a:r>
            <a:endParaRPr lang="en-US" dirty="0"/>
          </a:p>
        </p:txBody>
      </p:sp>
      <p:sp>
        <p:nvSpPr>
          <p:cNvPr id="3" name="Content Placeholder 2"/>
          <p:cNvSpPr>
            <a:spLocks noGrp="1"/>
          </p:cNvSpPr>
          <p:nvPr>
            <p:ph idx="1"/>
          </p:nvPr>
        </p:nvSpPr>
        <p:spPr>
          <a:xfrm>
            <a:off x="0" y="1065530"/>
            <a:ext cx="9144000" cy="3658870"/>
          </a:xfrm>
        </p:spPr>
        <p:txBody>
          <a:bodyPr>
            <a:noAutofit/>
          </a:bodyPr>
          <a:lstStyle/>
          <a:p>
            <a:r>
              <a:rPr lang="en-US" sz="2300" dirty="0" smtClean="0"/>
              <a:t>Much </a:t>
            </a:r>
            <a:r>
              <a:rPr lang="en-US" sz="2300" b="1" i="1" u="sng" dirty="0" smtClean="0">
                <a:solidFill>
                  <a:schemeClr val="tx1"/>
                </a:solidFill>
              </a:rPr>
              <a:t>exciting</a:t>
            </a:r>
            <a:r>
              <a:rPr lang="en-US" sz="2300" dirty="0" smtClean="0"/>
              <a:t> research still lies in the systems required to architect and operate analytical tools for discovery</a:t>
            </a:r>
            <a:r>
              <a:rPr lang="en-US" sz="2300" dirty="0"/>
              <a:t> </a:t>
            </a:r>
            <a:r>
              <a:rPr lang="en-US" sz="2300" dirty="0" smtClean="0"/>
              <a:t>and many applications. </a:t>
            </a:r>
            <a:endParaRPr lang="en-US" sz="2300" dirty="0"/>
          </a:p>
          <a:p>
            <a:r>
              <a:rPr lang="en-US" sz="2300" dirty="0" smtClean="0"/>
              <a:t>All of us in this room are </a:t>
            </a:r>
            <a:r>
              <a:rPr lang="en-US" sz="2300" dirty="0"/>
              <a:t>people who use their unique and diverse </a:t>
            </a:r>
            <a:r>
              <a:rPr lang="en-US" sz="2300" dirty="0" smtClean="0"/>
              <a:t>skill </a:t>
            </a:r>
            <a:r>
              <a:rPr lang="en-US" sz="2300" dirty="0"/>
              <a:t>sets to </a:t>
            </a:r>
            <a:r>
              <a:rPr lang="en-US" sz="2300" dirty="0" smtClean="0"/>
              <a:t>develop analytical research tools. Maybe we need to think </a:t>
            </a:r>
            <a:r>
              <a:rPr lang="en-US" sz="2300" dirty="0" smtClean="0"/>
              <a:t>even harder </a:t>
            </a:r>
            <a:r>
              <a:rPr lang="en-US" sz="2300" dirty="0" smtClean="0"/>
              <a:t>together of these tools as a (research) system to make transformational leaps</a:t>
            </a:r>
            <a:r>
              <a:rPr lang="en-US" sz="2300" dirty="0"/>
              <a:t>. </a:t>
            </a:r>
            <a:r>
              <a:rPr lang="en-US" sz="2300" i="1" dirty="0"/>
              <a:t>The architecture of these tools and their </a:t>
            </a:r>
            <a:r>
              <a:rPr lang="en-US" sz="2300" i="1" dirty="0" smtClean="0"/>
              <a:t>applications </a:t>
            </a:r>
            <a:r>
              <a:rPr lang="en-US" sz="2300" i="1" dirty="0"/>
              <a:t>has history in Fermi’s </a:t>
            </a:r>
            <a:r>
              <a:rPr lang="en-US" sz="2300" i="1" dirty="0" smtClean="0"/>
              <a:t>teams </a:t>
            </a:r>
            <a:r>
              <a:rPr lang="en-US" sz="2300" i="1" dirty="0"/>
              <a:t>in which multi-disciplinary involvement is necessary for doing </a:t>
            </a:r>
            <a:r>
              <a:rPr lang="en-US" sz="2300" i="1" dirty="0" smtClean="0"/>
              <a:t>science and applications.</a:t>
            </a:r>
            <a:endParaRPr lang="en-US" sz="2300" i="1" dirty="0"/>
          </a:p>
          <a:p>
            <a:r>
              <a:rPr lang="en-US" sz="2300" dirty="0" smtClean="0"/>
              <a:t>Use the </a:t>
            </a:r>
            <a:r>
              <a:rPr lang="en-US" sz="2300" smtClean="0"/>
              <a:t>bui</a:t>
            </a:r>
          </a:p>
          <a:p>
            <a:r>
              <a:rPr lang="en-US" sz="2300" dirty="0" smtClean="0"/>
              <a:t>Thanks </a:t>
            </a:r>
            <a:r>
              <a:rPr lang="en-US" sz="2300" dirty="0" smtClean="0"/>
              <a:t>again for the invite to visit</a:t>
            </a:r>
            <a:r>
              <a:rPr lang="en-US" sz="2300" dirty="0"/>
              <a:t> </a:t>
            </a:r>
            <a:r>
              <a:rPr lang="en-US" sz="2300" dirty="0" smtClean="0"/>
              <a:t>today.</a:t>
            </a:r>
          </a:p>
        </p:txBody>
      </p:sp>
    </p:spTree>
    <p:extLst>
      <p:ext uri="{BB962C8B-B14F-4D97-AF65-F5344CB8AC3E}">
        <p14:creationId xmlns:p14="http://schemas.microsoft.com/office/powerpoint/2010/main" val="14613206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a:t>
            </a:r>
            <a:r>
              <a:rPr lang="en-US" dirty="0" err="1" smtClean="0"/>
              <a:t>encompasing</a:t>
            </a:r>
            <a:r>
              <a:rPr lang="en-US" dirty="0" smtClean="0"/>
              <a:t> Earth</a:t>
            </a:r>
            <a:endParaRPr lang="en-US" dirty="0"/>
          </a:p>
        </p:txBody>
      </p:sp>
      <p:pic>
        <p:nvPicPr>
          <p:cNvPr id="4" name="Picture 3"/>
          <p:cNvPicPr>
            <a:picLocks noChangeAspect="1"/>
          </p:cNvPicPr>
          <p:nvPr/>
        </p:nvPicPr>
        <p:blipFill>
          <a:blip r:embed="rId2"/>
          <a:stretch>
            <a:fillRect/>
          </a:stretch>
        </p:blipFill>
        <p:spPr>
          <a:xfrm>
            <a:off x="369749" y="1110561"/>
            <a:ext cx="3810365" cy="3822366"/>
          </a:xfrm>
          <a:prstGeom prst="rect">
            <a:avLst/>
          </a:prstGeom>
        </p:spPr>
      </p:pic>
      <p:sp>
        <p:nvSpPr>
          <p:cNvPr id="5" name="TextBox 4"/>
          <p:cNvSpPr txBox="1"/>
          <p:nvPr/>
        </p:nvSpPr>
        <p:spPr>
          <a:xfrm>
            <a:off x="4444678" y="2073658"/>
            <a:ext cx="4386805" cy="1477328"/>
          </a:xfrm>
          <a:prstGeom prst="rect">
            <a:avLst/>
          </a:prstGeom>
          <a:noFill/>
        </p:spPr>
        <p:txBody>
          <a:bodyPr wrap="square" rtlCol="0">
            <a:spAutoFit/>
          </a:bodyPr>
          <a:lstStyle/>
          <a:p>
            <a:r>
              <a:rPr lang="en-US" dirty="0" smtClean="0">
                <a:solidFill>
                  <a:schemeClr val="tx2"/>
                </a:solidFill>
              </a:rPr>
              <a:t>Maybe Enrico Fermi actually just meant by his accelerator encompassing the Earth idea that accelerators (and other analytical research tools) would in a figurative way encompass the Earth.  </a:t>
            </a:r>
            <a:endParaRPr lang="en-US" dirty="0">
              <a:solidFill>
                <a:schemeClr val="tx2"/>
              </a:solidFill>
            </a:endParaRPr>
          </a:p>
        </p:txBody>
      </p:sp>
      <p:sp>
        <p:nvSpPr>
          <p:cNvPr id="6" name="TextBox 5"/>
          <p:cNvSpPr txBox="1"/>
          <p:nvPr/>
        </p:nvSpPr>
        <p:spPr>
          <a:xfrm>
            <a:off x="6025839" y="4430543"/>
            <a:ext cx="3118161" cy="323165"/>
          </a:xfrm>
          <a:prstGeom prst="rect">
            <a:avLst/>
          </a:prstGeom>
          <a:noFill/>
        </p:spPr>
        <p:txBody>
          <a:bodyPr wrap="none" rtlCol="0">
            <a:spAutoFit/>
          </a:bodyPr>
          <a:lstStyle/>
          <a:p>
            <a:r>
              <a:rPr lang="en-US" sz="1500" smtClean="0">
                <a:solidFill>
                  <a:schemeClr val="tx2"/>
                </a:solidFill>
              </a:rPr>
              <a:t>Figure courtesy </a:t>
            </a:r>
            <a:r>
              <a:rPr lang="en-US" sz="1500" dirty="0" smtClean="0">
                <a:solidFill>
                  <a:schemeClr val="tx2"/>
                </a:solidFill>
              </a:rPr>
              <a:t>University of Chicago</a:t>
            </a:r>
            <a:endParaRPr lang="en-US" sz="1500" dirty="0">
              <a:solidFill>
                <a:schemeClr val="tx2"/>
              </a:solidFill>
            </a:endParaRPr>
          </a:p>
        </p:txBody>
      </p:sp>
    </p:spTree>
    <p:extLst>
      <p:ext uri="{BB962C8B-B14F-4D97-AF65-F5344CB8AC3E}">
        <p14:creationId xmlns:p14="http://schemas.microsoft.com/office/powerpoint/2010/main" val="20600108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6" name="TextBox 5"/>
          <p:cNvSpPr txBox="1"/>
          <p:nvPr/>
        </p:nvSpPr>
        <p:spPr>
          <a:xfrm>
            <a:off x="658761" y="1255557"/>
            <a:ext cx="8200103" cy="477054"/>
          </a:xfrm>
          <a:prstGeom prst="rect">
            <a:avLst/>
          </a:prstGeom>
          <a:noFill/>
        </p:spPr>
        <p:txBody>
          <a:bodyPr wrap="square" rtlCol="0">
            <a:spAutoFit/>
          </a:bodyPr>
          <a:lstStyle/>
          <a:p>
            <a:r>
              <a:rPr lang="en-US" sz="2500" b="1" dirty="0" smtClean="0"/>
              <a:t>Thanks for your attention!</a:t>
            </a:r>
            <a:endParaRPr lang="en-US" sz="2500" b="1" dirty="0"/>
          </a:p>
        </p:txBody>
      </p:sp>
      <p:sp>
        <p:nvSpPr>
          <p:cNvPr id="7" name="TextBox 6"/>
          <p:cNvSpPr txBox="1"/>
          <p:nvPr/>
        </p:nvSpPr>
        <p:spPr>
          <a:xfrm>
            <a:off x="2896318" y="1932036"/>
            <a:ext cx="4540103" cy="369332"/>
          </a:xfrm>
          <a:prstGeom prst="rect">
            <a:avLst/>
          </a:prstGeom>
          <a:noFill/>
        </p:spPr>
        <p:txBody>
          <a:bodyPr wrap="square" rtlCol="0">
            <a:spAutoFit/>
          </a:bodyPr>
          <a:lstStyle/>
          <a:p>
            <a:r>
              <a:rPr lang="en-US" dirty="0" err="1" smtClean="0"/>
              <a:t>biedron@unm.edu</a:t>
            </a:r>
            <a:endParaRPr lang="en-US" dirty="0" smtClean="0"/>
          </a:p>
        </p:txBody>
      </p:sp>
    </p:spTree>
    <p:extLst>
      <p:ext uri="{BB962C8B-B14F-4D97-AF65-F5344CB8AC3E}">
        <p14:creationId xmlns:p14="http://schemas.microsoft.com/office/powerpoint/2010/main" val="14946146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charts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614712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94858" y="1197429"/>
            <a:ext cx="5186896" cy="3526480"/>
          </a:xfrm>
          <a:prstGeom prst="rect">
            <a:avLst/>
          </a:prstGeom>
        </p:spPr>
      </p:pic>
    </p:spTree>
    <p:extLst>
      <p:ext uri="{BB962C8B-B14F-4D97-AF65-F5344CB8AC3E}">
        <p14:creationId xmlns:p14="http://schemas.microsoft.com/office/powerpoint/2010/main" val="2106749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3285"/>
            <a:ext cx="6172200" cy="857250"/>
          </a:xfrm>
        </p:spPr>
        <p:txBody>
          <a:bodyPr>
            <a:normAutofit fontScale="90000"/>
          </a:bodyPr>
          <a:lstStyle/>
          <a:p>
            <a:r>
              <a:rPr lang="en-US" dirty="0" smtClean="0"/>
              <a:t>Energy Loss: Critical-Compression</a:t>
            </a:r>
            <a:endParaRPr lang="en-US" dirty="0"/>
          </a:p>
        </p:txBody>
      </p:sp>
      <p:pic>
        <p:nvPicPr>
          <p:cNvPr id="4" name="Picture 3" descr="de_step8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16276" y="481037"/>
            <a:ext cx="3600450" cy="5143500"/>
          </a:xfrm>
          <a:prstGeom prst="rect">
            <a:avLst/>
          </a:prstGeom>
        </p:spPr>
      </p:pic>
      <p:pic>
        <p:nvPicPr>
          <p:cNvPr id="5" name="Picture 4" descr="dpds_step8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16276" y="481037"/>
            <a:ext cx="3600450" cy="5143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85" y="2455769"/>
            <a:ext cx="1447800" cy="266700"/>
          </a:xfrm>
          <a:prstGeom prst="rect">
            <a:avLst/>
          </a:prstGeom>
        </p:spPr>
      </p:pic>
    </p:spTree>
    <p:extLst>
      <p:ext uri="{BB962C8B-B14F-4D97-AF65-F5344CB8AC3E}">
        <p14:creationId xmlns:p14="http://schemas.microsoft.com/office/powerpoint/2010/main" val="173809844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Security</a:t>
            </a:r>
            <a:br>
              <a:rPr lang="en-US" dirty="0" smtClean="0"/>
            </a:br>
            <a:r>
              <a:rPr lang="en-US" sz="2800" i="1" dirty="0" smtClean="0"/>
              <a:t>Example of food security</a:t>
            </a:r>
            <a:endParaRPr lang="en-US" sz="2800" i="1" dirty="0"/>
          </a:p>
        </p:txBody>
      </p:sp>
      <p:pic>
        <p:nvPicPr>
          <p:cNvPr id="6" name="Picture 5"/>
          <p:cNvPicPr>
            <a:picLocks noChangeAspect="1"/>
          </p:cNvPicPr>
          <p:nvPr/>
        </p:nvPicPr>
        <p:blipFill>
          <a:blip r:embed="rId2"/>
          <a:stretch>
            <a:fillRect/>
          </a:stretch>
        </p:blipFill>
        <p:spPr>
          <a:xfrm>
            <a:off x="4501251" y="1413544"/>
            <a:ext cx="4185549" cy="2990631"/>
          </a:xfrm>
          <a:prstGeom prst="rect">
            <a:avLst/>
          </a:prstGeom>
        </p:spPr>
      </p:pic>
      <p:pic>
        <p:nvPicPr>
          <p:cNvPr id="7" name="Picture 6"/>
          <p:cNvPicPr>
            <a:picLocks noChangeAspect="1"/>
          </p:cNvPicPr>
          <p:nvPr/>
        </p:nvPicPr>
        <p:blipFill>
          <a:blip r:embed="rId3"/>
          <a:stretch>
            <a:fillRect/>
          </a:stretch>
        </p:blipFill>
        <p:spPr>
          <a:xfrm>
            <a:off x="322368" y="1357010"/>
            <a:ext cx="3483513" cy="3047165"/>
          </a:xfrm>
          <a:prstGeom prst="rect">
            <a:avLst/>
          </a:prstGeom>
        </p:spPr>
      </p:pic>
      <p:sp>
        <p:nvSpPr>
          <p:cNvPr id="8" name="Rectangle 7"/>
          <p:cNvSpPr/>
          <p:nvPr/>
        </p:nvSpPr>
        <p:spPr>
          <a:xfrm>
            <a:off x="119743" y="4362457"/>
            <a:ext cx="3995057" cy="523220"/>
          </a:xfrm>
          <a:prstGeom prst="rect">
            <a:avLst/>
          </a:prstGeom>
        </p:spPr>
        <p:txBody>
          <a:bodyPr wrap="square">
            <a:spAutoFit/>
          </a:bodyPr>
          <a:lstStyle/>
          <a:p>
            <a:r>
              <a:rPr lang="en-US" sz="1400" dirty="0" smtClean="0">
                <a:solidFill>
                  <a:schemeClr val="tx2"/>
                </a:solidFill>
              </a:rPr>
              <a:t>Courtesy Dr</a:t>
            </a:r>
            <a:r>
              <a:rPr lang="en-US" sz="1400" dirty="0">
                <a:solidFill>
                  <a:schemeClr val="tx2"/>
                </a:solidFill>
              </a:rPr>
              <a:t>. Christine M. </a:t>
            </a:r>
            <a:r>
              <a:rPr lang="en-US" sz="1400" dirty="0" smtClean="0">
                <a:solidFill>
                  <a:schemeClr val="tx2"/>
                </a:solidFill>
              </a:rPr>
              <a:t>Bruhn, Retired</a:t>
            </a:r>
            <a:r>
              <a:rPr lang="en-US" sz="1400" dirty="0">
                <a:solidFill>
                  <a:schemeClr val="tx2"/>
                </a:solidFill>
              </a:rPr>
              <a:t>, Director, Center for Consumer </a:t>
            </a:r>
            <a:r>
              <a:rPr lang="en-US" sz="1400" dirty="0" smtClean="0">
                <a:solidFill>
                  <a:schemeClr val="tx2"/>
                </a:solidFill>
              </a:rPr>
              <a:t>Research, UC Davis</a:t>
            </a:r>
            <a:endParaRPr lang="en-US" sz="1400" dirty="0">
              <a:solidFill>
                <a:schemeClr val="tx2"/>
              </a:solidFill>
            </a:endParaRPr>
          </a:p>
        </p:txBody>
      </p:sp>
      <p:sp>
        <p:nvSpPr>
          <p:cNvPr id="9" name="Rectangle 8"/>
          <p:cNvSpPr/>
          <p:nvPr/>
        </p:nvSpPr>
        <p:spPr>
          <a:xfrm>
            <a:off x="4501251" y="4404175"/>
            <a:ext cx="4572000" cy="523220"/>
          </a:xfrm>
          <a:prstGeom prst="rect">
            <a:avLst/>
          </a:prstGeom>
        </p:spPr>
        <p:txBody>
          <a:bodyPr>
            <a:spAutoFit/>
          </a:bodyPr>
          <a:lstStyle/>
          <a:p>
            <a:r>
              <a:rPr lang="en-US" sz="1400" dirty="0">
                <a:solidFill>
                  <a:schemeClr val="tx2"/>
                </a:solidFill>
              </a:rPr>
              <a:t>I</a:t>
            </a:r>
            <a:r>
              <a:rPr lang="en-US" sz="1400" dirty="0" smtClean="0">
                <a:solidFill>
                  <a:schemeClr val="tx2"/>
                </a:solidFill>
              </a:rPr>
              <a:t>deas of similar nature discussed at “FOOD </a:t>
            </a:r>
            <a:r>
              <a:rPr lang="en-US" sz="1400" dirty="0">
                <a:solidFill>
                  <a:schemeClr val="tx2"/>
                </a:solidFill>
              </a:rPr>
              <a:t>AND SCIENCE, 2016 </a:t>
            </a:r>
            <a:r>
              <a:rPr lang="en-US" sz="1400" dirty="0" err="1">
                <a:solidFill>
                  <a:schemeClr val="tx2"/>
                </a:solidFill>
              </a:rPr>
              <a:t>UChicago</a:t>
            </a:r>
            <a:r>
              <a:rPr lang="en-US" sz="1400" dirty="0">
                <a:solidFill>
                  <a:schemeClr val="tx2"/>
                </a:solidFill>
              </a:rPr>
              <a:t> Joint Speaker Series Program”</a:t>
            </a:r>
          </a:p>
        </p:txBody>
      </p:sp>
    </p:spTree>
    <p:extLst>
      <p:ext uri="{BB962C8B-B14F-4D97-AF65-F5344CB8AC3E}">
        <p14:creationId xmlns:p14="http://schemas.microsoft.com/office/powerpoint/2010/main" val="5875538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Change in x’-t</a:t>
            </a:r>
            <a:endParaRPr lang="en-US" dirty="0"/>
          </a:p>
        </p:txBody>
      </p:sp>
      <p:pic>
        <p:nvPicPr>
          <p:cNvPr id="6" name="Picture 5" descr="83_xp-t_heat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59667"/>
            <a:ext cx="4844747" cy="3633560"/>
          </a:xfrm>
          <a:prstGeom prst="rect">
            <a:avLst/>
          </a:prstGeom>
        </p:spPr>
      </p:pic>
      <p:sp>
        <p:nvSpPr>
          <p:cNvPr id="3" name="Rectangle 2"/>
          <p:cNvSpPr/>
          <p:nvPr/>
        </p:nvSpPr>
        <p:spPr>
          <a:xfrm>
            <a:off x="5983432" y="1528353"/>
            <a:ext cx="329045" cy="216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7405255" y="1967369"/>
            <a:ext cx="329045" cy="216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Connector 7"/>
          <p:cNvCxnSpPr>
            <a:stCxn id="3" idx="3"/>
            <a:endCxn id="7" idx="1"/>
          </p:cNvCxnSpPr>
          <p:nvPr/>
        </p:nvCxnSpPr>
        <p:spPr>
          <a:xfrm>
            <a:off x="6312477" y="1636591"/>
            <a:ext cx="1092777" cy="439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901300" y="1844387"/>
            <a:ext cx="69272" cy="114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180116" y="1950028"/>
            <a:ext cx="69272" cy="11432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83432" y="2660096"/>
            <a:ext cx="1898954" cy="1338828"/>
          </a:xfrm>
          <a:prstGeom prst="rect">
            <a:avLst/>
          </a:prstGeom>
          <a:noFill/>
        </p:spPr>
        <p:txBody>
          <a:bodyPr wrap="square" rtlCol="0">
            <a:spAutoFit/>
          </a:bodyPr>
          <a:lstStyle/>
          <a:p>
            <a:r>
              <a:rPr lang="en-US" sz="1350" dirty="0"/>
              <a:t>Particle coordinates</a:t>
            </a:r>
          </a:p>
          <a:p>
            <a:r>
              <a:rPr lang="en-US" sz="1350" dirty="0"/>
              <a:t>plotted for the </a:t>
            </a:r>
            <a:r>
              <a:rPr lang="en-US" sz="1350" dirty="0" err="1"/>
              <a:t>i’th</a:t>
            </a:r>
            <a:r>
              <a:rPr lang="en-US" sz="1350" dirty="0"/>
              <a:t> simulation step</a:t>
            </a:r>
          </a:p>
          <a:p>
            <a:endParaRPr lang="en-US" sz="1350" dirty="0"/>
          </a:p>
          <a:p>
            <a:r>
              <a:rPr lang="en-US" sz="1350" dirty="0"/>
              <a:t>Energy change calculated from E</a:t>
            </a:r>
            <a:r>
              <a:rPr lang="en-US" sz="1350" baseline="-25000" dirty="0"/>
              <a:t>i+1</a:t>
            </a:r>
            <a:r>
              <a:rPr lang="en-US" sz="1350" dirty="0"/>
              <a:t>-E</a:t>
            </a:r>
            <a:r>
              <a:rPr lang="en-US" sz="1350" baseline="-25000" dirty="0"/>
              <a:t>i</a:t>
            </a:r>
            <a:endParaRPr lang="en-US" sz="1350" dirty="0"/>
          </a:p>
        </p:txBody>
      </p:sp>
      <p:sp>
        <p:nvSpPr>
          <p:cNvPr id="13" name="TextBox 12"/>
          <p:cNvSpPr txBox="1"/>
          <p:nvPr/>
        </p:nvSpPr>
        <p:spPr>
          <a:xfrm>
            <a:off x="6852950" y="1541386"/>
            <a:ext cx="232756" cy="300082"/>
          </a:xfrm>
          <a:prstGeom prst="rect">
            <a:avLst/>
          </a:prstGeom>
          <a:noFill/>
        </p:spPr>
        <p:txBody>
          <a:bodyPr wrap="none" rtlCol="0">
            <a:spAutoFit/>
          </a:bodyPr>
          <a:lstStyle/>
          <a:p>
            <a:r>
              <a:rPr lang="en-US" sz="1350" dirty="0" err="1"/>
              <a:t>i</a:t>
            </a:r>
            <a:endParaRPr lang="en-US" sz="1350" dirty="0"/>
          </a:p>
        </p:txBody>
      </p:sp>
      <p:sp>
        <p:nvSpPr>
          <p:cNvPr id="14" name="TextBox 13"/>
          <p:cNvSpPr txBox="1"/>
          <p:nvPr/>
        </p:nvSpPr>
        <p:spPr>
          <a:xfrm>
            <a:off x="7166809" y="1673029"/>
            <a:ext cx="417102" cy="300082"/>
          </a:xfrm>
          <a:prstGeom prst="rect">
            <a:avLst/>
          </a:prstGeom>
          <a:noFill/>
        </p:spPr>
        <p:txBody>
          <a:bodyPr wrap="none" rtlCol="0">
            <a:spAutoFit/>
          </a:bodyPr>
          <a:lstStyle/>
          <a:p>
            <a:r>
              <a:rPr lang="en-US" sz="1350" dirty="0"/>
              <a:t>i+1</a:t>
            </a:r>
            <a:endParaRPr lang="en-US" sz="1350" dirty="0"/>
          </a:p>
        </p:txBody>
      </p:sp>
      <p:sp>
        <p:nvSpPr>
          <p:cNvPr id="15" name="TextBox 14"/>
          <p:cNvSpPr txBox="1"/>
          <p:nvPr/>
        </p:nvSpPr>
        <p:spPr>
          <a:xfrm>
            <a:off x="6604205" y="1932733"/>
            <a:ext cx="535724" cy="300082"/>
          </a:xfrm>
          <a:prstGeom prst="rect">
            <a:avLst/>
          </a:prstGeom>
          <a:noFill/>
        </p:spPr>
        <p:txBody>
          <a:bodyPr wrap="none" rtlCol="0">
            <a:spAutoFit/>
          </a:bodyPr>
          <a:lstStyle/>
          <a:p>
            <a:r>
              <a:rPr lang="en-US" sz="1350" dirty="0"/>
              <a:t>(</a:t>
            </a:r>
            <a:r>
              <a:rPr lang="en-US" sz="1350" dirty="0" err="1"/>
              <a:t>x’,t</a:t>
            </a:r>
            <a:r>
              <a:rPr lang="en-US" sz="1350" dirty="0"/>
              <a:t>)</a:t>
            </a:r>
            <a:endParaRPr lang="en-US" sz="1350" dirty="0"/>
          </a:p>
        </p:txBody>
      </p:sp>
    </p:spTree>
    <p:extLst>
      <p:ext uri="{BB962C8B-B14F-4D97-AF65-F5344CB8AC3E}">
        <p14:creationId xmlns:p14="http://schemas.microsoft.com/office/powerpoint/2010/main" val="5485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6" y="141514"/>
            <a:ext cx="6172200" cy="857250"/>
          </a:xfrm>
        </p:spPr>
        <p:txBody>
          <a:bodyPr>
            <a:normAutofit/>
          </a:bodyPr>
          <a:lstStyle/>
          <a:p>
            <a:r>
              <a:rPr lang="en-US" dirty="0" smtClean="0"/>
              <a:t>Energy Loss: Over-Compression</a:t>
            </a:r>
            <a:endParaRPr lang="en-US" dirty="0"/>
          </a:p>
        </p:txBody>
      </p:sp>
      <p:pic>
        <p:nvPicPr>
          <p:cNvPr id="4" name="Picture 3" descr="de_step95.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16278" y="481037"/>
            <a:ext cx="3600450" cy="5143500"/>
          </a:xfrm>
          <a:prstGeom prst="rect">
            <a:avLst/>
          </a:prstGeom>
        </p:spPr>
      </p:pic>
      <p:pic>
        <p:nvPicPr>
          <p:cNvPr id="5" name="Picture 4" descr="dpds_step9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16278" y="481037"/>
            <a:ext cx="3600450" cy="5143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52" y="2619252"/>
            <a:ext cx="1457325" cy="266700"/>
          </a:xfrm>
          <a:prstGeom prst="rect">
            <a:avLst/>
          </a:prstGeom>
        </p:spPr>
      </p:pic>
    </p:spTree>
    <p:extLst>
      <p:ext uri="{BB962C8B-B14F-4D97-AF65-F5344CB8AC3E}">
        <p14:creationId xmlns:p14="http://schemas.microsoft.com/office/powerpoint/2010/main" val="63018392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Change in x’-t</a:t>
            </a:r>
            <a:endParaRPr lang="en-US" dirty="0"/>
          </a:p>
        </p:txBody>
      </p:sp>
      <p:sp>
        <p:nvSpPr>
          <p:cNvPr id="3" name="Rectangle 2"/>
          <p:cNvSpPr/>
          <p:nvPr/>
        </p:nvSpPr>
        <p:spPr>
          <a:xfrm>
            <a:off x="5983432" y="1528353"/>
            <a:ext cx="329045" cy="216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7405255" y="1967369"/>
            <a:ext cx="329045" cy="2164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 name="Straight Connector 7"/>
          <p:cNvCxnSpPr>
            <a:stCxn id="3" idx="3"/>
            <a:endCxn id="7" idx="1"/>
          </p:cNvCxnSpPr>
          <p:nvPr/>
        </p:nvCxnSpPr>
        <p:spPr>
          <a:xfrm>
            <a:off x="6312477" y="1636591"/>
            <a:ext cx="1092777" cy="439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901300" y="1844387"/>
            <a:ext cx="69272" cy="114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180116" y="1950028"/>
            <a:ext cx="69272" cy="11432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83432" y="2660096"/>
            <a:ext cx="1898954" cy="1338828"/>
          </a:xfrm>
          <a:prstGeom prst="rect">
            <a:avLst/>
          </a:prstGeom>
          <a:noFill/>
        </p:spPr>
        <p:txBody>
          <a:bodyPr wrap="square" rtlCol="0">
            <a:spAutoFit/>
          </a:bodyPr>
          <a:lstStyle/>
          <a:p>
            <a:r>
              <a:rPr lang="en-US" sz="1350" dirty="0"/>
              <a:t>Particle coordinates</a:t>
            </a:r>
          </a:p>
          <a:p>
            <a:r>
              <a:rPr lang="en-US" sz="1350" dirty="0"/>
              <a:t>plotted for the </a:t>
            </a:r>
            <a:r>
              <a:rPr lang="en-US" sz="1350" dirty="0" err="1"/>
              <a:t>i’th</a:t>
            </a:r>
            <a:r>
              <a:rPr lang="en-US" sz="1350" dirty="0"/>
              <a:t> simulation step</a:t>
            </a:r>
          </a:p>
          <a:p>
            <a:endParaRPr lang="en-US" sz="1350" dirty="0"/>
          </a:p>
          <a:p>
            <a:r>
              <a:rPr lang="en-US" sz="1350" dirty="0"/>
              <a:t>Energy change calculated from E</a:t>
            </a:r>
            <a:r>
              <a:rPr lang="en-US" sz="1350" baseline="-25000" dirty="0"/>
              <a:t>i+1</a:t>
            </a:r>
            <a:r>
              <a:rPr lang="en-US" sz="1350" dirty="0"/>
              <a:t>-E</a:t>
            </a:r>
            <a:r>
              <a:rPr lang="en-US" sz="1350" baseline="-25000" dirty="0"/>
              <a:t>i</a:t>
            </a:r>
            <a:endParaRPr lang="en-US" sz="1350" dirty="0"/>
          </a:p>
        </p:txBody>
      </p:sp>
      <p:sp>
        <p:nvSpPr>
          <p:cNvPr id="13" name="TextBox 12"/>
          <p:cNvSpPr txBox="1"/>
          <p:nvPr/>
        </p:nvSpPr>
        <p:spPr>
          <a:xfrm>
            <a:off x="6852950" y="1541386"/>
            <a:ext cx="232756" cy="300082"/>
          </a:xfrm>
          <a:prstGeom prst="rect">
            <a:avLst/>
          </a:prstGeom>
          <a:noFill/>
        </p:spPr>
        <p:txBody>
          <a:bodyPr wrap="none" rtlCol="0">
            <a:spAutoFit/>
          </a:bodyPr>
          <a:lstStyle/>
          <a:p>
            <a:r>
              <a:rPr lang="en-US" sz="1350" dirty="0" err="1"/>
              <a:t>i</a:t>
            </a:r>
            <a:endParaRPr lang="en-US" sz="1350" dirty="0"/>
          </a:p>
        </p:txBody>
      </p:sp>
      <p:sp>
        <p:nvSpPr>
          <p:cNvPr id="14" name="TextBox 13"/>
          <p:cNvSpPr txBox="1"/>
          <p:nvPr/>
        </p:nvSpPr>
        <p:spPr>
          <a:xfrm>
            <a:off x="7166809" y="1673029"/>
            <a:ext cx="417102" cy="300082"/>
          </a:xfrm>
          <a:prstGeom prst="rect">
            <a:avLst/>
          </a:prstGeom>
          <a:noFill/>
        </p:spPr>
        <p:txBody>
          <a:bodyPr wrap="none" rtlCol="0">
            <a:spAutoFit/>
          </a:bodyPr>
          <a:lstStyle/>
          <a:p>
            <a:r>
              <a:rPr lang="en-US" sz="1350" dirty="0"/>
              <a:t>i+1</a:t>
            </a:r>
            <a:endParaRPr lang="en-US" sz="1350" dirty="0"/>
          </a:p>
        </p:txBody>
      </p:sp>
      <p:sp>
        <p:nvSpPr>
          <p:cNvPr id="15" name="TextBox 14"/>
          <p:cNvSpPr txBox="1"/>
          <p:nvPr/>
        </p:nvSpPr>
        <p:spPr>
          <a:xfrm>
            <a:off x="6604205" y="1932733"/>
            <a:ext cx="535724" cy="300082"/>
          </a:xfrm>
          <a:prstGeom prst="rect">
            <a:avLst/>
          </a:prstGeom>
          <a:noFill/>
        </p:spPr>
        <p:txBody>
          <a:bodyPr wrap="none" rtlCol="0">
            <a:spAutoFit/>
          </a:bodyPr>
          <a:lstStyle/>
          <a:p>
            <a:r>
              <a:rPr lang="en-US" sz="1350" dirty="0"/>
              <a:t>(</a:t>
            </a:r>
            <a:r>
              <a:rPr lang="en-US" sz="1350" dirty="0" err="1"/>
              <a:t>x’,t</a:t>
            </a:r>
            <a:r>
              <a:rPr lang="en-US" sz="1350" dirty="0"/>
              <a:t>)</a:t>
            </a:r>
            <a:endParaRPr lang="en-US" sz="1350" dirty="0"/>
          </a:p>
        </p:txBody>
      </p:sp>
      <p:pic>
        <p:nvPicPr>
          <p:cNvPr id="16" name="Picture 15" descr="95_xp-t_heat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94305"/>
            <a:ext cx="4604905" cy="3453678"/>
          </a:xfrm>
          <a:prstGeom prst="rect">
            <a:avLst/>
          </a:prstGeom>
        </p:spPr>
      </p:pic>
      <p:sp>
        <p:nvSpPr>
          <p:cNvPr id="4" name="Slide Number Placeholder 3"/>
          <p:cNvSpPr>
            <a:spLocks noGrp="1"/>
          </p:cNvSpPr>
          <p:nvPr>
            <p:ph type="sldNum" sz="quarter" idx="4294967295"/>
          </p:nvPr>
        </p:nvSpPr>
        <p:spPr>
          <a:xfrm>
            <a:off x="6400800" y="4854389"/>
            <a:ext cx="1600200" cy="273844"/>
          </a:xfrm>
          <a:prstGeom prst="rect">
            <a:avLst/>
          </a:prstGeom>
        </p:spPr>
        <p:txBody>
          <a:bodyPr/>
          <a:lstStyle/>
          <a:p>
            <a:fld id="{C2E241FC-53A7-1D43-A445-17FCAFC0056A}" type="slidenum">
              <a:rPr lang="en-US" smtClean="0"/>
              <a:pPr/>
              <a:t>82</a:t>
            </a:fld>
            <a:endParaRPr lang="en-US"/>
          </a:p>
        </p:txBody>
      </p:sp>
    </p:spTree>
    <p:extLst>
      <p:ext uri="{BB962C8B-B14F-4D97-AF65-F5344CB8AC3E}">
        <p14:creationId xmlns:p14="http://schemas.microsoft.com/office/powerpoint/2010/main" val="1119308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that merge</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72885" y="1394515"/>
            <a:ext cx="2462712" cy="2255066"/>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47094"/>
            <a:ext cx="3900487" cy="3368449"/>
          </a:xfrm>
          <a:prstGeom prst="rect">
            <a:avLst/>
          </a:prstGeom>
          <a:noFill/>
          <a:ln>
            <a:noFill/>
          </a:ln>
        </p:spPr>
      </p:pic>
      <p:sp>
        <p:nvSpPr>
          <p:cNvPr id="6" name="Rectangle 5"/>
          <p:cNvSpPr/>
          <p:nvPr/>
        </p:nvSpPr>
        <p:spPr>
          <a:xfrm>
            <a:off x="359229" y="3649581"/>
            <a:ext cx="3690257" cy="1169551"/>
          </a:xfrm>
          <a:prstGeom prst="rect">
            <a:avLst/>
          </a:prstGeom>
        </p:spPr>
        <p:txBody>
          <a:bodyPr wrap="square">
            <a:spAutoFit/>
          </a:bodyPr>
          <a:lstStyle/>
          <a:p>
            <a:r>
              <a:rPr lang="en-US" sz="1400" dirty="0">
                <a:solidFill>
                  <a:schemeClr val="tx2"/>
                </a:solidFill>
                <a:latin typeface="Times New Roman" charset="0"/>
                <a:ea typeface="Calibri" charset="0"/>
              </a:rPr>
              <a:t>The calculated fields of the side-coupled cavity show good coupling between cavities, small distortion of fields at the inner cavity wall, and a flat peak field, which should minimize the beam-beam instability.</a:t>
            </a:r>
            <a:r>
              <a:rPr lang="en-US" sz="1400" dirty="0">
                <a:solidFill>
                  <a:schemeClr val="tx2"/>
                </a:solidFill>
              </a:rPr>
              <a:t> </a:t>
            </a:r>
          </a:p>
        </p:txBody>
      </p:sp>
    </p:spTree>
    <p:extLst>
      <p:ext uri="{BB962C8B-B14F-4D97-AF65-F5344CB8AC3E}">
        <p14:creationId xmlns:p14="http://schemas.microsoft.com/office/powerpoint/2010/main" val="20821099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2080"/>
            <a:ext cx="9063990" cy="815340"/>
          </a:xfrm>
        </p:spPr>
        <p:txBody>
          <a:bodyPr/>
          <a:lstStyle/>
          <a:p>
            <a:r>
              <a:rPr lang="en-US" dirty="0"/>
              <a:t>Modern Analytical Devices, cont.</a:t>
            </a:r>
          </a:p>
        </p:txBody>
      </p:sp>
      <p:sp>
        <p:nvSpPr>
          <p:cNvPr id="4" name="TextBox 3"/>
          <p:cNvSpPr txBox="1"/>
          <p:nvPr/>
        </p:nvSpPr>
        <p:spPr>
          <a:xfrm>
            <a:off x="6769100" y="4567925"/>
            <a:ext cx="2514600" cy="646331"/>
          </a:xfrm>
          <a:prstGeom prst="rect">
            <a:avLst/>
          </a:prstGeom>
          <a:noFill/>
        </p:spPr>
        <p:txBody>
          <a:bodyPr wrap="square" rtlCol="0">
            <a:spAutoFit/>
          </a:bodyPr>
          <a:lstStyle/>
          <a:p>
            <a:r>
              <a:rPr lang="en-US" smtClean="0"/>
              <a:t>Courtesy</a:t>
            </a:r>
          </a:p>
          <a:p>
            <a:r>
              <a:rPr lang="en-US" dirty="0" smtClean="0"/>
              <a:t>Claudio </a:t>
            </a:r>
            <a:r>
              <a:rPr lang="en-US" dirty="0" err="1" smtClean="0"/>
              <a:t>Masciovecchio</a:t>
            </a:r>
            <a:endParaRPr lang="en-US" dirty="0"/>
          </a:p>
        </p:txBody>
      </p:sp>
      <p:sp>
        <p:nvSpPr>
          <p:cNvPr id="5" name="TextBox 4"/>
          <p:cNvSpPr txBox="1"/>
          <p:nvPr/>
        </p:nvSpPr>
        <p:spPr>
          <a:xfrm>
            <a:off x="0" y="511849"/>
            <a:ext cx="9144000" cy="1231106"/>
          </a:xfrm>
          <a:prstGeom prst="rect">
            <a:avLst/>
          </a:prstGeom>
          <a:noFill/>
        </p:spPr>
        <p:txBody>
          <a:bodyPr wrap="square" rtlCol="0">
            <a:spAutoFit/>
          </a:bodyPr>
          <a:lstStyle/>
          <a:p>
            <a:r>
              <a:rPr lang="en-US" b="1" dirty="0"/>
              <a:t>N</a:t>
            </a:r>
            <a:r>
              <a:rPr lang="en-US" b="1" dirty="0" smtClean="0"/>
              <a:t>onlinear </a:t>
            </a:r>
            <a:r>
              <a:rPr lang="en-US" b="1" dirty="0"/>
              <a:t>optics experiments </a:t>
            </a:r>
            <a:r>
              <a:rPr lang="en-US" b="1" dirty="0" smtClean="0"/>
              <a:t>at </a:t>
            </a:r>
            <a:r>
              <a:rPr lang="en-US" b="1" dirty="0" err="1" smtClean="0"/>
              <a:t>FERMI@Elettra</a:t>
            </a:r>
            <a:r>
              <a:rPr lang="en-US" b="1" dirty="0" smtClean="0"/>
              <a:t>. </a:t>
            </a:r>
            <a:endParaRPr lang="en-US" dirty="0"/>
          </a:p>
          <a:p>
            <a:r>
              <a:rPr lang="en-US" sz="1400" dirty="0" smtClean="0"/>
              <a:t>Here we see an observation </a:t>
            </a:r>
            <a:r>
              <a:rPr lang="en-US" sz="1400" dirty="0"/>
              <a:t>of second </a:t>
            </a:r>
            <a:r>
              <a:rPr lang="en-US" sz="1400" dirty="0" err="1"/>
              <a:t>harmonicgeneration</a:t>
            </a:r>
            <a:r>
              <a:rPr lang="en-US" sz="1400" dirty="0"/>
              <a:t> from a graphite film. Since </a:t>
            </a:r>
            <a:r>
              <a:rPr lang="en-US" sz="1400" dirty="0" smtClean="0"/>
              <a:t> the SHG </a:t>
            </a:r>
            <a:r>
              <a:rPr lang="en-US" sz="1400" dirty="0"/>
              <a:t>signal can come only from non-</a:t>
            </a:r>
            <a:r>
              <a:rPr lang="en-US" sz="1400" dirty="0" err="1"/>
              <a:t>centro</a:t>
            </a:r>
            <a:r>
              <a:rPr lang="en-US" sz="1400" dirty="0"/>
              <a:t>-symmetric </a:t>
            </a:r>
            <a:r>
              <a:rPr lang="en-US" sz="1400" dirty="0" smtClean="0"/>
              <a:t>materials, </a:t>
            </a:r>
            <a:r>
              <a:rPr lang="en-US" sz="1400" dirty="0"/>
              <a:t>the intensity is produced only by the </a:t>
            </a:r>
            <a:r>
              <a:rPr lang="en-US" sz="1400" dirty="0" err="1" smtClean="0"/>
              <a:t>surface’ss</a:t>
            </a:r>
            <a:r>
              <a:rPr lang="en-US" sz="1400" dirty="0" smtClean="0"/>
              <a:t> </a:t>
            </a:r>
            <a:r>
              <a:rPr lang="en-US" sz="1400" dirty="0"/>
              <a:t>layers. </a:t>
            </a:r>
            <a:r>
              <a:rPr lang="en-US" sz="1400" dirty="0" err="1" smtClean="0"/>
              <a:t>Doingabsorption</a:t>
            </a:r>
            <a:r>
              <a:rPr lang="en-US" sz="1400" dirty="0" smtClean="0"/>
              <a:t> </a:t>
            </a:r>
            <a:r>
              <a:rPr lang="en-US" sz="1400" dirty="0"/>
              <a:t>(XAS) measurements can </a:t>
            </a:r>
            <a:r>
              <a:rPr lang="en-US" sz="1400" dirty="0" smtClean="0"/>
              <a:t>reveal the information </a:t>
            </a:r>
            <a:r>
              <a:rPr lang="en-US" sz="1400" dirty="0"/>
              <a:t>on the electronic and geometric structure with single atomic layer sensitivity. </a:t>
            </a:r>
            <a:r>
              <a:rPr lang="en-US" sz="1400" dirty="0" smtClean="0"/>
              <a:t>This is the same for interfaces.</a:t>
            </a:r>
            <a:endParaRPr lang="en-US" sz="1400" dirty="0"/>
          </a:p>
        </p:txBody>
      </p:sp>
      <p:pic>
        <p:nvPicPr>
          <p:cNvPr id="18" name="Picture 17"/>
          <p:cNvPicPr>
            <a:picLocks noChangeAspect="1"/>
          </p:cNvPicPr>
          <p:nvPr/>
        </p:nvPicPr>
        <p:blipFill>
          <a:blip r:embed="rId2"/>
          <a:stretch>
            <a:fillRect/>
          </a:stretch>
        </p:blipFill>
        <p:spPr>
          <a:xfrm>
            <a:off x="315493" y="1739277"/>
            <a:ext cx="3937000" cy="2824970"/>
          </a:xfrm>
          <a:prstGeom prst="rect">
            <a:avLst/>
          </a:prstGeom>
        </p:spPr>
      </p:pic>
      <p:pic>
        <p:nvPicPr>
          <p:cNvPr id="19" name="Picture 18"/>
          <p:cNvPicPr>
            <a:picLocks noChangeAspect="1"/>
          </p:cNvPicPr>
          <p:nvPr/>
        </p:nvPicPr>
        <p:blipFill>
          <a:blip r:embed="rId3"/>
          <a:stretch>
            <a:fillRect/>
          </a:stretch>
        </p:blipFill>
        <p:spPr>
          <a:xfrm>
            <a:off x="4567985" y="1701519"/>
            <a:ext cx="4033930" cy="2900487"/>
          </a:xfrm>
          <a:prstGeom prst="rect">
            <a:avLst/>
          </a:prstGeom>
        </p:spPr>
      </p:pic>
    </p:spTree>
    <p:extLst>
      <p:ext uri="{BB962C8B-B14F-4D97-AF65-F5344CB8AC3E}">
        <p14:creationId xmlns:p14="http://schemas.microsoft.com/office/powerpoint/2010/main" val="42365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340" y="255950"/>
            <a:ext cx="8077200" cy="582930"/>
          </a:xfrm>
        </p:spPr>
        <p:txBody>
          <a:bodyPr>
            <a:normAutofit fontScale="90000"/>
          </a:bodyPr>
          <a:lstStyle/>
          <a:p>
            <a:r>
              <a:rPr lang="en-US" dirty="0"/>
              <a:t>Modern Analytical </a:t>
            </a:r>
            <a:r>
              <a:rPr lang="en-US" dirty="0" smtClean="0"/>
              <a:t>Devices, cont.</a:t>
            </a:r>
            <a:endParaRPr lang="en-US" dirty="0"/>
          </a:p>
        </p:txBody>
      </p:sp>
      <p:pic>
        <p:nvPicPr>
          <p:cNvPr id="4" name="Picture 3"/>
          <p:cNvPicPr>
            <a:picLocks noChangeAspect="1"/>
          </p:cNvPicPr>
          <p:nvPr/>
        </p:nvPicPr>
        <p:blipFill>
          <a:blip r:embed="rId2"/>
          <a:stretch>
            <a:fillRect/>
          </a:stretch>
        </p:blipFill>
        <p:spPr>
          <a:xfrm>
            <a:off x="824347" y="1071969"/>
            <a:ext cx="6908048" cy="3405917"/>
          </a:xfrm>
          <a:prstGeom prst="rect">
            <a:avLst/>
          </a:prstGeom>
        </p:spPr>
      </p:pic>
      <p:sp>
        <p:nvSpPr>
          <p:cNvPr id="5" name="TextBox 4"/>
          <p:cNvSpPr txBox="1"/>
          <p:nvPr/>
        </p:nvSpPr>
        <p:spPr>
          <a:xfrm>
            <a:off x="6532245" y="4477886"/>
            <a:ext cx="2400300" cy="369332"/>
          </a:xfrm>
          <a:prstGeom prst="rect">
            <a:avLst/>
          </a:prstGeom>
          <a:noFill/>
        </p:spPr>
        <p:txBody>
          <a:bodyPr wrap="square" rtlCol="0">
            <a:spAutoFit/>
          </a:bodyPr>
          <a:lstStyle/>
          <a:p>
            <a:r>
              <a:rPr lang="en-US" smtClean="0"/>
              <a:t>Courtesy Carl </a:t>
            </a:r>
            <a:r>
              <a:rPr lang="en-US" dirty="0"/>
              <a:t>Willis</a:t>
            </a:r>
          </a:p>
        </p:txBody>
      </p:sp>
    </p:spTree>
    <p:extLst>
      <p:ext uri="{BB962C8B-B14F-4D97-AF65-F5344CB8AC3E}">
        <p14:creationId xmlns:p14="http://schemas.microsoft.com/office/powerpoint/2010/main" val="2083666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 y="116586"/>
            <a:ext cx="9057503" cy="939546"/>
          </a:xfrm>
        </p:spPr>
        <p:txBody>
          <a:bodyPr>
            <a:normAutofit fontScale="90000"/>
          </a:bodyPr>
          <a:lstStyle/>
          <a:p>
            <a:r>
              <a:rPr lang="en-US" dirty="0" smtClean="0"/>
              <a:t>Materials</a:t>
            </a:r>
            <a:br>
              <a:rPr lang="en-US" dirty="0" smtClean="0"/>
            </a:br>
            <a:r>
              <a:rPr lang="en-US" sz="2600" i="1" dirty="0" smtClean="0"/>
              <a:t>Example of strengthening of </a:t>
            </a:r>
            <a:r>
              <a:rPr lang="en-US" sz="2600" i="1" smtClean="0"/>
              <a:t>materials though cross-linking </a:t>
            </a:r>
            <a:r>
              <a:rPr lang="en-US" sz="2600" i="1" dirty="0" smtClean="0"/>
              <a:t>of polymers</a:t>
            </a:r>
            <a:endParaRPr lang="en-US" sz="2600" i="1" dirty="0"/>
          </a:p>
        </p:txBody>
      </p:sp>
      <p:pic>
        <p:nvPicPr>
          <p:cNvPr id="4" name="Picture 3"/>
          <p:cNvPicPr>
            <a:picLocks noChangeAspect="1"/>
          </p:cNvPicPr>
          <p:nvPr/>
        </p:nvPicPr>
        <p:blipFill>
          <a:blip r:embed="rId2"/>
          <a:stretch>
            <a:fillRect/>
          </a:stretch>
        </p:blipFill>
        <p:spPr>
          <a:xfrm>
            <a:off x="2800144" y="1217699"/>
            <a:ext cx="2871608" cy="3583766"/>
          </a:xfrm>
          <a:prstGeom prst="rect">
            <a:avLst/>
          </a:prstGeom>
        </p:spPr>
      </p:pic>
      <p:sp>
        <p:nvSpPr>
          <p:cNvPr id="5" name="TextBox 4"/>
          <p:cNvSpPr txBox="1"/>
          <p:nvPr/>
        </p:nvSpPr>
        <p:spPr>
          <a:xfrm>
            <a:off x="7251772" y="4681835"/>
            <a:ext cx="1892228" cy="461665"/>
          </a:xfrm>
          <a:prstGeom prst="rect">
            <a:avLst/>
          </a:prstGeom>
          <a:noFill/>
        </p:spPr>
        <p:txBody>
          <a:bodyPr wrap="square" rtlCol="0">
            <a:spAutoFit/>
          </a:bodyPr>
          <a:lstStyle/>
          <a:p>
            <a:r>
              <a:rPr lang="en-US" sz="1200" dirty="0" smtClean="0">
                <a:solidFill>
                  <a:schemeClr val="tx2"/>
                </a:solidFill>
              </a:rPr>
              <a:t>Biedron/</a:t>
            </a:r>
            <a:r>
              <a:rPr lang="en-US" sz="1200" dirty="0" err="1" smtClean="0">
                <a:solidFill>
                  <a:schemeClr val="tx2"/>
                </a:solidFill>
              </a:rPr>
              <a:t>Infodelity</a:t>
            </a:r>
            <a:r>
              <a:rPr lang="en-US" sz="1200" dirty="0" smtClean="0">
                <a:solidFill>
                  <a:schemeClr val="tx2"/>
                </a:solidFill>
              </a:rPr>
              <a:t>™ discussions with DuPont</a:t>
            </a:r>
            <a:endParaRPr lang="en-US" sz="1200" dirty="0">
              <a:solidFill>
                <a:schemeClr val="tx2"/>
              </a:solidFill>
            </a:endParaRPr>
          </a:p>
        </p:txBody>
      </p:sp>
    </p:spTree>
    <p:extLst>
      <p:ext uri="{BB962C8B-B14F-4D97-AF65-F5344CB8AC3E}">
        <p14:creationId xmlns:p14="http://schemas.microsoft.com/office/powerpoint/2010/main" val="14439302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NM Power Point Template">
  <a:themeElements>
    <a:clrScheme name="UNM Palette">
      <a:dk1>
        <a:srgbClr val="AA0530"/>
      </a:dk1>
      <a:lt1>
        <a:srgbClr val="FFFFFF"/>
      </a:lt1>
      <a:dk2>
        <a:srgbClr val="505150"/>
      </a:dk2>
      <a:lt2>
        <a:srgbClr val="999A98"/>
      </a:lt2>
      <a:accent1>
        <a:srgbClr val="AA0530"/>
      </a:accent1>
      <a:accent2>
        <a:srgbClr val="505150"/>
      </a:accent2>
      <a:accent3>
        <a:srgbClr val="E47623"/>
      </a:accent3>
      <a:accent4>
        <a:srgbClr val="EFA33C"/>
      </a:accent4>
      <a:accent5>
        <a:srgbClr val="530058"/>
      </a:accent5>
      <a:accent6>
        <a:srgbClr val="92B600"/>
      </a:accent6>
      <a:hlink>
        <a:srgbClr val="007384"/>
      </a:hlink>
      <a:folHlink>
        <a:srgbClr val="7C86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AC Presentor Template" id="{68E4AB48-7BA7-8845-A71A-D06647240A67}" vid="{B8C9A811-BC50-1849-BCE1-00409D5C1E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UNM Brand Template 3</Template>
  <TotalTime>5010</TotalTime>
  <Words>6037</Words>
  <Application>Microsoft Macintosh PowerPoint</Application>
  <PresentationFormat>On-screen Show (16:9)</PresentationFormat>
  <Paragraphs>544</Paragraphs>
  <Slides>85</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9" baseType="lpstr">
      <vt:lpstr>Calibri</vt:lpstr>
      <vt:lpstr>Cambria Math</vt:lpstr>
      <vt:lpstr>CMBX9</vt:lpstr>
      <vt:lpstr>CMR9</vt:lpstr>
      <vt:lpstr>Gotham Book</vt:lpstr>
      <vt:lpstr>Times New Roman</vt:lpstr>
      <vt:lpstr>Vitesse</vt:lpstr>
      <vt:lpstr>WenQuanYi Micro Hei</vt:lpstr>
      <vt:lpstr>Wingdings</vt:lpstr>
      <vt:lpstr>Wingdings 2</vt:lpstr>
      <vt:lpstr>Wingdings 3</vt:lpstr>
      <vt:lpstr>Arial</vt:lpstr>
      <vt:lpstr>UNM Power Point Template</vt:lpstr>
      <vt:lpstr>Equation</vt:lpstr>
      <vt:lpstr>Analytical Research Tools for Research  the systems that make them whole  Sandra G. Biedron, Ph.D. Department of Electrical and Computer Engineering Department of Mechanical Engineering  Accelerator Science Seminar Enrico Fermi Institute The University of Chicago 21 October 2019</vt:lpstr>
      <vt:lpstr>Thank you</vt:lpstr>
      <vt:lpstr>Analytical tools for research</vt:lpstr>
      <vt:lpstr>Discussion today</vt:lpstr>
      <vt:lpstr>A few examples of use of analytical tools for research</vt:lpstr>
      <vt:lpstr>Modern Analytical Devices A few applications with impact to science</vt:lpstr>
      <vt:lpstr>Not just limited to pure science of course</vt:lpstr>
      <vt:lpstr>Security Example of food security</vt:lpstr>
      <vt:lpstr>Materials Example of strengthening of materials though cross-linking of polymers</vt:lpstr>
      <vt:lpstr>Archeology, History, Art, Anthropology Example of reading scrolls thought lost to natural disasters</vt:lpstr>
      <vt:lpstr>Medicine Example of Companion Animal Radiotherapy</vt:lpstr>
      <vt:lpstr>Industry Example of magnetic materials </vt:lpstr>
      <vt:lpstr>Industry Example for engineering devices such as microelectronics</vt:lpstr>
      <vt:lpstr>What’s next?</vt:lpstr>
      <vt:lpstr>Compact, efficient, cheaper, etc.</vt:lpstr>
      <vt:lpstr>What research can be done to transform these tools</vt:lpstr>
      <vt:lpstr>The Science of the Analytical Tools </vt:lpstr>
      <vt:lpstr>The Science of the Analytical Tools  Just looking to particle accelerators for a moment</vt:lpstr>
      <vt:lpstr>What are some of the building blocks for future analytical tools?</vt:lpstr>
      <vt:lpstr>Analytical tool toolbox  Physics, Chemistry, Mechanical Engineering, Electrical Engineering, Etc. </vt:lpstr>
      <vt:lpstr>A few of the people working on these systems with us</vt:lpstr>
      <vt:lpstr>A few of our own areas of interest in the research of tools</vt:lpstr>
      <vt:lpstr>Computing for design and also needed for control and data analysis Argonne Leadership Computing Facility (ALCF) and local 20-core cluster</vt:lpstr>
      <vt:lpstr>Accelerator Science Enabling High Current Energy Recovery Linacs Applications such as the Electron-Ion Collider, X-rays for NDE, and EUV chip manufacturing</vt:lpstr>
      <vt:lpstr>Accelerator Science Enabling future ERLs</vt:lpstr>
      <vt:lpstr>Coherent Synchrotron Radiation (CSR)</vt:lpstr>
      <vt:lpstr>Coherent Synchrotron Radiation (CSR)</vt:lpstr>
      <vt:lpstr>Coherent Synchrotron Radiation (CSR)</vt:lpstr>
      <vt:lpstr>About that merge…</vt:lpstr>
      <vt:lpstr>About that Merge</vt:lpstr>
      <vt:lpstr>About that Merge</vt:lpstr>
      <vt:lpstr>PowerPoint Presentation</vt:lpstr>
      <vt:lpstr>Long-Wavelength IR Lasers Why is research needed?</vt:lpstr>
      <vt:lpstr>Long-Wavelength IR Lasers Why needed?</vt:lpstr>
      <vt:lpstr>Long-Wavelength IR Lasers Other approach we are launching</vt:lpstr>
      <vt:lpstr>Long-Wavelength IR Lasers Why needed? A couple of examples.</vt:lpstr>
      <vt:lpstr>Example of UHI lasers for astrophysics</vt:lpstr>
      <vt:lpstr>More LWIRs </vt:lpstr>
      <vt:lpstr>Compact accelerators needed as analytical probes</vt:lpstr>
      <vt:lpstr>Some Basics</vt:lpstr>
      <vt:lpstr>Copact Light Sources</vt:lpstr>
      <vt:lpstr>A Laser-Based Undulator</vt:lpstr>
      <vt:lpstr>A Laser-Based Undulator</vt:lpstr>
      <vt:lpstr>The Problems</vt:lpstr>
      <vt:lpstr>Small coherent light sources</vt:lpstr>
      <vt:lpstr>A compact light source</vt:lpstr>
      <vt:lpstr>A compact light source</vt:lpstr>
      <vt:lpstr>The “Beam’s” View</vt:lpstr>
      <vt:lpstr>One Possible Way to do This</vt:lpstr>
      <vt:lpstr>Another example</vt:lpstr>
      <vt:lpstr>Potential Problems</vt:lpstr>
      <vt:lpstr>Compact Light Source</vt:lpstr>
      <vt:lpstr>References</vt:lpstr>
      <vt:lpstr>Harnessing data science for better understanding of analytical tools Design of entire experiment, control, and data analysis</vt:lpstr>
      <vt:lpstr>Simple view of data science</vt:lpstr>
      <vt:lpstr>Models</vt:lpstr>
      <vt:lpstr>High Energy physics</vt:lpstr>
      <vt:lpstr>PowerPoint Presentation</vt:lpstr>
      <vt:lpstr>Intelligent Controls for Medical Accelerators</vt:lpstr>
      <vt:lpstr>Intelligent Controls for Medical Accelerators</vt:lpstr>
      <vt:lpstr>Intelligent controls for Medical Accelerators</vt:lpstr>
      <vt:lpstr>for LLRF and Resonance Control Systems</vt:lpstr>
      <vt:lpstr>for LLRF and Resonance Control Systems</vt:lpstr>
      <vt:lpstr>Virtual Telescope for X-Ray Observations (VTXO)</vt:lpstr>
      <vt:lpstr>Virtual Telescope for X-Ray Observations(VTXO)</vt:lpstr>
      <vt:lpstr>Coherent control of plasma dynamics in a laser wakefield electron acceleration experiment</vt:lpstr>
      <vt:lpstr>Coherent control of plasma dynamics in a laser wakefield electron acceleration experiment</vt:lpstr>
      <vt:lpstr>Coherent control of plasma dynamics in a laser wakefield electron acceleration experiment</vt:lpstr>
      <vt:lpstr>Optimal formation flying control of a Virtual Telescope for X-Ray Observations</vt:lpstr>
      <vt:lpstr>Lots of applications of analytical tools</vt:lpstr>
      <vt:lpstr>One medical application before I wrap up</vt:lpstr>
      <vt:lpstr>Michigan Story Two </vt:lpstr>
      <vt:lpstr>Just a bit of background on the Loma Linda machine</vt:lpstr>
      <vt:lpstr>Closing thoughts</vt:lpstr>
      <vt:lpstr>Accelerator encompasing Earth</vt:lpstr>
      <vt:lpstr>Questions?</vt:lpstr>
      <vt:lpstr>Backup charts</vt:lpstr>
      <vt:lpstr>PowerPoint Presentation</vt:lpstr>
      <vt:lpstr>Energy Loss: Critical-Compression</vt:lpstr>
      <vt:lpstr>Energy Change in x’-t</vt:lpstr>
      <vt:lpstr>Energy Loss: Over-Compression</vt:lpstr>
      <vt:lpstr>Energy Change in x’-t</vt:lpstr>
      <vt:lpstr>About that merge</vt:lpstr>
      <vt:lpstr>Modern Analytical Devices, cont.</vt:lpstr>
      <vt:lpstr>Modern Analytical Devices, cont.</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Ethan Gregory Rule</dc:creator>
  <cp:lastModifiedBy>Stephen Milton</cp:lastModifiedBy>
  <cp:revision>411</cp:revision>
  <cp:lastPrinted>2018-04-02T03:59:18Z</cp:lastPrinted>
  <dcterms:created xsi:type="dcterms:W3CDTF">2017-09-13T16:57:15Z</dcterms:created>
  <dcterms:modified xsi:type="dcterms:W3CDTF">2019-10-21T16:55:54Z</dcterms:modified>
</cp:coreProperties>
</file>