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embeddings/oleObject8.bin" ContentType="application/vnd.openxmlformats-officedocument.oleObject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embeddings/oleObject16.bin" ContentType="application/vnd.openxmlformats-officedocument.oleObject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7.bin" ContentType="application/vnd.openxmlformats-officedocument.oleObject"/>
  <Override PartName="/docProps/core.xml" ContentType="application/vnd.openxmlformats-package.core-properties+xml"/>
  <Override PartName="/ppt/embeddings/Microsoft_Equation4.bin" ContentType="application/vnd.openxmlformats-officedocument.oleObject"/>
  <Override PartName="/ppt/embeddings/oleObject15.bin" ContentType="application/vnd.openxmlformats-officedocument.oleObject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embeddings/Microsoft_Equation3.bin" ContentType="application/vnd.openxmlformats-officedocument.oleObject"/>
  <Override PartName="/ppt/presProps.xml" ContentType="application/vnd.openxmlformats-officedocument.presentationml.presProps+xml"/>
  <Override PartName="/ppt/embeddings/oleObject14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embeddings/oleObject12.bin" ContentType="application/vnd.openxmlformats-officedocument.oleObject"/>
  <Override PartName="/ppt/tags/tag2.xml" ContentType="application/vnd.openxmlformats-officedocument.presentationml.tags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embeddings/oleObject13.bin" ContentType="application/vnd.openxmlformats-officedocument.oleObject"/>
  <Override PartName="/ppt/embeddings/Microsoft_Equation2.bin" ContentType="application/vnd.openxmlformats-officedocument.oleObject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11.bin" ContentType="application/vnd.openxmlformats-officedocument.oleObject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Default Extension="wmf" ContentType="image/x-wmf"/>
  <Override PartName="/ppt/embeddings/oleObject19.bin" ContentType="application/vnd.openxmlformats-officedocument.oleObject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oleObject10.bin" ContentType="application/vnd.openxmlformats-officedocument.oleObject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embeddings/oleObject18.bin" ContentType="application/vnd.openxmlformats-officedocument.oleObject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9.bin" ContentType="application/vnd.openxmlformats-officedocument.oleObject"/>
  <Override PartName="/ppt/embeddings/oleObject2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426" r:id="rId2"/>
    <p:sldId id="1558" r:id="rId3"/>
    <p:sldId id="1568" r:id="rId4"/>
    <p:sldId id="1567" r:id="rId5"/>
    <p:sldId id="1339" r:id="rId6"/>
    <p:sldId id="1341" r:id="rId7"/>
    <p:sldId id="1562" r:id="rId8"/>
    <p:sldId id="1493" r:id="rId9"/>
    <p:sldId id="1569" r:id="rId10"/>
    <p:sldId id="1570" r:id="rId11"/>
    <p:sldId id="1572" r:id="rId12"/>
    <p:sldId id="1517" r:id="rId13"/>
    <p:sldId id="1498" r:id="rId14"/>
    <p:sldId id="1563" r:id="rId15"/>
    <p:sldId id="1564" r:id="rId16"/>
    <p:sldId id="1529" r:id="rId17"/>
    <p:sldId id="1476" r:id="rId18"/>
    <p:sldId id="1477" r:id="rId19"/>
    <p:sldId id="1479" r:id="rId20"/>
    <p:sldId id="1523" r:id="rId21"/>
    <p:sldId id="1571" r:id="rId22"/>
    <p:sldId id="1480" r:id="rId23"/>
    <p:sldId id="1481" r:id="rId24"/>
    <p:sldId id="1566" r:id="rId25"/>
    <p:sldId id="1559" r:id="rId26"/>
    <p:sldId id="1560" r:id="rId27"/>
    <p:sldId id="1561" r:id="rId28"/>
    <p:sldId id="1565" r:id="rId29"/>
    <p:sldId id="1478" r:id="rId30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3300"/>
    <a:srgbClr val="E51B3D"/>
    <a:srgbClr val="003399"/>
    <a:srgbClr val="009900"/>
    <a:srgbClr val="000099"/>
    <a:srgbClr val="000066"/>
    <a:srgbClr val="FF27D0"/>
    <a:srgbClr val="99187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904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Relationship Id="rId3" Type="http://schemas.openxmlformats.org/officeDocument/2006/relationships/image" Target="../media/image6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pict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wmf"/><Relationship Id="rId3" Type="http://schemas.openxmlformats.org/officeDocument/2006/relationships/image" Target="../media/image28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5" Type="http://schemas.openxmlformats.org/officeDocument/2006/relationships/image" Target="../media/image34.wmf"/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60E8CA2A-5D1E-467C-BFF0-CE05A624EF8F}" type="datetime1">
              <a:rPr lang="en-US"/>
              <a:pPr/>
              <a:t>5/10/14</a:t>
            </a:fld>
            <a:endParaRPr lang="en-US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504C79AC-5C9B-4FAB-AF99-8767B5DF96D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753E5861-CD42-4A21-A783-94CDABD3A4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DE13B6-DA10-5D4A-B8A9-6755CAA9C897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1A0F47-2D12-F54A-995A-3145B223F343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Yannis Semertzidis, BNL.   ICHEP02, 31 July 2002</a:t>
            </a:r>
          </a:p>
        </p:txBody>
      </p:sp>
      <p:sp>
        <p:nvSpPr>
          <p:cNvPr id="1638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B417E-0D36-0F49-846E-97F9455B1B4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63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From dimensional analysis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 동영상에서는 각각의 에너지에서 왼쪽에 전자 파동의 공간적인 분포를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오른쪽에는 이를 </a:t>
            </a:r>
            <a:r>
              <a:rPr lang="en-US" altLang="ko-KR" dirty="0" smtClean="0"/>
              <a:t>FT</a:t>
            </a:r>
            <a:r>
              <a:rPr lang="ko-KR" altLang="en-US" dirty="0" smtClean="0"/>
              <a:t>하여 밴드 구조</a:t>
            </a:r>
            <a:r>
              <a:rPr lang="ko-KR" altLang="en-US" baseline="0" dirty="0" smtClean="0"/>
              <a:t> 정보로 보여드리고 있습니다</a:t>
            </a:r>
            <a:r>
              <a:rPr lang="en-US" altLang="ko-KR" baseline="0" dirty="0" smtClean="0"/>
              <a:t>.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A04E-1410-49BC-9A1F-AC82182FB1B8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568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E3181-2873-4EFA-9A8D-DE596F110D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CB4E5-99FA-4C65-BEB8-664F220988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AA48-6534-4B89-8415-EF356A1AFA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9EECD-2211-4EB8-ADBC-1EFD41F634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B4A202-54A7-43DA-8AE7-F4590411B3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D4048-37E2-4DED-BA77-41D46EF55F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095AD-523F-418B-9096-4E4F3DE295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C4672-1B74-4225-BA98-54B53073A9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EE6C2-E342-4CF2-8DB7-C722BC1ECC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0AD89-9A3E-F746-AE15-526C75EE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DB356-0B88-4BC1-B268-E69530B25F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8585E-51C8-47F9-9DCA-A245C20778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DE2EC-2BE7-4186-97AA-15FCD306DA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2F888-0773-411E-9034-ED1F55FE7F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EE997-9631-4443-81C7-5761CCA4C7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A7C47-4568-48B4-91AC-2873BD25F8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7CF2E-623E-44BA-9268-DAEC0929C7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C858F-C0ED-40ED-A6D4-8E03301A48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0A6451-48C2-4007-9B8F-D8A1B566CA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9.bin"/><Relationship Id="rId6" Type="http://schemas.openxmlformats.org/officeDocument/2006/relationships/oleObject" Target="../embeddings/oleObject10.bin"/><Relationship Id="rId7" Type="http://schemas.openxmlformats.org/officeDocument/2006/relationships/oleObject" Target="../embeddings/oleObject1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6" Type="http://schemas.openxmlformats.org/officeDocument/2006/relationships/oleObject" Target="../embeddings/Microsoft_Equation4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6" Type="http://schemas.openxmlformats.org/officeDocument/2006/relationships/oleObject" Target="../embeddings/oleObject17.bin"/><Relationship Id="rId7" Type="http://schemas.openxmlformats.org/officeDocument/2006/relationships/oleObject" Target="../embeddings/oleObject18.bin"/><Relationship Id="rId8" Type="http://schemas.openxmlformats.org/officeDocument/2006/relationships/oleObject" Target="../embeddings/oleObject19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http://www.google.co.kr/url?sa=i&amp;rct=j&amp;q=&amp;esrc=s&amp;frm=1&amp;source=images&amp;cd=&amp;cad=rja&amp;docid=HxOMJNBeDFdOPM&amp;tbnid=jnYFpBZZo00_xM:&amp;ved=0CAUQjRw&amp;url=http://www-hrem.msm.cam.ac.uk/people/loudon/&amp;ei=xAJXUreOOMvPkAXH1oDoCA&amp;bvm=bv.53899372,d.dGI&amp;psig=AFQjCNF3rHvMzpJUjl2KKENWuj78HhCiHQ&amp;ust=1381520418475026" TargetMode="External"/><Relationship Id="rId5" Type="http://schemas.openxmlformats.org/officeDocument/2006/relationships/image" Target="../media/image37.jpeg"/><Relationship Id="rId6" Type="http://schemas.openxmlformats.org/officeDocument/2006/relationships/hyperlink" Target="http://www.google.co.kr/url?sa=i&amp;rct=j&amp;q=&amp;esrc=s&amp;frm=1&amp;source=images&amp;cd=&amp;cad=rja&amp;docid=6rsDOEa1BeKr1M&amp;tbnid=qXWBq9fhhnN4TM:&amp;ved=0CAUQjRw&amp;url=http://www.sciencedirect.com/science/article/pii/S0927024802003641&amp;ei=wgRXUq2CLsTJkwWasYAo&amp;bvm=bv.53899372,d.dGI&amp;psig=AFQjCNFJr6xqkHy1WwOuHpzIzw0-gR4IdQ&amp;ust=1381520932673495" TargetMode="External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oleObject" Target="../embeddings/oleObject1.bin"/><Relationship Id="rId9" Type="http://schemas.openxmlformats.org/officeDocument/2006/relationships/oleObject" Target="../embeddings/oleObject2.bin"/><Relationship Id="rId10" Type="http://schemas.openxmlformats.org/officeDocument/2006/relationships/oleObject" Target="../embeddings/oleObject3.bin"/><Relationship Id="rId11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oleObject5.bin"/><Relationship Id="rId6" Type="http://schemas.openxmlformats.org/officeDocument/2006/relationships/oleObject" Target="../embeddings/oleObject6.bin"/><Relationship Id="rId7" Type="http://schemas.openxmlformats.org/officeDocument/2006/relationships/image" Target="../media/image13.png"/><Relationship Id="rId8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49017" cy="1646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98600"/>
            <a:ext cx="9144000" cy="13462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>
                <a:solidFill>
                  <a:srgbClr val="0000FF"/>
                </a:solidFill>
              </a:rPr>
              <a:t>enter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0000FF"/>
                </a:solidFill>
              </a:rPr>
              <a:t>for</a:t>
            </a:r>
            <a:r>
              <a:rPr lang="en-US" sz="4000" dirty="0" smtClean="0">
                <a:solidFill>
                  <a:srgbClr val="FF0000"/>
                </a:solidFill>
              </a:rPr>
              <a:t> A</a:t>
            </a:r>
            <a:r>
              <a:rPr lang="en-US" sz="4000" dirty="0" smtClean="0">
                <a:solidFill>
                  <a:srgbClr val="0000FF"/>
                </a:solidFill>
              </a:rPr>
              <a:t>xion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0000FF"/>
                </a:solidFill>
              </a:rPr>
              <a:t>and </a:t>
            </a:r>
            <a:r>
              <a:rPr lang="en-US" sz="4000" dirty="0" smtClean="0">
                <a:solidFill>
                  <a:srgbClr val="FF0000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</a:rPr>
              <a:t>recision</a:t>
            </a:r>
            <a:r>
              <a:rPr lang="en-US" sz="4000" dirty="0" smtClean="0">
                <a:solidFill>
                  <a:srgbClr val="FF0000"/>
                </a:solidFill>
              </a:rPr>
              <a:t> P</a:t>
            </a:r>
            <a:r>
              <a:rPr lang="en-US" sz="4000" dirty="0" smtClean="0">
                <a:solidFill>
                  <a:srgbClr val="0000FF"/>
                </a:solidFill>
              </a:rPr>
              <a:t>hysics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46400"/>
            <a:ext cx="9144000" cy="3911599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Strong CP-problem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u="sng" dirty="0" smtClean="0">
                <a:solidFill>
                  <a:srgbClr val="0000FF"/>
                </a:solidFill>
              </a:rPr>
              <a:t>Axion dark-matter experiment</a:t>
            </a:r>
            <a:r>
              <a:rPr lang="en-US" sz="2800" dirty="0" smtClean="0">
                <a:solidFill>
                  <a:srgbClr val="0000FF"/>
                </a:solidFill>
              </a:rPr>
              <a:t>; solar axions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Proton Electric Dipole Moment experiment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Muon g-2 experiment, …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28800" y="812800"/>
            <a:ext cx="73152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MS PGothic" pitchFamily="34" charset="-128"/>
                <a:cs typeface="MS PGothic" pitchFamily="34" charset="-128"/>
              </a:rPr>
              <a:t>CAPP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MS PGothic" pitchFamily="34" charset="-128"/>
                <a:cs typeface="MS PGothic" pitchFamily="34" charset="-128"/>
              </a:rPr>
              <a:t>: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MS PGothic" pitchFamily="34" charset="-128"/>
                <a:cs typeface="MS PGothic" pitchFamily="34" charset="-128"/>
              </a:rPr>
              <a:t> a </a:t>
            </a:r>
            <a:r>
              <a:rPr lang="en-US" sz="2800" kern="0" dirty="0" smtClean="0">
                <a:solidFill>
                  <a:srgbClr val="0000FF"/>
                </a:solidFill>
                <a:latin typeface="+mn-lt"/>
                <a:cs typeface="MS PGothic" pitchFamily="34" charset="-128"/>
              </a:rPr>
              <a:t>completely new IBS center at the KAIST campus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4182" y="0"/>
            <a:ext cx="4779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 May 2014</a:t>
            </a:r>
          </a:p>
          <a:p>
            <a:pPr algn="r"/>
            <a:r>
              <a:rPr lang="en-US" dirty="0" smtClean="0"/>
              <a:t>AKPA meeting</a:t>
            </a:r>
            <a:r>
              <a:rPr lang="en-US" dirty="0" smtClean="0"/>
              <a:t>, University of </a:t>
            </a:r>
            <a:r>
              <a:rPr lang="en-US" dirty="0" smtClean="0"/>
              <a:t>Chicago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Yannis K. Semertzidis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518"/>
            <a:ext cx="5467350" cy="4987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Peccei-Quinn solution of Strong CP-problem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1300"/>
            <a:ext cx="9144000" cy="9398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Dynamic alignment mechanism!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6438"/>
            <a:ext cx="6083300" cy="4771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Peccei-Quinn solution of Strong CP-problem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9144000" cy="9398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Axions: oscillation of the system.  Frequency of oscillation = axion mass.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12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00" y="6108700"/>
            <a:ext cx="8615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Dark matter:  The glue that’s holding the stars together within the galaxies.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It prevents galaxies from breaking apart. What is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003300"/>
          </a:xfrm>
        </p:spPr>
        <p:txBody>
          <a:bodyPr/>
          <a:lstStyle/>
          <a:p>
            <a:r>
              <a:rPr lang="en-US" dirty="0" smtClean="0"/>
              <a:t>Dark matter halo model</a:t>
            </a:r>
            <a:endParaRPr lang="en-US" dirty="0"/>
          </a:p>
        </p:txBody>
      </p:sp>
      <p:pic>
        <p:nvPicPr>
          <p:cNvPr id="7" name="Content Placeholder 6" descr="dark_matter_halo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2139" r="-42139"/>
          <a:stretch>
            <a:fillRect/>
          </a:stretch>
        </p:blipFill>
        <p:spPr>
          <a:xfrm>
            <a:off x="2768600" y="838200"/>
            <a:ext cx="8229600" cy="4525963"/>
          </a:xfrm>
        </p:spPr>
      </p:pic>
      <p:pic>
        <p:nvPicPr>
          <p:cNvPr id="5" name="Picture 4" descr="rotation_curve_hal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3237603"/>
            <a:ext cx="4686300" cy="36203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8200" y="5016500"/>
            <a:ext cx="16891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7800" y="1168400"/>
            <a:ext cx="4991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51B3D"/>
                </a:solidFill>
              </a:rPr>
              <a:t>The dark matter density near earth:</a:t>
            </a:r>
          </a:p>
          <a:p>
            <a:r>
              <a:rPr lang="en-US" sz="2400" dirty="0" smtClean="0">
                <a:solidFill>
                  <a:srgbClr val="E51B3D"/>
                </a:solidFill>
              </a:rPr>
              <a:t>about half a proton mass per cm</a:t>
            </a:r>
            <a:r>
              <a:rPr lang="en-US" sz="2400" baseline="30000" dirty="0" smtClean="0">
                <a:solidFill>
                  <a:srgbClr val="E51B3D"/>
                </a:solidFill>
              </a:rPr>
              <a:t>3</a:t>
            </a:r>
            <a:r>
              <a:rPr lang="en-US" sz="2400" dirty="0" smtClean="0">
                <a:solidFill>
                  <a:srgbClr val="E51B3D"/>
                </a:solidFill>
              </a:rPr>
              <a:t>.</a:t>
            </a:r>
            <a:endParaRPr lang="en-US" sz="2400" dirty="0">
              <a:solidFill>
                <a:srgbClr val="E51B3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57909" y="0"/>
            <a:ext cx="8324274" cy="2228273"/>
          </a:xfrm>
        </p:spPr>
        <p:txBody>
          <a:bodyPr/>
          <a:lstStyle/>
          <a:p>
            <a:pPr algn="l" eaLnBrk="1" hangingPunct="1"/>
            <a:r>
              <a:rPr lang="en-US" sz="3600" dirty="0" smtClean="0">
                <a:solidFill>
                  <a:srgbClr val="0000FF"/>
                </a:solidFill>
              </a:rPr>
              <a:t>P. </a:t>
            </a:r>
            <a:r>
              <a:rPr lang="en-US" sz="3600" dirty="0" err="1" smtClean="0">
                <a:solidFill>
                  <a:srgbClr val="0000FF"/>
                </a:solidFill>
              </a:rPr>
              <a:t>Sikivie’s</a:t>
            </a:r>
            <a:r>
              <a:rPr lang="en-US" sz="3600" dirty="0" smtClean="0">
                <a:solidFill>
                  <a:srgbClr val="0000FF"/>
                </a:solidFill>
              </a:rPr>
              <a:t> method: Axions convert into microwave photons in the presence of a DC magnetic field (</a:t>
            </a:r>
            <a:r>
              <a:rPr lang="en-US" sz="3600" dirty="0" err="1" smtClean="0">
                <a:solidFill>
                  <a:srgbClr val="0000FF"/>
                </a:solidFill>
              </a:rPr>
              <a:t>Primakov</a:t>
            </a:r>
            <a:r>
              <a:rPr lang="en-US" sz="3600" dirty="0" smtClean="0">
                <a:solidFill>
                  <a:srgbClr val="0000FF"/>
                </a:solidFill>
              </a:rPr>
              <a:t> effect)</a:t>
            </a:r>
            <a:endParaRPr lang="en-US" sz="2400" dirty="0">
              <a:solidFill>
                <a:srgbClr val="E51B3D"/>
              </a:solidFill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4419600" y="2997200"/>
          <a:ext cx="3683000" cy="1138238"/>
        </p:xfrm>
        <a:graphic>
          <a:graphicData uri="http://schemas.openxmlformats.org/presentationml/2006/ole">
            <p:oleObj spid="_x0000_s1974274" name="Equation" r:id="rId3" imgW="1396800" imgH="431640" progId="">
              <p:embed/>
            </p:oleObj>
          </a:graphicData>
        </a:graphic>
      </p:graphicFrame>
      <p:grpSp>
        <p:nvGrpSpPr>
          <p:cNvPr id="2" name="Group 42"/>
          <p:cNvGrpSpPr/>
          <p:nvPr/>
        </p:nvGrpSpPr>
        <p:grpSpPr>
          <a:xfrm>
            <a:off x="546100" y="2959100"/>
            <a:ext cx="2732088" cy="1936750"/>
            <a:chOff x="533400" y="2032000"/>
            <a:chExt cx="2732088" cy="1936750"/>
          </a:xfrm>
        </p:grpSpPr>
        <p:graphicFrame>
          <p:nvGraphicFramePr>
            <p:cNvPr id="29699" name="Object 3"/>
            <p:cNvGraphicFramePr>
              <a:graphicFrameLocks noChangeAspect="1"/>
            </p:cNvGraphicFramePr>
            <p:nvPr>
              <p:ph sz="quarter" idx="2"/>
            </p:nvPr>
          </p:nvGraphicFramePr>
          <p:xfrm>
            <a:off x="2057400" y="3505200"/>
            <a:ext cx="436563" cy="463550"/>
          </p:xfrm>
          <a:graphic>
            <a:graphicData uri="http://schemas.openxmlformats.org/presentationml/2006/ole">
              <p:oleObj spid="_x0000_s1974275" name="Equation" r:id="rId4" imgW="203040" imgH="215640" progId="">
                <p:embed/>
              </p:oleObj>
            </a:graphicData>
          </a:graphic>
        </p:graphicFrame>
        <p:graphicFrame>
          <p:nvGraphicFramePr>
            <p:cNvPr id="29700" name="Object 4"/>
            <p:cNvGraphicFramePr>
              <a:graphicFrameLocks noChangeAspect="1"/>
            </p:cNvGraphicFramePr>
            <p:nvPr>
              <p:ph sz="quarter" idx="3"/>
            </p:nvPr>
          </p:nvGraphicFramePr>
          <p:xfrm>
            <a:off x="2971800" y="2133600"/>
            <a:ext cx="293688" cy="381000"/>
          </p:xfrm>
          <a:graphic>
            <a:graphicData uri="http://schemas.openxmlformats.org/presentationml/2006/ole">
              <p:oleObj spid="_x0000_s1974276" name="Equation" r:id="rId5" imgW="126720" imgH="164880" progId="">
                <p:embed/>
              </p:oleObj>
            </a:graphicData>
          </a:graphic>
        </p:graphicFrame>
        <p:sp>
          <p:nvSpPr>
            <p:cNvPr id="29704" name="Freeform 6"/>
            <p:cNvSpPr>
              <a:spLocks/>
            </p:cNvSpPr>
            <p:nvPr/>
          </p:nvSpPr>
          <p:spPr bwMode="auto">
            <a:xfrm>
              <a:off x="1828800" y="2514600"/>
              <a:ext cx="1219200" cy="152400"/>
            </a:xfrm>
            <a:custGeom>
              <a:avLst/>
              <a:gdLst>
                <a:gd name="T0" fmla="*/ 0 w 3648"/>
                <a:gd name="T1" fmla="*/ 2147483647 h 632"/>
                <a:gd name="T2" fmla="*/ 2147483647 w 3648"/>
                <a:gd name="T3" fmla="*/ 2147483647 h 632"/>
                <a:gd name="T4" fmla="*/ 2147483647 w 3648"/>
                <a:gd name="T5" fmla="*/ 2147483647 h 632"/>
                <a:gd name="T6" fmla="*/ 2147483647 w 3648"/>
                <a:gd name="T7" fmla="*/ 2147483647 h 632"/>
                <a:gd name="T8" fmla="*/ 2147483647 w 3648"/>
                <a:gd name="T9" fmla="*/ 2147483647 h 632"/>
                <a:gd name="T10" fmla="*/ 2147483647 w 3648"/>
                <a:gd name="T11" fmla="*/ 2147483647 h 632"/>
                <a:gd name="T12" fmla="*/ 2147483647 w 3648"/>
                <a:gd name="T13" fmla="*/ 2147483647 h 632"/>
                <a:gd name="T14" fmla="*/ 2147483647 w 3648"/>
                <a:gd name="T15" fmla="*/ 2147483647 h 632"/>
                <a:gd name="T16" fmla="*/ 2147483647 w 3648"/>
                <a:gd name="T17" fmla="*/ 2147483647 h 632"/>
                <a:gd name="T18" fmla="*/ 2147483647 w 3648"/>
                <a:gd name="T19" fmla="*/ 2147483647 h 632"/>
                <a:gd name="T20" fmla="*/ 2147483647 w 3648"/>
                <a:gd name="T21" fmla="*/ 2147483647 h 632"/>
                <a:gd name="T22" fmla="*/ 2147483647 w 3648"/>
                <a:gd name="T23" fmla="*/ 2147483647 h 6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48"/>
                <a:gd name="T37" fmla="*/ 0 h 632"/>
                <a:gd name="T38" fmla="*/ 3648 w 3648"/>
                <a:gd name="T39" fmla="*/ 632 h 6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48" h="632">
                  <a:moveTo>
                    <a:pt x="0" y="392"/>
                  </a:moveTo>
                  <a:cubicBezTo>
                    <a:pt x="88" y="204"/>
                    <a:pt x="176" y="16"/>
                    <a:pt x="288" y="56"/>
                  </a:cubicBezTo>
                  <a:cubicBezTo>
                    <a:pt x="400" y="96"/>
                    <a:pt x="544" y="632"/>
                    <a:pt x="672" y="632"/>
                  </a:cubicBezTo>
                  <a:cubicBezTo>
                    <a:pt x="800" y="632"/>
                    <a:pt x="936" y="56"/>
                    <a:pt x="1056" y="56"/>
                  </a:cubicBezTo>
                  <a:cubicBezTo>
                    <a:pt x="1176" y="56"/>
                    <a:pt x="1280" y="632"/>
                    <a:pt x="1392" y="632"/>
                  </a:cubicBezTo>
                  <a:cubicBezTo>
                    <a:pt x="1504" y="632"/>
                    <a:pt x="1616" y="64"/>
                    <a:pt x="1728" y="56"/>
                  </a:cubicBezTo>
                  <a:cubicBezTo>
                    <a:pt x="1840" y="48"/>
                    <a:pt x="1952" y="592"/>
                    <a:pt x="2064" y="584"/>
                  </a:cubicBezTo>
                  <a:cubicBezTo>
                    <a:pt x="2176" y="576"/>
                    <a:pt x="2296" y="8"/>
                    <a:pt x="2400" y="8"/>
                  </a:cubicBezTo>
                  <a:cubicBezTo>
                    <a:pt x="2504" y="8"/>
                    <a:pt x="2576" y="584"/>
                    <a:pt x="2688" y="584"/>
                  </a:cubicBezTo>
                  <a:cubicBezTo>
                    <a:pt x="2800" y="584"/>
                    <a:pt x="2960" y="16"/>
                    <a:pt x="3072" y="8"/>
                  </a:cubicBezTo>
                  <a:cubicBezTo>
                    <a:pt x="3184" y="0"/>
                    <a:pt x="3264" y="488"/>
                    <a:pt x="3360" y="536"/>
                  </a:cubicBezTo>
                  <a:cubicBezTo>
                    <a:pt x="3456" y="584"/>
                    <a:pt x="3552" y="440"/>
                    <a:pt x="3648" y="296"/>
                  </a:cubicBezTo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5" name="Freeform 7"/>
            <p:cNvSpPr>
              <a:spLocks/>
            </p:cNvSpPr>
            <p:nvPr/>
          </p:nvSpPr>
          <p:spPr bwMode="auto">
            <a:xfrm>
              <a:off x="1752600" y="2590800"/>
              <a:ext cx="152400" cy="1066800"/>
            </a:xfrm>
            <a:custGeom>
              <a:avLst/>
              <a:gdLst>
                <a:gd name="T0" fmla="*/ 2147483647 w 712"/>
                <a:gd name="T1" fmla="*/ 0 h 1968"/>
                <a:gd name="T2" fmla="*/ 2147483647 w 712"/>
                <a:gd name="T3" fmla="*/ 2147483647 h 1968"/>
                <a:gd name="T4" fmla="*/ 2147483647 w 712"/>
                <a:gd name="T5" fmla="*/ 2147483647 h 1968"/>
                <a:gd name="T6" fmla="*/ 2147483647 w 712"/>
                <a:gd name="T7" fmla="*/ 2147483647 h 1968"/>
                <a:gd name="T8" fmla="*/ 2147483647 w 712"/>
                <a:gd name="T9" fmla="*/ 2147483647 h 1968"/>
                <a:gd name="T10" fmla="*/ 2147483647 w 712"/>
                <a:gd name="T11" fmla="*/ 2147483647 h 1968"/>
                <a:gd name="T12" fmla="*/ 2147483647 w 712"/>
                <a:gd name="T13" fmla="*/ 2147483647 h 1968"/>
                <a:gd name="T14" fmla="*/ 2147483647 w 712"/>
                <a:gd name="T15" fmla="*/ 2147483647 h 1968"/>
                <a:gd name="T16" fmla="*/ 2147483647 w 712"/>
                <a:gd name="T17" fmla="*/ 2147483647 h 1968"/>
                <a:gd name="T18" fmla="*/ 2147483647 w 712"/>
                <a:gd name="T19" fmla="*/ 2147483647 h 1968"/>
                <a:gd name="T20" fmla="*/ 2147483647 w 712"/>
                <a:gd name="T21" fmla="*/ 2147483647 h 1968"/>
                <a:gd name="T22" fmla="*/ 2147483647 w 712"/>
                <a:gd name="T23" fmla="*/ 2147483647 h 1968"/>
                <a:gd name="T24" fmla="*/ 2147483647 w 712"/>
                <a:gd name="T25" fmla="*/ 2147483647 h 19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2"/>
                <a:gd name="T40" fmla="*/ 0 h 1968"/>
                <a:gd name="T41" fmla="*/ 712 w 712"/>
                <a:gd name="T42" fmla="*/ 1968 h 19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2" h="1968">
                  <a:moveTo>
                    <a:pt x="392" y="0"/>
                  </a:moveTo>
                  <a:cubicBezTo>
                    <a:pt x="396" y="12"/>
                    <a:pt x="400" y="24"/>
                    <a:pt x="344" y="48"/>
                  </a:cubicBezTo>
                  <a:cubicBezTo>
                    <a:pt x="288" y="72"/>
                    <a:pt x="0" y="104"/>
                    <a:pt x="56" y="144"/>
                  </a:cubicBezTo>
                  <a:cubicBezTo>
                    <a:pt x="112" y="184"/>
                    <a:pt x="680" y="232"/>
                    <a:pt x="680" y="288"/>
                  </a:cubicBezTo>
                  <a:cubicBezTo>
                    <a:pt x="680" y="344"/>
                    <a:pt x="56" y="416"/>
                    <a:pt x="56" y="480"/>
                  </a:cubicBezTo>
                  <a:cubicBezTo>
                    <a:pt x="56" y="544"/>
                    <a:pt x="672" y="616"/>
                    <a:pt x="680" y="672"/>
                  </a:cubicBezTo>
                  <a:cubicBezTo>
                    <a:pt x="688" y="728"/>
                    <a:pt x="104" y="760"/>
                    <a:pt x="104" y="816"/>
                  </a:cubicBezTo>
                  <a:cubicBezTo>
                    <a:pt x="104" y="872"/>
                    <a:pt x="680" y="944"/>
                    <a:pt x="680" y="1008"/>
                  </a:cubicBezTo>
                  <a:cubicBezTo>
                    <a:pt x="680" y="1072"/>
                    <a:pt x="104" y="1136"/>
                    <a:pt x="104" y="1200"/>
                  </a:cubicBezTo>
                  <a:cubicBezTo>
                    <a:pt x="104" y="1264"/>
                    <a:pt x="680" y="1328"/>
                    <a:pt x="680" y="1392"/>
                  </a:cubicBezTo>
                  <a:cubicBezTo>
                    <a:pt x="680" y="1456"/>
                    <a:pt x="104" y="1520"/>
                    <a:pt x="104" y="1584"/>
                  </a:cubicBezTo>
                  <a:cubicBezTo>
                    <a:pt x="104" y="1648"/>
                    <a:pt x="648" y="1712"/>
                    <a:pt x="680" y="1776"/>
                  </a:cubicBezTo>
                  <a:cubicBezTo>
                    <a:pt x="712" y="1840"/>
                    <a:pt x="504" y="1904"/>
                    <a:pt x="296" y="1968"/>
                  </a:cubicBezTo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6" name="Line 8"/>
            <p:cNvSpPr>
              <a:spLocks noChangeShapeType="1"/>
            </p:cNvSpPr>
            <p:nvPr/>
          </p:nvSpPr>
          <p:spPr bwMode="auto">
            <a:xfrm>
              <a:off x="685800" y="2590800"/>
              <a:ext cx="12192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7" name="Text Box 9"/>
            <p:cNvSpPr txBox="1">
              <a:spLocks noChangeArrowheads="1"/>
            </p:cNvSpPr>
            <p:nvPr/>
          </p:nvSpPr>
          <p:spPr bwMode="auto">
            <a:xfrm>
              <a:off x="533400" y="2032000"/>
              <a:ext cx="3254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sp>
          <p:nvSpPr>
            <p:cNvPr id="29708" name="Text Box 10"/>
            <p:cNvSpPr txBox="1">
              <a:spLocks noChangeArrowheads="1"/>
            </p:cNvSpPr>
            <p:nvPr/>
          </p:nvSpPr>
          <p:spPr bwMode="auto">
            <a:xfrm>
              <a:off x="1676400" y="3505200"/>
              <a:ext cx="336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3300"/>
                  </a:solidFill>
                </a:rPr>
                <a:t>X</a:t>
              </a:r>
            </a:p>
          </p:txBody>
        </p:sp>
      </p:grpSp>
      <p:sp>
        <p:nvSpPr>
          <p:cNvPr id="29709" name="Line 11"/>
          <p:cNvSpPr>
            <a:spLocks noChangeShapeType="1"/>
          </p:cNvSpPr>
          <p:nvPr/>
        </p:nvSpPr>
        <p:spPr bwMode="auto">
          <a:xfrm>
            <a:off x="914400" y="5029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0" name="Line 12"/>
          <p:cNvSpPr>
            <a:spLocks noChangeShapeType="1"/>
          </p:cNvSpPr>
          <p:nvPr/>
        </p:nvSpPr>
        <p:spPr bwMode="auto">
          <a:xfrm>
            <a:off x="914400" y="50292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1" name="Line 13"/>
          <p:cNvSpPr>
            <a:spLocks noChangeShapeType="1"/>
          </p:cNvSpPr>
          <p:nvPr/>
        </p:nvSpPr>
        <p:spPr bwMode="auto">
          <a:xfrm>
            <a:off x="914400" y="61722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2" name="Line 14"/>
          <p:cNvSpPr>
            <a:spLocks noChangeShapeType="1"/>
          </p:cNvSpPr>
          <p:nvPr/>
        </p:nvSpPr>
        <p:spPr bwMode="auto">
          <a:xfrm>
            <a:off x="3886200" y="5029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3" name="Line 15"/>
          <p:cNvSpPr>
            <a:spLocks noChangeShapeType="1"/>
          </p:cNvSpPr>
          <p:nvPr/>
        </p:nvSpPr>
        <p:spPr bwMode="auto">
          <a:xfrm>
            <a:off x="3886200" y="556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4" name="Line 16"/>
          <p:cNvSpPr>
            <a:spLocks noChangeShapeType="1"/>
          </p:cNvSpPr>
          <p:nvPr/>
        </p:nvSpPr>
        <p:spPr bwMode="auto">
          <a:xfrm>
            <a:off x="3886200" y="5410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5" name="Line 17"/>
          <p:cNvSpPr>
            <a:spLocks noChangeShapeType="1"/>
          </p:cNvSpPr>
          <p:nvPr/>
        </p:nvSpPr>
        <p:spPr bwMode="auto">
          <a:xfrm>
            <a:off x="3886200" y="5562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6" name="Line 18"/>
          <p:cNvSpPr>
            <a:spLocks noChangeShapeType="1"/>
          </p:cNvSpPr>
          <p:nvPr/>
        </p:nvSpPr>
        <p:spPr bwMode="auto">
          <a:xfrm>
            <a:off x="4953000" y="5257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7" name="Line 19"/>
          <p:cNvSpPr>
            <a:spLocks noChangeShapeType="1"/>
          </p:cNvSpPr>
          <p:nvPr/>
        </p:nvSpPr>
        <p:spPr bwMode="auto">
          <a:xfrm>
            <a:off x="4953000" y="52578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8" name="Line 20"/>
          <p:cNvSpPr>
            <a:spLocks noChangeShapeType="1"/>
          </p:cNvSpPr>
          <p:nvPr/>
        </p:nvSpPr>
        <p:spPr bwMode="auto">
          <a:xfrm flipV="1">
            <a:off x="4953000" y="54864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9" name="Line 21"/>
          <p:cNvSpPr>
            <a:spLocks noChangeShapeType="1"/>
          </p:cNvSpPr>
          <p:nvPr/>
        </p:nvSpPr>
        <p:spPr bwMode="auto">
          <a:xfrm flipH="1">
            <a:off x="3733800" y="5486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0" name="Freeform 22"/>
          <p:cNvSpPr>
            <a:spLocks/>
          </p:cNvSpPr>
          <p:nvPr/>
        </p:nvSpPr>
        <p:spPr bwMode="auto">
          <a:xfrm>
            <a:off x="6172200" y="6172200"/>
            <a:ext cx="228600" cy="228600"/>
          </a:xfrm>
          <a:custGeom>
            <a:avLst/>
            <a:gdLst>
              <a:gd name="T0" fmla="*/ 0 w 288"/>
              <a:gd name="T1" fmla="*/ 2147483647 h 168"/>
              <a:gd name="T2" fmla="*/ 2147483647 w 288"/>
              <a:gd name="T3" fmla="*/ 2147483647 h 168"/>
              <a:gd name="T4" fmla="*/ 2147483647 w 288"/>
              <a:gd name="T5" fmla="*/ 2147483647 h 168"/>
              <a:gd name="T6" fmla="*/ 2147483647 w 288"/>
              <a:gd name="T7" fmla="*/ 2147483647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68"/>
              <a:gd name="T14" fmla="*/ 288 w 288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68">
                <a:moveTo>
                  <a:pt x="0" y="104"/>
                </a:moveTo>
                <a:cubicBezTo>
                  <a:pt x="32" y="52"/>
                  <a:pt x="64" y="0"/>
                  <a:pt x="96" y="8"/>
                </a:cubicBezTo>
                <a:cubicBezTo>
                  <a:pt x="128" y="16"/>
                  <a:pt x="160" y="136"/>
                  <a:pt x="192" y="152"/>
                </a:cubicBezTo>
                <a:cubicBezTo>
                  <a:pt x="224" y="168"/>
                  <a:pt x="256" y="136"/>
                  <a:pt x="288" y="1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1" name="Oval 23"/>
          <p:cNvSpPr>
            <a:spLocks noChangeArrowheads="1"/>
          </p:cNvSpPr>
          <p:nvPr/>
        </p:nvSpPr>
        <p:spPr bwMode="auto">
          <a:xfrm>
            <a:off x="6096000" y="60960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2" name="Oval 24"/>
          <p:cNvSpPr>
            <a:spLocks noChangeArrowheads="1"/>
          </p:cNvSpPr>
          <p:nvPr/>
        </p:nvSpPr>
        <p:spPr bwMode="auto">
          <a:xfrm>
            <a:off x="6019800" y="5334000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3" name="Line 25"/>
          <p:cNvSpPr>
            <a:spLocks noChangeShapeType="1"/>
          </p:cNvSpPr>
          <p:nvPr/>
        </p:nvSpPr>
        <p:spPr bwMode="auto">
          <a:xfrm>
            <a:off x="6096000" y="5410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4" name="Line 26"/>
          <p:cNvSpPr>
            <a:spLocks noChangeShapeType="1"/>
          </p:cNvSpPr>
          <p:nvPr/>
        </p:nvSpPr>
        <p:spPr bwMode="auto">
          <a:xfrm flipH="1">
            <a:off x="6096000" y="5410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5" name="Text Box 27"/>
          <p:cNvSpPr txBox="1">
            <a:spLocks noChangeArrowheads="1"/>
          </p:cNvSpPr>
          <p:nvPr/>
        </p:nvSpPr>
        <p:spPr bwMode="auto">
          <a:xfrm>
            <a:off x="7035800" y="5319713"/>
            <a:ext cx="1057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Detector</a:t>
            </a:r>
            <a:endParaRPr lang="en-US" sz="1800" dirty="0"/>
          </a:p>
        </p:txBody>
      </p:sp>
      <p:sp>
        <p:nvSpPr>
          <p:cNvPr id="29727" name="Rectangle 29"/>
          <p:cNvSpPr>
            <a:spLocks noChangeArrowheads="1"/>
          </p:cNvSpPr>
          <p:nvPr/>
        </p:nvSpPr>
        <p:spPr bwMode="auto">
          <a:xfrm>
            <a:off x="6950074" y="5334000"/>
            <a:ext cx="1241425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9" name="Line 31"/>
          <p:cNvSpPr>
            <a:spLocks noChangeShapeType="1"/>
          </p:cNvSpPr>
          <p:nvPr/>
        </p:nvSpPr>
        <p:spPr bwMode="auto">
          <a:xfrm>
            <a:off x="5486400" y="5486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0" name="Line 32"/>
          <p:cNvSpPr>
            <a:spLocks noChangeShapeType="1"/>
          </p:cNvSpPr>
          <p:nvPr/>
        </p:nvSpPr>
        <p:spPr bwMode="auto">
          <a:xfrm>
            <a:off x="6248400" y="5715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1" name="Line 33"/>
          <p:cNvSpPr>
            <a:spLocks noChangeShapeType="1"/>
          </p:cNvSpPr>
          <p:nvPr/>
        </p:nvSpPr>
        <p:spPr bwMode="auto">
          <a:xfrm>
            <a:off x="6400800" y="5486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3" name="Line 35"/>
          <p:cNvSpPr>
            <a:spLocks noChangeShapeType="1"/>
          </p:cNvSpPr>
          <p:nvPr/>
        </p:nvSpPr>
        <p:spPr bwMode="auto">
          <a:xfrm>
            <a:off x="2133600" y="5029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4" name="Freeform 36"/>
          <p:cNvSpPr>
            <a:spLocks/>
          </p:cNvSpPr>
          <p:nvPr/>
        </p:nvSpPr>
        <p:spPr bwMode="auto">
          <a:xfrm>
            <a:off x="1524000" y="5029200"/>
            <a:ext cx="609600" cy="1143000"/>
          </a:xfrm>
          <a:custGeom>
            <a:avLst/>
            <a:gdLst>
              <a:gd name="T0" fmla="*/ 2147483647 w 384"/>
              <a:gd name="T1" fmla="*/ 0 h 720"/>
              <a:gd name="T2" fmla="*/ 0 w 384"/>
              <a:gd name="T3" fmla="*/ 2147483647 h 720"/>
              <a:gd name="T4" fmla="*/ 2147483647 w 384"/>
              <a:gd name="T5" fmla="*/ 2147483647 h 720"/>
              <a:gd name="T6" fmla="*/ 0 60000 65536"/>
              <a:gd name="T7" fmla="*/ 0 60000 65536"/>
              <a:gd name="T8" fmla="*/ 0 60000 65536"/>
              <a:gd name="T9" fmla="*/ 0 w 384"/>
              <a:gd name="T10" fmla="*/ 0 h 720"/>
              <a:gd name="T11" fmla="*/ 384 w 384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720">
                <a:moveTo>
                  <a:pt x="384" y="0"/>
                </a:moveTo>
                <a:cubicBezTo>
                  <a:pt x="192" y="132"/>
                  <a:pt x="0" y="264"/>
                  <a:pt x="0" y="384"/>
                </a:cubicBezTo>
                <a:cubicBezTo>
                  <a:pt x="0" y="504"/>
                  <a:pt x="192" y="612"/>
                  <a:pt x="384" y="7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5" name="Line 37"/>
          <p:cNvSpPr>
            <a:spLocks noChangeShapeType="1"/>
          </p:cNvSpPr>
          <p:nvPr/>
        </p:nvSpPr>
        <p:spPr bwMode="auto">
          <a:xfrm flipH="1">
            <a:off x="1524000" y="5638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6" name="Line 38"/>
          <p:cNvSpPr>
            <a:spLocks noChangeShapeType="1"/>
          </p:cNvSpPr>
          <p:nvPr/>
        </p:nvSpPr>
        <p:spPr bwMode="auto">
          <a:xfrm flipH="1">
            <a:off x="1752600" y="533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7" name="Line 39"/>
          <p:cNvSpPr>
            <a:spLocks noChangeShapeType="1"/>
          </p:cNvSpPr>
          <p:nvPr/>
        </p:nvSpPr>
        <p:spPr bwMode="auto">
          <a:xfrm flipH="1">
            <a:off x="1752600" y="5943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8" name="Line 40"/>
          <p:cNvSpPr>
            <a:spLocks noChangeShapeType="1"/>
          </p:cNvSpPr>
          <p:nvPr/>
        </p:nvSpPr>
        <p:spPr bwMode="auto">
          <a:xfrm flipH="1">
            <a:off x="2667000" y="57150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>
            <p:ph sz="quarter" idx="4"/>
          </p:nvPr>
        </p:nvGraphicFramePr>
        <p:xfrm>
          <a:off x="3048000" y="5257800"/>
          <a:ext cx="358775" cy="381000"/>
        </p:xfrm>
        <a:graphic>
          <a:graphicData uri="http://schemas.openxmlformats.org/presentationml/2006/ole">
            <p:oleObj spid="_x0000_s1974277" name="Equation" r:id="rId6" imgW="203040" imgH="215640" progId="">
              <p:embed/>
            </p:oleObj>
          </a:graphicData>
        </a:graphic>
      </p:graphicFrame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914400" y="5029200"/>
          <a:ext cx="730250" cy="400050"/>
        </p:xfrm>
        <a:graphic>
          <a:graphicData uri="http://schemas.openxmlformats.org/presentationml/2006/ole">
            <p:oleObj spid="_x0000_s1974278" name="Equation" r:id="rId7" imgW="393480" imgH="2156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88182" y="6130636"/>
            <a:ext cx="309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J. H., J.E. Kim, S. Nam, YkS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hep-ph: 1403.1576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5018"/>
            <a:ext cx="5867400" cy="4673600"/>
          </a:xfrm>
          <a:prstGeom prst="rect">
            <a:avLst/>
          </a:prstGeom>
        </p:spPr>
      </p:pic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6278418" y="3288146"/>
          <a:ext cx="2438400" cy="1036638"/>
        </p:xfrm>
        <a:graphic>
          <a:graphicData uri="http://schemas.openxmlformats.org/presentationml/2006/ole">
            <p:oleObj spid="_x0000_s1975298" name="Equation" r:id="rId4" imgW="927000" imgH="393480" progId="">
              <p:embed/>
            </p:oleObj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4156364" y="1914237"/>
          <a:ext cx="4800600" cy="1403350"/>
        </p:xfrm>
        <a:graphic>
          <a:graphicData uri="http://schemas.openxmlformats.org/presentationml/2006/ole">
            <p:oleObj spid="_x0000_s1975299" name="Equation" r:id="rId5" imgW="1346040" imgH="393480" progId="">
              <p:embed/>
            </p:oleObj>
          </a:graphicData>
        </a:graphic>
      </p:graphicFrame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204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The axion field fills all space (similar to Higgs).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/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51B3D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 In the presence of a magnetic field (B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E51B3D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51B3D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) in vacuum, we get an oscillating E-field due to the axion field along B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E51B3D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51B3D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. Using a </a:t>
            </a:r>
            <a:r>
              <a:rPr lang="en-US" sz="2400" kern="0" dirty="0" smtClean="0">
                <a:solidFill>
                  <a:srgbClr val="E51B3D"/>
                </a:solidFill>
                <a:latin typeface="+mj-lt"/>
                <a:cs typeface="MS PGothic" pitchFamily="34" charset="-128"/>
              </a:rPr>
              <a:t>microwave cavity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51B3D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 with same resonance frequency enhances the conversion rate by the </a:t>
            </a:r>
            <a:r>
              <a:rPr lang="en-US" sz="2400" kern="0" dirty="0" smtClean="0">
                <a:solidFill>
                  <a:srgbClr val="E51B3D"/>
                </a:solidFill>
                <a:latin typeface="+mj-lt"/>
                <a:cs typeface="MS PGothic" pitchFamily="34" charset="-128"/>
              </a:rPr>
              <a:t>cavity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51B3D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Q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51B3D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uality factor.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51B3D"/>
              </a:solidFill>
              <a:effectLst/>
              <a:uLnTx/>
              <a:uFillTx/>
              <a:latin typeface="+mj-lt"/>
              <a:ea typeface="MS PGothic" pitchFamily="34" charset="-128"/>
              <a:cs typeface="MS PGothic" pitchFamily="34" charset="-128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868390" y="4528128"/>
          <a:ext cx="1812347" cy="690418"/>
        </p:xfrm>
        <a:graphic>
          <a:graphicData uri="http://schemas.openxmlformats.org/presentationml/2006/ole">
            <p:oleObj spid="_x0000_s1975300" name="Equation" r:id="rId6" imgW="5334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2929FF"/>
                </a:solidFill>
              </a:rPr>
              <a:t>The conversion </a:t>
            </a:r>
            <a:r>
              <a:rPr lang="en-US" sz="3600" dirty="0">
                <a:solidFill>
                  <a:srgbClr val="2929FF"/>
                </a:solidFill>
              </a:rPr>
              <a:t>power on resonance</a:t>
            </a: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>
            <p:ph sz="quarter" idx="2"/>
          </p:nvPr>
        </p:nvGraphicFramePr>
        <p:xfrm>
          <a:off x="3200400" y="152400"/>
          <a:ext cx="1981200" cy="660400"/>
        </p:xfrm>
        <a:graphic>
          <a:graphicData uri="http://schemas.openxmlformats.org/presentationml/2006/ole">
            <p:oleObj spid="_x0000_s1959938" name="Equation" r:id="rId3" imgW="495000" imgH="164880" progId="">
              <p:embed/>
            </p:oleObj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838200" y="2514600"/>
          <a:ext cx="5918200" cy="995363"/>
        </p:xfrm>
        <a:graphic>
          <a:graphicData uri="http://schemas.openxmlformats.org/presentationml/2006/ole">
            <p:oleObj spid="_x0000_s1959939" name="Equation" r:id="rId4" imgW="2641320" imgH="444240" progId="">
              <p:embed/>
            </p:oleObj>
          </a:graphicData>
        </a:graphic>
      </p:graphicFrame>
      <p:graphicFrame>
        <p:nvGraphicFramePr>
          <p:cNvPr id="31748" name="Object 4"/>
          <p:cNvGraphicFramePr>
            <a:graphicFrameLocks noChangeAspect="1"/>
          </p:cNvGraphicFramePr>
          <p:nvPr>
            <p:ph sz="quarter" idx="4"/>
          </p:nvPr>
        </p:nvGraphicFramePr>
        <p:xfrm>
          <a:off x="3276600" y="3657600"/>
          <a:ext cx="5302250" cy="1044575"/>
        </p:xfrm>
        <a:graphic>
          <a:graphicData uri="http://schemas.openxmlformats.org/presentationml/2006/ole">
            <p:oleObj spid="_x0000_s1959940" name="Equation" r:id="rId5" imgW="2450880" imgH="482400" progId="">
              <p:embed/>
            </p:oleObj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p:oleObj spid="_x0000_s1959941" name="Equation" r:id="rId6" imgW="914400" imgH="198720" progId="">
              <p:embed/>
            </p:oleObj>
          </a:graphicData>
        </a:graphic>
      </p:graphicFrame>
      <p:sp>
        <p:nvSpPr>
          <p:cNvPr id="31754" name="Text Box 7"/>
          <p:cNvSpPr txBox="1">
            <a:spLocks noChangeArrowheads="1"/>
          </p:cNvSpPr>
          <p:nvPr/>
        </p:nvSpPr>
        <p:spPr bwMode="auto">
          <a:xfrm>
            <a:off x="190500" y="4965700"/>
            <a:ext cx="87884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2929FF"/>
                </a:solidFill>
              </a:rPr>
              <a:t>The axion to photon conversion power is very small, a great challenge to experimentalists. </a:t>
            </a:r>
            <a:endParaRPr lang="en-US" sz="3600" dirty="0">
              <a:solidFill>
                <a:srgbClr val="2929FF"/>
              </a:solidFill>
            </a:endParaRPr>
          </a:p>
        </p:txBody>
      </p:sp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p:oleObj spid="_x0000_s1959942" name="Equation" r:id="rId7" imgW="914400" imgH="198720" progId="">
              <p:embed/>
            </p:oleObj>
          </a:graphicData>
        </a:graphic>
      </p:graphicFrame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533400" y="1524000"/>
          <a:ext cx="4127500" cy="1012825"/>
        </p:xfrm>
        <a:graphic>
          <a:graphicData uri="http://schemas.openxmlformats.org/presentationml/2006/ole">
            <p:oleObj spid="_x0000_s1959943" name="Equation" r:id="rId8" imgW="2070000" imgH="5079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8182"/>
          </a:xfrm>
        </p:spPr>
        <p:txBody>
          <a:bodyPr/>
          <a:lstStyle/>
          <a:p>
            <a:r>
              <a:rPr lang="en-US" dirty="0" smtClean="0"/>
              <a:t>(CAPP) Axion dark matter plan,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909"/>
            <a:ext cx="9144000" cy="599209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Important parameters in the Sikivie method: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, V, Q, Noise Temperature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We have started an R&amp;D program for new magnets: goal 25T, 10cm diameter; then 35T, 5cm diameter.  Currently all axion experiments are using &lt;10T.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Based on high </a:t>
            </a:r>
            <a:r>
              <a:rPr lang="en-US" dirty="0" err="1" smtClean="0">
                <a:solidFill>
                  <a:srgbClr val="0000FF"/>
                </a:solidFill>
              </a:rPr>
              <a:t>T</a:t>
            </a:r>
            <a:r>
              <a:rPr lang="en-US" baseline="-25000" dirty="0" err="1" smtClean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 cables (involving a Korean cable company).  Program length is ~5 year.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43" y="0"/>
            <a:ext cx="861895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9700"/>
          </a:xfrm>
        </p:spPr>
        <p:txBody>
          <a:bodyPr/>
          <a:lstStyle/>
          <a:p>
            <a:r>
              <a:rPr lang="en-US" dirty="0" smtClean="0"/>
              <a:t>Axion dark matter plan,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3500"/>
            <a:ext cx="9144000" cy="5524500"/>
          </a:xfrm>
        </p:spPr>
        <p:txBody>
          <a:bodyPr/>
          <a:lstStyle/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We have started an R&amp;D program to achieve large Q in the presence of large B-fields.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Presently: Q~10</a:t>
            </a:r>
            <a:r>
              <a:rPr lang="en-US" baseline="30000" dirty="0" smtClean="0">
                <a:solidFill>
                  <a:srgbClr val="0000FF"/>
                </a:solidFill>
              </a:rPr>
              <a:t>5</a:t>
            </a:r>
            <a:r>
              <a:rPr lang="en-US" dirty="0" smtClean="0">
                <a:solidFill>
                  <a:srgbClr val="0000FF"/>
                </a:solidFill>
              </a:rPr>
              <a:t> copper cavities.  Aiming for &gt;10</a:t>
            </a:r>
            <a:r>
              <a:rPr lang="en-US" baseline="30000" dirty="0" smtClean="0">
                <a:solidFill>
                  <a:srgbClr val="0000FF"/>
                </a:solidFill>
              </a:rPr>
              <a:t>7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92100"/>
            <a:ext cx="8890000" cy="2222500"/>
          </a:xfrm>
        </p:spPr>
        <p:txBody>
          <a:bodyPr/>
          <a:lstStyle/>
          <a:p>
            <a:pPr algn="l"/>
            <a:r>
              <a:rPr lang="en-US" sz="4000" dirty="0" err="1" smtClean="0">
                <a:solidFill>
                  <a:srgbClr val="0000FF"/>
                </a:solidFill>
              </a:rPr>
              <a:t>CAPP’s</a:t>
            </a:r>
            <a:r>
              <a:rPr lang="en-US" sz="4000" dirty="0" smtClean="0">
                <a:solidFill>
                  <a:srgbClr val="0000FF"/>
                </a:solidFill>
              </a:rPr>
              <a:t> mission is to seek answers in two of the most important physics questions today: 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86100"/>
            <a:ext cx="9144000" cy="3771900"/>
          </a:xfrm>
        </p:spPr>
        <p:txBody>
          <a:bodyPr/>
          <a:lstStyle/>
          <a:p>
            <a:r>
              <a:rPr lang="en-US" dirty="0" smtClean="0">
                <a:solidFill>
                  <a:srgbClr val="E51B3D"/>
                </a:solidFill>
              </a:rPr>
              <a:t>What is the dark matter that holds the stars together within the galaxies, and the galaxies together within clusters of galaxies? Are axions part of the dark matter?</a:t>
            </a:r>
          </a:p>
          <a:p>
            <a:endParaRPr lang="en-US" dirty="0" smtClean="0">
              <a:solidFill>
                <a:srgbClr val="E51B3D"/>
              </a:solidFill>
            </a:endParaRPr>
          </a:p>
          <a:p>
            <a:r>
              <a:rPr lang="en-US" dirty="0" smtClean="0">
                <a:solidFill>
                  <a:srgbClr val="E51B3D"/>
                </a:solidFill>
              </a:rPr>
              <a:t>What is the answer to the matter-antimatter asymmetry mystery of our universe?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229600" cy="1143000"/>
          </a:xfrm>
        </p:spPr>
        <p:txBody>
          <a:bodyPr/>
          <a:lstStyle/>
          <a:p>
            <a:r>
              <a:rPr lang="en-US" u="sng" dirty="0" smtClean="0"/>
              <a:t>Improving the quality factor Q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400"/>
            <a:ext cx="9144000" cy="5689600"/>
          </a:xfrm>
        </p:spPr>
        <p:txBody>
          <a:bodyPr/>
          <a:lstStyle/>
          <a:p>
            <a:r>
              <a:rPr lang="en-US" dirty="0" smtClean="0">
                <a:solidFill>
                  <a:srgbClr val="2929FF"/>
                </a:solidFill>
              </a:rPr>
              <a:t>Superconducting vertical walls (ADMX).  Parallel magnetic field B</a:t>
            </a:r>
            <a:r>
              <a:rPr lang="en-US" baseline="-25000" dirty="0" smtClean="0">
                <a:solidFill>
                  <a:srgbClr val="2929FF"/>
                </a:solidFill>
              </a:rPr>
              <a:t>r</a:t>
            </a:r>
            <a:r>
              <a:rPr lang="en-US" dirty="0" smtClean="0">
                <a:solidFill>
                  <a:srgbClr val="2929FF"/>
                </a:solidFill>
              </a:rPr>
              <a:t> &lt; 100Gauss.</a:t>
            </a:r>
          </a:p>
          <a:p>
            <a:endParaRPr lang="en-US" dirty="0" smtClean="0">
              <a:solidFill>
                <a:srgbClr val="2929FF"/>
              </a:solidFill>
            </a:endParaRPr>
          </a:p>
          <a:p>
            <a:r>
              <a:rPr lang="en-US" dirty="0" smtClean="0">
                <a:solidFill>
                  <a:srgbClr val="2929FF"/>
                </a:solidFill>
              </a:rPr>
              <a:t>Top and bottom walls perp. to magnetic field. R&amp;D at KAIST to bypass the problem.</a:t>
            </a:r>
          </a:p>
          <a:p>
            <a:endParaRPr lang="en-US" dirty="0" smtClean="0">
              <a:solidFill>
                <a:srgbClr val="2929FF"/>
              </a:solidFill>
            </a:endParaRPr>
          </a:p>
          <a:p>
            <a:r>
              <a:rPr lang="en-US" dirty="0" smtClean="0">
                <a:solidFill>
                  <a:srgbClr val="2929FF"/>
                </a:solidFill>
              </a:rPr>
              <a:t>Do we need top/bottom cavity walls? A) open cavity, B) High Q dielectric. R&amp;D at KAIST.</a:t>
            </a:r>
          </a:p>
          <a:p>
            <a:endParaRPr lang="en-US" dirty="0" smtClean="0">
              <a:solidFill>
                <a:srgbClr val="2929FF"/>
              </a:solidFill>
            </a:endParaRPr>
          </a:p>
          <a:p>
            <a:r>
              <a:rPr lang="en-US" dirty="0" smtClean="0">
                <a:solidFill>
                  <a:srgbClr val="2929FF"/>
                </a:solidFill>
              </a:rPr>
              <a:t>Toroidal cavity (no end walls!); work at KAIST.</a:t>
            </a:r>
            <a:endParaRPr lang="en-US" dirty="0">
              <a:solidFill>
                <a:srgbClr val="292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70384"/>
            <a:ext cx="9144000" cy="5715000"/>
          </a:xfrm>
          <a:prstGeom prst="rect">
            <a:avLst/>
          </a:prstGeom>
        </p:spPr>
      </p:pic>
      <p:grpSp>
        <p:nvGrpSpPr>
          <p:cNvPr id="11" name="그룹 72"/>
          <p:cNvGrpSpPr/>
          <p:nvPr/>
        </p:nvGrpSpPr>
        <p:grpSpPr>
          <a:xfrm>
            <a:off x="6516216" y="5013176"/>
            <a:ext cx="792088" cy="836280"/>
            <a:chOff x="6516216" y="2364688"/>
            <a:chExt cx="792088" cy="836280"/>
          </a:xfrm>
          <a:solidFill>
            <a:srgbClr val="C00000"/>
          </a:solidFill>
        </p:grpSpPr>
        <p:sp>
          <p:nvSpPr>
            <p:cNvPr id="74" name="타원 73"/>
            <p:cNvSpPr/>
            <p:nvPr/>
          </p:nvSpPr>
          <p:spPr>
            <a:xfrm>
              <a:off x="6516216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타원 74"/>
            <p:cNvSpPr/>
            <p:nvPr/>
          </p:nvSpPr>
          <p:spPr>
            <a:xfrm>
              <a:off x="6804248" y="2364688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타원 75"/>
            <p:cNvSpPr/>
            <p:nvPr/>
          </p:nvSpPr>
          <p:spPr>
            <a:xfrm>
              <a:off x="7092280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타원 76"/>
            <p:cNvSpPr/>
            <p:nvPr/>
          </p:nvSpPr>
          <p:spPr>
            <a:xfrm>
              <a:off x="6804248" y="269272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타원 77"/>
            <p:cNvSpPr/>
            <p:nvPr/>
          </p:nvSpPr>
          <p:spPr>
            <a:xfrm>
              <a:off x="6516216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타원 78"/>
            <p:cNvSpPr/>
            <p:nvPr/>
          </p:nvSpPr>
          <p:spPr>
            <a:xfrm>
              <a:off x="7092280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타원 79"/>
            <p:cNvSpPr/>
            <p:nvPr/>
          </p:nvSpPr>
          <p:spPr>
            <a:xfrm>
              <a:off x="6804248" y="2984944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80"/>
          <p:cNvGrpSpPr/>
          <p:nvPr/>
        </p:nvGrpSpPr>
        <p:grpSpPr>
          <a:xfrm>
            <a:off x="2379644" y="4923068"/>
            <a:ext cx="792088" cy="836280"/>
            <a:chOff x="6516216" y="2364688"/>
            <a:chExt cx="792088" cy="836280"/>
          </a:xfrm>
          <a:solidFill>
            <a:srgbClr val="C00000"/>
          </a:solidFill>
        </p:grpSpPr>
        <p:sp>
          <p:nvSpPr>
            <p:cNvPr id="82" name="타원 81"/>
            <p:cNvSpPr/>
            <p:nvPr/>
          </p:nvSpPr>
          <p:spPr>
            <a:xfrm>
              <a:off x="6516216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타원 82"/>
            <p:cNvSpPr/>
            <p:nvPr/>
          </p:nvSpPr>
          <p:spPr>
            <a:xfrm>
              <a:off x="6804248" y="2364688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타원 83"/>
            <p:cNvSpPr/>
            <p:nvPr/>
          </p:nvSpPr>
          <p:spPr>
            <a:xfrm>
              <a:off x="7092280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타원 84"/>
            <p:cNvSpPr/>
            <p:nvPr/>
          </p:nvSpPr>
          <p:spPr>
            <a:xfrm>
              <a:off x="6804248" y="269272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타원 85"/>
            <p:cNvSpPr/>
            <p:nvPr/>
          </p:nvSpPr>
          <p:spPr>
            <a:xfrm>
              <a:off x="6516216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타원 86"/>
            <p:cNvSpPr/>
            <p:nvPr/>
          </p:nvSpPr>
          <p:spPr>
            <a:xfrm>
              <a:off x="7092280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타원 87"/>
            <p:cNvSpPr/>
            <p:nvPr/>
          </p:nvSpPr>
          <p:spPr>
            <a:xfrm>
              <a:off x="6804248" y="2984944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88"/>
          <p:cNvGrpSpPr/>
          <p:nvPr/>
        </p:nvGrpSpPr>
        <p:grpSpPr>
          <a:xfrm>
            <a:off x="4283968" y="4940972"/>
            <a:ext cx="792088" cy="836280"/>
            <a:chOff x="6516216" y="2364688"/>
            <a:chExt cx="792088" cy="836280"/>
          </a:xfrm>
          <a:solidFill>
            <a:srgbClr val="C00000"/>
          </a:solidFill>
        </p:grpSpPr>
        <p:sp>
          <p:nvSpPr>
            <p:cNvPr id="90" name="타원 89"/>
            <p:cNvSpPr/>
            <p:nvPr/>
          </p:nvSpPr>
          <p:spPr>
            <a:xfrm>
              <a:off x="6516216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타원 90"/>
            <p:cNvSpPr/>
            <p:nvPr/>
          </p:nvSpPr>
          <p:spPr>
            <a:xfrm>
              <a:off x="6804248" y="2364688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타원 91"/>
            <p:cNvSpPr/>
            <p:nvPr/>
          </p:nvSpPr>
          <p:spPr>
            <a:xfrm>
              <a:off x="7092280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타원 92"/>
            <p:cNvSpPr/>
            <p:nvPr/>
          </p:nvSpPr>
          <p:spPr>
            <a:xfrm>
              <a:off x="6804248" y="269272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타원 93"/>
            <p:cNvSpPr/>
            <p:nvPr/>
          </p:nvSpPr>
          <p:spPr>
            <a:xfrm>
              <a:off x="6516216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타원 94"/>
            <p:cNvSpPr/>
            <p:nvPr/>
          </p:nvSpPr>
          <p:spPr>
            <a:xfrm>
              <a:off x="7092280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타원 95"/>
            <p:cNvSpPr/>
            <p:nvPr/>
          </p:nvSpPr>
          <p:spPr>
            <a:xfrm>
              <a:off x="6804248" y="2984944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altLang="ko-KR" sz="2000" dirty="0">
                <a:latin typeface="Calibri" pitchFamily="34" charset="0"/>
              </a:rPr>
              <a:t>Proposal of Cryogenic STM Research </a:t>
            </a:r>
            <a:r>
              <a:rPr lang="en-US" altLang="ko-KR" sz="2000" dirty="0" smtClean="0">
                <a:latin typeface="Calibri" pitchFamily="34" charset="0"/>
              </a:rPr>
              <a:t>Group</a:t>
            </a:r>
            <a:r>
              <a:rPr lang="en-US" altLang="ko-KR" sz="2000" dirty="0">
                <a:latin typeface="Calibri" pitchFamily="34" charset="0"/>
              </a:rPr>
              <a:t/>
            </a:r>
            <a:br>
              <a:rPr lang="en-US" altLang="ko-KR" sz="2000" dirty="0">
                <a:latin typeface="Calibri" pitchFamily="34" charset="0"/>
              </a:rPr>
            </a:br>
            <a:r>
              <a:rPr lang="en-US" altLang="ko-KR" sz="2000" dirty="0" smtClean="0">
                <a:latin typeface="Calibri" pitchFamily="34" charset="0"/>
              </a:rPr>
              <a:t>(Jhinhwan Lee/KAIST and YkS, Patent pending)</a:t>
            </a:r>
            <a:r>
              <a:rPr lang="en-US" altLang="ko-KR" sz="2000" dirty="0">
                <a:latin typeface="Calibri" pitchFamily="34" charset="0"/>
              </a:rPr>
              <a:t/>
            </a:r>
            <a:br>
              <a:rPr lang="en-US" altLang="ko-KR" sz="2000" dirty="0">
                <a:latin typeface="Calibri" pitchFamily="34" charset="0"/>
              </a:rPr>
            </a:br>
            <a:r>
              <a:rPr lang="en-US" altLang="ko-KR" sz="2000" b="1" dirty="0" smtClean="0">
                <a:latin typeface="Calibri" pitchFamily="34" charset="0"/>
              </a:rPr>
              <a:t>Enhancement of the High </a:t>
            </a:r>
            <a:r>
              <a:rPr lang="en-US" altLang="ko-KR" sz="2000" b="1" dirty="0" err="1" smtClean="0">
                <a:latin typeface="Calibri" pitchFamily="34" charset="0"/>
              </a:rPr>
              <a:t>Tc</a:t>
            </a:r>
            <a:r>
              <a:rPr lang="en-US" altLang="ko-KR" sz="2000" b="1" dirty="0" smtClean="0">
                <a:latin typeface="Calibri" pitchFamily="34" charset="0"/>
              </a:rPr>
              <a:t> Superconductors by Novel Vortex Engineering</a:t>
            </a:r>
            <a:endParaRPr lang="ko-KR" altLang="en-US" sz="2000" b="1" dirty="0">
              <a:latin typeface="Calibri" pitchFamily="34" charset="0"/>
            </a:endParaRPr>
          </a:p>
        </p:txBody>
      </p:sp>
      <p:sp>
        <p:nvSpPr>
          <p:cNvPr id="5" name="AutoShape 6" descr="http://www.google.co.kr/url?sa=i&amp;source=images&amp;cd=&amp;docid=PIxiFWwqVFNn4M&amp;tbnid=jmbOsIDISOiJ9M:&amp;ved=0CAUQjBwwAA&amp;url=http%3A%2F%2Fusers-phys.au.dk%2Fphilip%2Fpictures%2Fsurface_science%2Ffig7_18a.gif&amp;ei=CKi9UZXrPOuhiAf-xYA4&amp;psig=AFQjCNHztWnEgFRooZUBiZjiLJnvfoP9oQ&amp;ust=1371470217065915"/>
          <p:cNvSpPr>
            <a:spLocks noChangeAspect="1" noChangeArrowheads="1"/>
          </p:cNvSpPr>
          <p:nvPr/>
        </p:nvSpPr>
        <p:spPr bwMode="auto">
          <a:xfrm>
            <a:off x="762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8" descr="http://www.google.co.kr/url?sa=i&amp;source=images&amp;cd=&amp;docid=PIxiFWwqVFNn4M&amp;tbnid=jmbOsIDISOiJ9M:&amp;ved=0CAUQjBwwAA&amp;url=http%3A%2F%2Fusers-phys.au.dk%2Fphilip%2Fpictures%2Fsurface_science%2Ffig7_18a.gif&amp;ei=CKi9UZXrPOuhiAf-xYA4&amp;psig=AFQjCNHztWnEgFRooZUBiZjiLJnvfoP9oQ&amp;ust=1371470217065915"/>
          <p:cNvSpPr>
            <a:spLocks noChangeAspect="1" noChangeArrowheads="1"/>
          </p:cNvSpPr>
          <p:nvPr/>
        </p:nvSpPr>
        <p:spPr bwMode="auto">
          <a:xfrm>
            <a:off x="2286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10" descr="http://www.google.co.kr/url?sa=i&amp;source=images&amp;cd=&amp;docid=PIxiFWwqVFNn4M&amp;tbnid=jmbOsIDISOiJ9M:&amp;ved=0CAUQjBwwAA&amp;url=http%3A%2F%2Fusers-phys.au.dk%2Fphilip%2Fpictures%2Fsurface_science%2Ffig7_18a.gif&amp;ei=CKi9UZXrPOuhiAf-xYA4&amp;psig=AFQjCNHztWnEgFRooZUBiZjiLJnvfoP9oQ&amp;ust=1371470217065915"/>
          <p:cNvSpPr>
            <a:spLocks noChangeAspect="1" noChangeArrowheads="1"/>
          </p:cNvSpPr>
          <p:nvPr/>
        </p:nvSpPr>
        <p:spPr bwMode="auto">
          <a:xfrm>
            <a:off x="3810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30" name="Picture 6" descr="http://www-hrem.msm.cam.ac.uk/people/loudon/C_48_labe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4"/>
            <a:ext cx="2232248" cy="223224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220072" y="6025073"/>
            <a:ext cx="2238390" cy="577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050" b="1" dirty="0" smtClean="0"/>
              <a:t>Lorentz Microscopy Visualization of Distributed Vortices on BSCCO </a:t>
            </a:r>
            <a:endParaRPr lang="ko-KR" altLang="en-US" sz="1050" dirty="0"/>
          </a:p>
        </p:txBody>
      </p:sp>
      <p:grpSp>
        <p:nvGrpSpPr>
          <p:cNvPr id="15" name="그룹 13"/>
          <p:cNvGrpSpPr/>
          <p:nvPr/>
        </p:nvGrpSpPr>
        <p:grpSpPr>
          <a:xfrm>
            <a:off x="6516216" y="1502884"/>
            <a:ext cx="792088" cy="836280"/>
            <a:chOff x="6516216" y="2364688"/>
            <a:chExt cx="792088" cy="836280"/>
          </a:xfrm>
          <a:solidFill>
            <a:srgbClr val="C00000"/>
          </a:solidFill>
        </p:grpSpPr>
        <p:sp>
          <p:nvSpPr>
            <p:cNvPr id="13" name="타원 12"/>
            <p:cNvSpPr/>
            <p:nvPr/>
          </p:nvSpPr>
          <p:spPr>
            <a:xfrm>
              <a:off x="6516216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/>
            <p:cNvSpPr/>
            <p:nvPr/>
          </p:nvSpPr>
          <p:spPr>
            <a:xfrm>
              <a:off x="6804248" y="2364688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/>
            <p:cNvSpPr/>
            <p:nvPr/>
          </p:nvSpPr>
          <p:spPr>
            <a:xfrm>
              <a:off x="7092280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6804248" y="269272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/>
            <p:cNvSpPr/>
            <p:nvPr/>
          </p:nvSpPr>
          <p:spPr>
            <a:xfrm>
              <a:off x="6516216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타원 21"/>
            <p:cNvSpPr/>
            <p:nvPr/>
          </p:nvSpPr>
          <p:spPr>
            <a:xfrm>
              <a:off x="7092280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/>
            <p:cNvSpPr/>
            <p:nvPr/>
          </p:nvSpPr>
          <p:spPr>
            <a:xfrm>
              <a:off x="6804248" y="2984944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24"/>
          <p:cNvGrpSpPr/>
          <p:nvPr/>
        </p:nvGrpSpPr>
        <p:grpSpPr>
          <a:xfrm>
            <a:off x="2051720" y="1412776"/>
            <a:ext cx="792088" cy="836280"/>
            <a:chOff x="6516216" y="2364688"/>
            <a:chExt cx="792088" cy="836280"/>
          </a:xfrm>
          <a:solidFill>
            <a:srgbClr val="C00000"/>
          </a:solidFill>
        </p:grpSpPr>
        <p:sp>
          <p:nvSpPr>
            <p:cNvPr id="26" name="타원 25"/>
            <p:cNvSpPr/>
            <p:nvPr/>
          </p:nvSpPr>
          <p:spPr>
            <a:xfrm>
              <a:off x="6516216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/>
            <p:cNvSpPr/>
            <p:nvPr/>
          </p:nvSpPr>
          <p:spPr>
            <a:xfrm>
              <a:off x="6804248" y="2364688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7092280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6804248" y="269272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6516216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7092280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/>
            <p:cNvSpPr/>
            <p:nvPr/>
          </p:nvSpPr>
          <p:spPr>
            <a:xfrm>
              <a:off x="6804248" y="2984944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32"/>
          <p:cNvGrpSpPr/>
          <p:nvPr/>
        </p:nvGrpSpPr>
        <p:grpSpPr>
          <a:xfrm>
            <a:off x="4283968" y="1430680"/>
            <a:ext cx="792088" cy="836280"/>
            <a:chOff x="6516216" y="2364688"/>
            <a:chExt cx="792088" cy="836280"/>
          </a:xfrm>
          <a:solidFill>
            <a:srgbClr val="C00000"/>
          </a:solidFill>
        </p:grpSpPr>
        <p:sp>
          <p:nvSpPr>
            <p:cNvPr id="34" name="타원 33"/>
            <p:cNvSpPr/>
            <p:nvPr/>
          </p:nvSpPr>
          <p:spPr>
            <a:xfrm>
              <a:off x="6516216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6804248" y="2364688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7092280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6804248" y="269272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/>
            <p:cNvSpPr/>
            <p:nvPr/>
          </p:nvSpPr>
          <p:spPr>
            <a:xfrm>
              <a:off x="6516216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/>
            <p:cNvSpPr/>
            <p:nvPr/>
          </p:nvSpPr>
          <p:spPr>
            <a:xfrm>
              <a:off x="7092280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6804248" y="2984944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40"/>
          <p:cNvGrpSpPr/>
          <p:nvPr/>
        </p:nvGrpSpPr>
        <p:grpSpPr>
          <a:xfrm>
            <a:off x="3131840" y="3215268"/>
            <a:ext cx="792088" cy="836280"/>
            <a:chOff x="6516216" y="2364688"/>
            <a:chExt cx="792088" cy="836280"/>
          </a:xfrm>
          <a:solidFill>
            <a:srgbClr val="C00000"/>
          </a:solidFill>
        </p:grpSpPr>
        <p:sp>
          <p:nvSpPr>
            <p:cNvPr id="42" name="타원 41"/>
            <p:cNvSpPr/>
            <p:nvPr/>
          </p:nvSpPr>
          <p:spPr>
            <a:xfrm>
              <a:off x="6516216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6804248" y="2364688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타원 43"/>
            <p:cNvSpPr/>
            <p:nvPr/>
          </p:nvSpPr>
          <p:spPr>
            <a:xfrm>
              <a:off x="7092280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타원 44"/>
            <p:cNvSpPr/>
            <p:nvPr/>
          </p:nvSpPr>
          <p:spPr>
            <a:xfrm>
              <a:off x="6804248" y="269272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/>
            <p:cNvSpPr/>
            <p:nvPr/>
          </p:nvSpPr>
          <p:spPr>
            <a:xfrm>
              <a:off x="6516216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타원 46"/>
            <p:cNvSpPr/>
            <p:nvPr/>
          </p:nvSpPr>
          <p:spPr>
            <a:xfrm>
              <a:off x="7092280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타원 47"/>
            <p:cNvSpPr/>
            <p:nvPr/>
          </p:nvSpPr>
          <p:spPr>
            <a:xfrm>
              <a:off x="6804248" y="2984944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48"/>
          <p:cNvGrpSpPr/>
          <p:nvPr/>
        </p:nvGrpSpPr>
        <p:grpSpPr>
          <a:xfrm>
            <a:off x="5436096" y="3215268"/>
            <a:ext cx="792088" cy="836280"/>
            <a:chOff x="6516216" y="2364688"/>
            <a:chExt cx="792088" cy="836280"/>
          </a:xfrm>
          <a:solidFill>
            <a:srgbClr val="C00000"/>
          </a:solidFill>
        </p:grpSpPr>
        <p:sp>
          <p:nvSpPr>
            <p:cNvPr id="50" name="타원 49"/>
            <p:cNvSpPr/>
            <p:nvPr/>
          </p:nvSpPr>
          <p:spPr>
            <a:xfrm>
              <a:off x="6516216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타원 50"/>
            <p:cNvSpPr/>
            <p:nvPr/>
          </p:nvSpPr>
          <p:spPr>
            <a:xfrm>
              <a:off x="6804248" y="2364688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타원 51"/>
            <p:cNvSpPr/>
            <p:nvPr/>
          </p:nvSpPr>
          <p:spPr>
            <a:xfrm>
              <a:off x="7092280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타원 52"/>
            <p:cNvSpPr/>
            <p:nvPr/>
          </p:nvSpPr>
          <p:spPr>
            <a:xfrm>
              <a:off x="6804248" y="269272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타원 53"/>
            <p:cNvSpPr/>
            <p:nvPr/>
          </p:nvSpPr>
          <p:spPr>
            <a:xfrm>
              <a:off x="6516216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타원 54"/>
            <p:cNvSpPr/>
            <p:nvPr/>
          </p:nvSpPr>
          <p:spPr>
            <a:xfrm>
              <a:off x="7092280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/>
            <p:cNvSpPr/>
            <p:nvPr/>
          </p:nvSpPr>
          <p:spPr>
            <a:xfrm>
              <a:off x="6804248" y="2984944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" name="그룹 56"/>
          <p:cNvGrpSpPr/>
          <p:nvPr/>
        </p:nvGrpSpPr>
        <p:grpSpPr>
          <a:xfrm>
            <a:off x="7884368" y="3261556"/>
            <a:ext cx="792088" cy="836280"/>
            <a:chOff x="6516216" y="2364688"/>
            <a:chExt cx="792088" cy="836280"/>
          </a:xfrm>
          <a:solidFill>
            <a:srgbClr val="C00000"/>
          </a:solidFill>
        </p:grpSpPr>
        <p:sp>
          <p:nvSpPr>
            <p:cNvPr id="58" name="타원 57"/>
            <p:cNvSpPr/>
            <p:nvPr/>
          </p:nvSpPr>
          <p:spPr>
            <a:xfrm>
              <a:off x="6516216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타원 58"/>
            <p:cNvSpPr/>
            <p:nvPr/>
          </p:nvSpPr>
          <p:spPr>
            <a:xfrm>
              <a:off x="6804248" y="2364688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/>
            <p:cNvSpPr/>
            <p:nvPr/>
          </p:nvSpPr>
          <p:spPr>
            <a:xfrm>
              <a:off x="7092280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/>
            <p:cNvSpPr/>
            <p:nvPr/>
          </p:nvSpPr>
          <p:spPr>
            <a:xfrm>
              <a:off x="6804248" y="269272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타원 61"/>
            <p:cNvSpPr/>
            <p:nvPr/>
          </p:nvSpPr>
          <p:spPr>
            <a:xfrm>
              <a:off x="6516216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타원 62"/>
            <p:cNvSpPr/>
            <p:nvPr/>
          </p:nvSpPr>
          <p:spPr>
            <a:xfrm>
              <a:off x="7092280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타원 63"/>
            <p:cNvSpPr/>
            <p:nvPr/>
          </p:nvSpPr>
          <p:spPr>
            <a:xfrm>
              <a:off x="6804248" y="2984944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1" name="그룹 64"/>
          <p:cNvGrpSpPr/>
          <p:nvPr/>
        </p:nvGrpSpPr>
        <p:grpSpPr>
          <a:xfrm>
            <a:off x="794073" y="3231840"/>
            <a:ext cx="792088" cy="836280"/>
            <a:chOff x="6516216" y="2364688"/>
            <a:chExt cx="792088" cy="836280"/>
          </a:xfrm>
          <a:solidFill>
            <a:srgbClr val="C00000"/>
          </a:solidFill>
        </p:grpSpPr>
        <p:sp>
          <p:nvSpPr>
            <p:cNvPr id="66" name="타원 65"/>
            <p:cNvSpPr/>
            <p:nvPr/>
          </p:nvSpPr>
          <p:spPr>
            <a:xfrm>
              <a:off x="6516216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타원 66"/>
            <p:cNvSpPr/>
            <p:nvPr/>
          </p:nvSpPr>
          <p:spPr>
            <a:xfrm>
              <a:off x="6804248" y="2364688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타원 67"/>
            <p:cNvSpPr/>
            <p:nvPr/>
          </p:nvSpPr>
          <p:spPr>
            <a:xfrm>
              <a:off x="7092280" y="250508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타원 68"/>
            <p:cNvSpPr/>
            <p:nvPr/>
          </p:nvSpPr>
          <p:spPr>
            <a:xfrm>
              <a:off x="6804248" y="2692720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6516216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타원 70"/>
            <p:cNvSpPr/>
            <p:nvPr/>
          </p:nvSpPr>
          <p:spPr>
            <a:xfrm>
              <a:off x="7092280" y="2829116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타원 71"/>
            <p:cNvSpPr/>
            <p:nvPr/>
          </p:nvSpPr>
          <p:spPr>
            <a:xfrm>
              <a:off x="6804248" y="2984944"/>
              <a:ext cx="216024" cy="21602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32" name="Picture 8" descr="http://origin-ars.els-cdn.com/content/image/1-s2.0-S0927024802003641-gr8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736" y="4445675"/>
            <a:ext cx="2742572" cy="214958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직사각형 97"/>
          <p:cNvSpPr/>
          <p:nvPr/>
        </p:nvSpPr>
        <p:spPr>
          <a:xfrm>
            <a:off x="711736" y="6021288"/>
            <a:ext cx="2238390" cy="577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050" b="1" dirty="0" smtClean="0"/>
              <a:t>Special Anodized Alumina Masks are to be used</a:t>
            </a:r>
            <a:br>
              <a:rPr lang="en-US" altLang="ko-KR" sz="1050" b="1" dirty="0" smtClean="0"/>
            </a:br>
            <a:r>
              <a:rPr lang="en-US" altLang="ko-KR" sz="1050" b="1" dirty="0" smtClean="0"/>
              <a:t>for Ion Implantation</a:t>
            </a:r>
            <a:endParaRPr lang="ko-KR" alt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2950126" y="2276872"/>
            <a:ext cx="4172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Idea: Each Ion Implantation Site</a:t>
            </a:r>
            <a:b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Designed to Hold Multiple Vortices </a:t>
            </a:r>
            <a:b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High Field Applications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타원 2"/>
          <p:cNvSpPr/>
          <p:nvPr/>
        </p:nvSpPr>
        <p:spPr>
          <a:xfrm>
            <a:off x="1915199" y="1291245"/>
            <a:ext cx="1042422" cy="10704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/>
          <p:cNvCxnSpPr/>
          <p:nvPr/>
        </p:nvCxnSpPr>
        <p:spPr>
          <a:xfrm flipH="1" flipV="1">
            <a:off x="2627784" y="2183336"/>
            <a:ext cx="327924" cy="3095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타원 96"/>
          <p:cNvSpPr/>
          <p:nvPr/>
        </p:nvSpPr>
        <p:spPr>
          <a:xfrm>
            <a:off x="4158801" y="1306235"/>
            <a:ext cx="1042422" cy="10704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타원 98"/>
          <p:cNvSpPr/>
          <p:nvPr/>
        </p:nvSpPr>
        <p:spPr>
          <a:xfrm>
            <a:off x="6391049" y="1382391"/>
            <a:ext cx="1042422" cy="10704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타원 99"/>
          <p:cNvSpPr/>
          <p:nvPr/>
        </p:nvSpPr>
        <p:spPr>
          <a:xfrm>
            <a:off x="668906" y="3116110"/>
            <a:ext cx="1042422" cy="10704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타원 100"/>
          <p:cNvSpPr/>
          <p:nvPr/>
        </p:nvSpPr>
        <p:spPr>
          <a:xfrm>
            <a:off x="3006673" y="3116110"/>
            <a:ext cx="1042422" cy="10704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타원 101"/>
          <p:cNvSpPr/>
          <p:nvPr/>
        </p:nvSpPr>
        <p:spPr>
          <a:xfrm>
            <a:off x="5310929" y="3116110"/>
            <a:ext cx="1042422" cy="10704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타원 102"/>
          <p:cNvSpPr/>
          <p:nvPr/>
        </p:nvSpPr>
        <p:spPr>
          <a:xfrm>
            <a:off x="7759201" y="3144494"/>
            <a:ext cx="1042422" cy="10704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타원 103"/>
          <p:cNvSpPr/>
          <p:nvPr/>
        </p:nvSpPr>
        <p:spPr>
          <a:xfrm>
            <a:off x="4158801" y="4841814"/>
            <a:ext cx="1042422" cy="10704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861758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182"/>
          </a:xfrm>
        </p:spPr>
        <p:txBody>
          <a:bodyPr/>
          <a:lstStyle/>
          <a:p>
            <a:r>
              <a:rPr lang="en-US" dirty="0" smtClean="0"/>
              <a:t>Axion dark matter plan,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909"/>
            <a:ext cx="9144000" cy="5992091"/>
          </a:xfrm>
        </p:spPr>
        <p:txBody>
          <a:bodyPr/>
          <a:lstStyle/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We have started a development program with KRISS to provide us with (near) quantum noise limited SQUID amplifiers in the 1-10 GHz range.  Evaluate method for higher frequency.  5 year program.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Physical temperature: aiming for 30mK (Q.L.: 50mK at 1GHz).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182"/>
          </a:xfrm>
        </p:spPr>
        <p:txBody>
          <a:bodyPr/>
          <a:lstStyle/>
          <a:p>
            <a:r>
              <a:rPr lang="en-US" dirty="0" smtClean="0"/>
              <a:t>Axion dark matter plan,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909"/>
            <a:ext cx="9144000" cy="5992091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   Large volume for low frequencies (e.g., </a:t>
            </a:r>
            <a:r>
              <a:rPr lang="en-US" dirty="0" err="1" smtClean="0">
                <a:solidFill>
                  <a:srgbClr val="0000FF"/>
                </a:solidFill>
              </a:rPr>
              <a:t>Tokamaks</a:t>
            </a:r>
            <a:r>
              <a:rPr lang="en-US" dirty="0" smtClean="0">
                <a:solidFill>
                  <a:srgbClr val="0000FF"/>
                </a:solidFill>
              </a:rPr>
              <a:t>).  Critical issue is temperature.  Very expensive.  Opportunity for large collaborations.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Content Placeholder 3" descr="TORUS_TM01_R12cm_r6cm_1.44GHz.jpeg"/>
          <p:cNvPicPr>
            <a:picLocks noChangeAspect="1"/>
          </p:cNvPicPr>
          <p:nvPr/>
        </p:nvPicPr>
        <p:blipFill>
          <a:blip r:embed="rId2"/>
          <a:srcRect l="-18187" r="-18187"/>
          <a:stretch>
            <a:fillRect/>
          </a:stretch>
        </p:blipFill>
        <p:spPr bwMode="auto">
          <a:xfrm>
            <a:off x="-343143" y="3111501"/>
            <a:ext cx="6812294" cy="374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okamak_f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474741"/>
            <a:ext cx="3581400" cy="238325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2527300"/>
            <a:ext cx="7213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51B3D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Electric field simulation of a TM010 mode in a toroidal cavity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E51B3D"/>
              </a:solidFill>
              <a:effectLst/>
              <a:uLnTx/>
              <a:uFillTx/>
              <a:latin typeface="+mj-lt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ADMX goals and CAPP plan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039520"/>
            <a:ext cx="8172450" cy="581848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4533900" y="3005667"/>
            <a:ext cx="3393017" cy="1096433"/>
          </a:xfrm>
          <a:prstGeom prst="line">
            <a:avLst/>
          </a:prstGeom>
          <a:ln w="76200" cap="flat" cmpd="sng" algn="ctr">
            <a:solidFill>
              <a:srgbClr val="3366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533900" y="4305300"/>
            <a:ext cx="3403600" cy="1079500"/>
          </a:xfrm>
          <a:prstGeom prst="line">
            <a:avLst/>
          </a:prstGeom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852583" y="4648200"/>
            <a:ext cx="2072217" cy="654050"/>
          </a:xfrm>
          <a:prstGeom prst="line">
            <a:avLst/>
          </a:prstGeom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529667" y="3526367"/>
            <a:ext cx="3412067" cy="1119716"/>
          </a:xfrm>
          <a:prstGeom prst="line">
            <a:avLst/>
          </a:prstGeom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68464" y="2317750"/>
            <a:ext cx="954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Current </a:t>
            </a:r>
          </a:p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plan, </a:t>
            </a:r>
          </a:p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low T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07662" y="329565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B-field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5046" y="4040717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High-Q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5046" y="4453467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B-field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Muon g-2 experiment: Best challenge to the Standard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4601"/>
            <a:ext cx="8229600" cy="1714500"/>
          </a:xfrm>
        </p:spPr>
        <p:txBody>
          <a:bodyPr/>
          <a:lstStyle/>
          <a:p>
            <a:r>
              <a:rPr lang="en-US" dirty="0" smtClean="0">
                <a:solidFill>
                  <a:srgbClr val="E51B3D"/>
                </a:solidFill>
              </a:rPr>
              <a:t>E821 at BNL: 1997-2004</a:t>
            </a:r>
          </a:p>
          <a:p>
            <a:r>
              <a:rPr lang="en-US" dirty="0" smtClean="0">
                <a:solidFill>
                  <a:srgbClr val="E51B3D"/>
                </a:solidFill>
              </a:rPr>
              <a:t>E969 at FNAL: first data in 2017</a:t>
            </a:r>
            <a:endParaRPr lang="en-US" dirty="0">
              <a:solidFill>
                <a:srgbClr val="E51B3D"/>
              </a:solidFill>
            </a:endParaRPr>
          </a:p>
        </p:txBody>
      </p:sp>
      <p:pic>
        <p:nvPicPr>
          <p:cNvPr id="4" name="Picture 3" descr="SourceofMu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0015"/>
            <a:ext cx="9144000" cy="45379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08100"/>
          </a:xfrm>
        </p:spPr>
        <p:txBody>
          <a:bodyPr/>
          <a:lstStyle/>
          <a:p>
            <a:r>
              <a:rPr lang="en-US" dirty="0" smtClean="0"/>
              <a:t>Proton EDM experiment in storage rings: Best hadronic EDM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1"/>
            <a:ext cx="8229600" cy="838199"/>
          </a:xfrm>
        </p:spPr>
        <p:txBody>
          <a:bodyPr/>
          <a:lstStyle/>
          <a:p>
            <a:r>
              <a:rPr lang="en-US" dirty="0" smtClean="0">
                <a:solidFill>
                  <a:srgbClr val="E51B3D"/>
                </a:solidFill>
              </a:rPr>
              <a:t>First goal: 10</a:t>
            </a:r>
            <a:r>
              <a:rPr lang="en-US" baseline="30000" dirty="0" smtClean="0">
                <a:solidFill>
                  <a:srgbClr val="E51B3D"/>
                </a:solidFill>
              </a:rPr>
              <a:t>-29 </a:t>
            </a:r>
            <a:r>
              <a:rPr lang="en-US" i="1" dirty="0" err="1" smtClean="0">
                <a:solidFill>
                  <a:srgbClr val="E51B3D"/>
                </a:solidFill>
              </a:rPr>
              <a:t>e</a:t>
            </a:r>
            <a:r>
              <a:rPr lang="en-US" dirty="0" smtClean="0">
                <a:solidFill>
                  <a:srgbClr val="E51B3D"/>
                </a:solidFill>
              </a:rPr>
              <a:t>-cm.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5220"/>
            <a:ext cx="6997700" cy="4872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46800" y="5384800"/>
            <a:ext cx="2762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Breakthrough: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Statistics!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Visit Korea with your Physics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5101"/>
            <a:ext cx="9144000" cy="49911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Send us an email when you want to visit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Write down what you want to work 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Develop your ideas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Come and do your experiment (you as PI)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   (Leading to eventual publishable results)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Incentives for teaching Nuclear/Particle Physics/Cosmology at KAIST (need at least six months warning to setup course).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Need large collaboration for toroidal cavity…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6604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3900"/>
            <a:ext cx="9144000" cy="61341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Axion dark matter experiments are closing in. CAPP can have a significant role in probing the axion mass range 1-100 </a:t>
            </a:r>
            <a:r>
              <a:rPr lang="en-US" dirty="0" err="1" smtClean="0">
                <a:solidFill>
                  <a:srgbClr val="0000FF"/>
                </a:solidFill>
              </a:rPr>
              <a:t>μeV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Proton EDM: Probe EW-Baryogenesis, high-mass scale New Physics up to ~10</a:t>
            </a:r>
            <a:r>
              <a:rPr lang="en-US" baseline="30000" dirty="0" smtClean="0">
                <a:solidFill>
                  <a:srgbClr val="0000FF"/>
                </a:solidFill>
              </a:rPr>
              <a:t>3 </a:t>
            </a:r>
            <a:r>
              <a:rPr lang="en-US" dirty="0" smtClean="0">
                <a:solidFill>
                  <a:srgbClr val="0000FF"/>
                </a:solidFill>
              </a:rPr>
              <a:t>TeV.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Two of the most important physics questions today: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) What is the Dark Matter? 2) Probe the matter-antimatter asymmetry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mystery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1"/>
            <a:ext cx="8382000" cy="914400"/>
          </a:xfrm>
        </p:spPr>
        <p:txBody>
          <a:bodyPr/>
          <a:lstStyle/>
          <a:p>
            <a:r>
              <a:rPr lang="en-US" sz="2800" dirty="0" smtClean="0"/>
              <a:t>New record field, 16 T, for solenoid wound with YBCO High </a:t>
            </a:r>
            <a:r>
              <a:rPr lang="en-US" sz="2800" i="1" dirty="0" smtClean="0">
                <a:solidFill>
                  <a:srgbClr val="00823B"/>
                </a:solidFill>
              </a:rPr>
              <a:t>Field</a:t>
            </a:r>
            <a:r>
              <a:rPr lang="en-US" sz="2800" dirty="0" smtClean="0"/>
              <a:t> Superconductor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7620000" cy="2743200"/>
          </a:xfrm>
        </p:spPr>
        <p:txBody>
          <a:bodyPr/>
          <a:lstStyle/>
          <a:p>
            <a:r>
              <a:rPr lang="en-US" sz="2000" dirty="0" smtClean="0"/>
              <a:t>High </a:t>
            </a:r>
            <a:r>
              <a:rPr lang="en-US" sz="2000" i="1" dirty="0" smtClean="0">
                <a:solidFill>
                  <a:srgbClr val="00823B"/>
                </a:solidFill>
              </a:rPr>
              <a:t>Field</a:t>
            </a:r>
            <a:r>
              <a:rPr lang="en-US" sz="2000" dirty="0" smtClean="0"/>
              <a:t> Superconductor =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High Temperature Superconductor at 4 K (not 77 K)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Previous record:  10 T</a:t>
            </a:r>
          </a:p>
          <a:p>
            <a:r>
              <a:rPr lang="en-US" sz="2000" dirty="0" smtClean="0">
                <a:solidFill>
                  <a:srgbClr val="042B7F"/>
                </a:solidFill>
              </a:rPr>
              <a:t>YBCO tape: 0.1 mm x 4-12 mm 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OHEP SBIR with Particle Beam Lasers, BNL as subcontractor (2 Phase IIs, 1 Phase I) – YBCO vendor: </a:t>
            </a:r>
            <a:r>
              <a:rPr lang="en-US" sz="2000" dirty="0" err="1" smtClean="0">
                <a:solidFill>
                  <a:srgbClr val="7030A0"/>
                </a:solidFill>
              </a:rPr>
              <a:t>SuperPower</a:t>
            </a:r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dirty="0" smtClean="0">
                <a:solidFill>
                  <a:srgbClr val="042B7F"/>
                </a:solidFill>
              </a:rPr>
              <a:t>Full program: 3 nested coils, can test full set to ~ 40 T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2" descr="E:\sbir-sttr\PBL\photos\IMG_0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991124"/>
            <a:ext cx="3200400" cy="23909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24400" y="4524866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 = 285 A</a:t>
            </a:r>
          </a:p>
          <a:p>
            <a:r>
              <a:rPr lang="en-US" sz="2000" dirty="0" smtClean="0"/>
              <a:t>id = 25 mm, od 91 mm</a:t>
            </a:r>
          </a:p>
          <a:p>
            <a:r>
              <a:rPr lang="en-US" sz="2000" dirty="0" smtClean="0"/>
              <a:t>700 m tape</a:t>
            </a:r>
          </a:p>
          <a:p>
            <a:r>
              <a:rPr lang="en-US" sz="2000" dirty="0" smtClean="0"/>
              <a:t>Did not quench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02913" y="6396335"/>
            <a:ext cx="564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51B3D"/>
                </a:solidFill>
              </a:rPr>
              <a:t>R&amp;D program at BNL, from P. Wanderer</a:t>
            </a:r>
            <a:endParaRPr lang="en-US" sz="2400" dirty="0">
              <a:solidFill>
                <a:srgbClr val="E51B3D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02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4900"/>
            <a:ext cx="9144000" cy="57531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Recent (CAPP axion-dark matter group, 2014)</a:t>
            </a:r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/>
          <a:lstStyle/>
          <a:p>
            <a:r>
              <a:rPr lang="en-US" u="sng" dirty="0" smtClean="0"/>
              <a:t>Axion dark matter hunters</a:t>
            </a:r>
            <a:endParaRPr lang="en-US" u="sng" dirty="0"/>
          </a:p>
        </p:txBody>
      </p:sp>
      <p:pic>
        <p:nvPicPr>
          <p:cNvPr id="7" name="Picture 6" descr="CAPP Photo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4489"/>
            <a:ext cx="4698234" cy="4683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3636" y="2239819"/>
            <a:ext cx="4281265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Hired two more Research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Fellows and more are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joining soon…</a:t>
            </a:r>
          </a:p>
          <a:p>
            <a:endParaRPr lang="en-US" sz="2800" dirty="0" smtClean="0">
              <a:solidFill>
                <a:srgbClr val="000090"/>
              </a:solidFill>
            </a:endParaRPr>
          </a:p>
          <a:p>
            <a:r>
              <a:rPr lang="en-US" sz="2800" dirty="0" smtClean="0">
                <a:solidFill>
                  <a:srgbClr val="000090"/>
                </a:solidFill>
              </a:rPr>
              <a:t>Our ambition: Two theory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positions plus post docs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in cosmology/dark matter 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40854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CAPP’s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 space at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KAIST (CAPP is a “green-field” center)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4314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679" r="-21679"/>
          <a:stretch>
            <a:fillRect/>
          </a:stretch>
        </p:blipFill>
        <p:spPr>
          <a:xfrm>
            <a:off x="-280211" y="1600200"/>
            <a:ext cx="10091434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C7186C-EE55-44D9-8D67-B19B2E88EE89}" type="slidenum">
              <a:rPr lang="en-US" altLang="ko-KR" smtClean="0"/>
              <a:pPr>
                <a:defRPr/>
              </a:pPr>
              <a:t>4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Fundamental Symmetries</a:t>
            </a:r>
          </a:p>
        </p:txBody>
      </p:sp>
      <p:sp>
        <p:nvSpPr>
          <p:cNvPr id="26627" name="Content Placeholder 7"/>
          <p:cNvSpPr>
            <a:spLocks noGrp="1"/>
          </p:cNvSpPr>
          <p:nvPr>
            <p:ph idx="1"/>
          </p:nvPr>
        </p:nvSpPr>
        <p:spPr>
          <a:xfrm>
            <a:off x="169863" y="1809750"/>
            <a:ext cx="8809037" cy="316547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P-parity: </a:t>
            </a:r>
            <a:r>
              <a:rPr lang="el-GR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Symmetry over </a:t>
            </a:r>
            <a:r>
              <a:rPr lang="en-US" dirty="0" smtClean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mirror reflection</a:t>
            </a:r>
            <a:endParaRPr lang="el-GR" dirty="0" smtClean="0">
              <a:solidFill>
                <a:srgbClr val="000099"/>
              </a:solidFill>
              <a:ea typeface="ＭＳ Ｐゴシック" charset="-128"/>
              <a:cs typeface="ＭＳ Ｐゴシック" charset="-128"/>
            </a:endParaRPr>
          </a:p>
          <a:p>
            <a:endParaRPr lang="el-GR" dirty="0">
              <a:ea typeface="ＭＳ Ｐゴシック" charset="-128"/>
              <a:cs typeface="ＭＳ Ｐゴシック" charset="-128"/>
            </a:endParaRPr>
          </a:p>
          <a:p>
            <a:r>
              <a:rPr 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C-charge:</a:t>
            </a:r>
            <a:r>
              <a:rPr lang="el-GR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Symmetry of particles/anti-particles</a:t>
            </a:r>
            <a:endParaRPr lang="el-GR" dirty="0">
              <a:solidFill>
                <a:srgbClr val="000099"/>
              </a:solidFill>
              <a:ea typeface="ＭＳ Ｐゴシック" charset="-128"/>
              <a:cs typeface="ＭＳ Ｐゴシック" charset="-128"/>
            </a:endParaRPr>
          </a:p>
          <a:p>
            <a:endParaRPr lang="el-GR" dirty="0">
              <a:ea typeface="ＭＳ Ｐゴシック" charset="-128"/>
              <a:cs typeface="ＭＳ Ｐゴシック" charset="-128"/>
            </a:endParaRPr>
          </a:p>
          <a:p>
            <a:r>
              <a:rPr 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T-time:</a:t>
            </a:r>
            <a:r>
              <a:rPr lang="en-US" dirty="0">
                <a:ea typeface="ＭＳ Ｐゴシック" charset="-128"/>
                <a:cs typeface="ＭＳ Ｐゴシック" charset="-128"/>
              </a:rPr>
              <a:t>     </a:t>
            </a:r>
            <a:r>
              <a:rPr lang="en-US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Symmetry over direction of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900" y="5435600"/>
            <a:ext cx="8173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Fundamental symmetries guide the theories describing the </a:t>
            </a:r>
          </a:p>
          <a:p>
            <a:r>
              <a:rPr lang="en-US" sz="2400" dirty="0" smtClean="0"/>
              <a:t>particle interactions and our world.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E51B3D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3600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lectric </a:t>
            </a:r>
            <a:r>
              <a:rPr lang="en-US" sz="3600" dirty="0">
                <a:solidFill>
                  <a:srgbClr val="E51B3D"/>
                </a:solidFill>
                <a:ea typeface="ＭＳ Ｐゴシック" charset="-128"/>
                <a:cs typeface="ＭＳ Ｐゴシック" charset="-128"/>
              </a:rPr>
              <a:t>D</a:t>
            </a:r>
            <a:r>
              <a:rPr lang="en-US" sz="3600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ipole </a:t>
            </a:r>
            <a:r>
              <a:rPr lang="en-US" sz="3600" dirty="0" smtClean="0">
                <a:solidFill>
                  <a:srgbClr val="E51B3D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sz="3600" dirty="0" smtClean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oments (  ): </a:t>
            </a:r>
            <a:r>
              <a:rPr lang="en-US" sz="3600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P and T-violating when </a:t>
            </a:r>
            <a:r>
              <a:rPr lang="en-US" sz="3600" i="1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dirty="0" smtClean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  is parallel </a:t>
            </a:r>
            <a:r>
              <a:rPr lang="en-US" sz="3600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to </a:t>
            </a:r>
            <a:r>
              <a:rPr lang="en-US" sz="3600" dirty="0" smtClean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spin   .</a:t>
            </a:r>
            <a:endParaRPr lang="en-US" sz="3600" dirty="0">
              <a:solidFill>
                <a:srgbClr val="00009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9" name="Picture 5" descr="txp_fig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438525" y="1227138"/>
            <a:ext cx="4202113" cy="585787"/>
          </a:xfrm>
          <a:noFill/>
        </p:spPr>
      </p:pic>
      <p:pic>
        <p:nvPicPr>
          <p:cNvPr id="103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88" y="1990725"/>
            <a:ext cx="4371975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910013" y="500063"/>
          <a:ext cx="422275" cy="650875"/>
        </p:xfrm>
        <a:graphic>
          <a:graphicData uri="http://schemas.openxmlformats.org/presentationml/2006/ole">
            <p:oleObj spid="_x0000_s1157122" name="Equation" r:id="rId8" imgW="139680" imgH="215640" progId="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17500" y="2073275"/>
          <a:ext cx="2232025" cy="2084388"/>
        </p:xfrm>
        <a:graphic>
          <a:graphicData uri="http://schemas.openxmlformats.org/presentationml/2006/ole">
            <p:oleObj spid="_x0000_s1157123" name="Equation" r:id="rId9" imgW="952200" imgH="888840" progId="">
              <p:embed/>
            </p:oleObj>
          </a:graphicData>
        </a:graphic>
      </p:graphicFrame>
      <p:sp>
        <p:nvSpPr>
          <p:cNvPr id="7" name="TextBox 56"/>
          <p:cNvSpPr txBox="1">
            <a:spLocks noChangeArrowheads="1"/>
          </p:cNvSpPr>
          <p:nvPr/>
        </p:nvSpPr>
        <p:spPr bwMode="auto">
          <a:xfrm>
            <a:off x="0" y="4611231"/>
            <a:ext cx="914399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The Magnetic Dipole Moments of particles with spin are allowed in physics and are observed to be large.  The EDMs violate both P and T-symmetries and are found, so far, to be compatible with zero.  From CPT symmetry conservation, T-violation means CP-violation as well.</a:t>
            </a:r>
          </a:p>
        </p:txBody>
      </p:sp>
      <p:graphicFrame>
        <p:nvGraphicFramePr>
          <p:cNvPr id="1157126" name="Object 2"/>
          <p:cNvGraphicFramePr>
            <a:graphicFrameLocks noChangeAspect="1"/>
          </p:cNvGraphicFramePr>
          <p:nvPr/>
        </p:nvGraphicFramePr>
        <p:xfrm>
          <a:off x="5903913" y="0"/>
          <a:ext cx="422275" cy="650875"/>
        </p:xfrm>
        <a:graphic>
          <a:graphicData uri="http://schemas.openxmlformats.org/presentationml/2006/ole">
            <p:oleObj spid="_x0000_s1157126" name="Equation" r:id="rId10" imgW="139680" imgH="215640" progId="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785100" y="641350"/>
          <a:ext cx="381000" cy="387350"/>
        </p:xfrm>
        <a:graphic>
          <a:graphicData uri="http://schemas.openxmlformats.org/presentationml/2006/ole">
            <p:oleObj spid="_x0000_s1157127" name="Equation" r:id="rId11" imgW="101600" imgH="139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4000" u="sng" dirty="0" smtClean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Strong CP-problem and neutron EDM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144030" y="3886778"/>
          <a:ext cx="6054725" cy="784225"/>
        </p:xfrm>
        <a:graphic>
          <a:graphicData uri="http://schemas.openxmlformats.org/presentationml/2006/ole">
            <p:oleObj spid="_x0000_s1972226" name="Equation" r:id="rId4" imgW="2298600" imgH="279360" progId="">
              <p:embed/>
            </p:oleObj>
          </a:graphicData>
        </a:graphic>
      </p:graphicFrame>
      <p:sp>
        <p:nvSpPr>
          <p:cNvPr id="498697" name="Text Box 9"/>
          <p:cNvSpPr txBox="1">
            <a:spLocks noChangeArrowheads="1"/>
          </p:cNvSpPr>
          <p:nvPr/>
        </p:nvSpPr>
        <p:spPr bwMode="auto">
          <a:xfrm>
            <a:off x="193675" y="2336800"/>
            <a:ext cx="63686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Dimensional analysis (naïve) </a:t>
            </a:r>
            <a:r>
              <a:rPr lang="en-US" dirty="0">
                <a:solidFill>
                  <a:srgbClr val="000099"/>
                </a:solidFill>
              </a:rPr>
              <a:t>estimation of the neutron EDM:</a:t>
            </a:r>
          </a:p>
        </p:txBody>
      </p:sp>
      <p:graphicFrame>
        <p:nvGraphicFramePr>
          <p:cNvPr id="498698" name="Object 4"/>
          <p:cNvGraphicFramePr>
            <a:graphicFrameLocks noChangeAspect="1"/>
          </p:cNvGraphicFramePr>
          <p:nvPr/>
        </p:nvGraphicFramePr>
        <p:xfrm>
          <a:off x="127000" y="2693988"/>
          <a:ext cx="8607425" cy="1087437"/>
        </p:xfrm>
        <a:graphic>
          <a:graphicData uri="http://schemas.openxmlformats.org/presentationml/2006/ole">
            <p:oleObj spid="_x0000_s1972227" name="Equation" r:id="rId5" imgW="3517560" imgH="444240" progId="">
              <p:embed/>
            </p:oleObj>
          </a:graphicData>
        </a:graphic>
      </p:graphicFrame>
      <p:sp>
        <p:nvSpPr>
          <p:cNvPr id="498699" name="Text Box 11"/>
          <p:cNvSpPr txBox="1">
            <a:spLocks noChangeArrowheads="1"/>
          </p:cNvSpPr>
          <p:nvPr/>
        </p:nvSpPr>
        <p:spPr bwMode="auto">
          <a:xfrm>
            <a:off x="6470650" y="3700895"/>
            <a:ext cx="26733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dirty="0">
                <a:solidFill>
                  <a:srgbClr val="000099"/>
                </a:solidFill>
              </a:rPr>
              <a:t>M. </a:t>
            </a:r>
            <a:r>
              <a:rPr lang="en-US" dirty="0" err="1">
                <a:solidFill>
                  <a:srgbClr val="000099"/>
                </a:solidFill>
              </a:rPr>
              <a:t>Pospelov</a:t>
            </a:r>
            <a:r>
              <a:rPr lang="en-US" dirty="0">
                <a:solidFill>
                  <a:srgbClr val="000099"/>
                </a:solidFill>
              </a:rPr>
              <a:t>,</a:t>
            </a:r>
          </a:p>
          <a:p>
            <a:pPr marL="457200" indent="-457200"/>
            <a:r>
              <a:rPr lang="en-US" dirty="0">
                <a:solidFill>
                  <a:srgbClr val="000099"/>
                </a:solidFill>
              </a:rPr>
              <a:t>A. Ritz, Ann. Phys.</a:t>
            </a:r>
          </a:p>
          <a:p>
            <a:pPr marL="457200" indent="-457200"/>
            <a:r>
              <a:rPr lang="en-US" dirty="0">
                <a:solidFill>
                  <a:srgbClr val="000099"/>
                </a:solidFill>
              </a:rPr>
              <a:t>318 (2005) 119.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179638" y="984250"/>
            <a:ext cx="3298825" cy="1344613"/>
            <a:chOff x="1373" y="620"/>
            <a:chExt cx="2078" cy="847"/>
          </a:xfrm>
        </p:grpSpPr>
        <p:graphicFrame>
          <p:nvGraphicFramePr>
            <p:cNvPr id="162821" name="Object 5"/>
            <p:cNvGraphicFramePr>
              <a:graphicFrameLocks noChangeAspect="1"/>
            </p:cNvGraphicFramePr>
            <p:nvPr/>
          </p:nvGraphicFramePr>
          <p:xfrm>
            <a:off x="1373" y="620"/>
            <a:ext cx="2078" cy="847"/>
          </p:xfrm>
          <a:graphic>
            <a:graphicData uri="http://schemas.openxmlformats.org/presentationml/2006/ole">
              <p:oleObj spid="_x0000_s1972228" name="Equation" r:id="rId6" imgW="965160" imgH="393480" progId="">
                <p:embed/>
              </p:oleObj>
            </a:graphicData>
          </a:graphic>
        </p:graphicFrame>
        <p:sp>
          <p:nvSpPr>
            <p:cNvPr id="162828" name="Line 8"/>
            <p:cNvSpPr>
              <a:spLocks noChangeShapeType="1"/>
            </p:cNvSpPr>
            <p:nvPr/>
          </p:nvSpPr>
          <p:spPr bwMode="auto">
            <a:xfrm flipH="1">
              <a:off x="1584" y="1086"/>
              <a:ext cx="258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2827" name="TextBox 15"/>
          <p:cNvSpPr txBox="1">
            <a:spLocks noChangeArrowheads="1"/>
          </p:cNvSpPr>
          <p:nvPr/>
        </p:nvSpPr>
        <p:spPr bwMode="auto">
          <a:xfrm>
            <a:off x="5054600" y="1104900"/>
            <a:ext cx="4016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4">
                    <a:lumMod val="10000"/>
                  </a:schemeClr>
                </a:solidFill>
              </a:rPr>
              <a:t>~</a:t>
            </a:r>
          </a:p>
        </p:txBody>
      </p:sp>
      <p:pic>
        <p:nvPicPr>
          <p:cNvPr id="13" name="Picture 12" descr="525px-Quark_structure_neutron.sv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700" y="800100"/>
            <a:ext cx="1784350" cy="178435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rot="5400000">
            <a:off x="7334250" y="1695450"/>
            <a:ext cx="1295400" cy="12700"/>
          </a:xfrm>
          <a:prstGeom prst="straightConnector1">
            <a:avLst/>
          </a:prstGeom>
          <a:ln w="28575" cap="flat" cmpd="sng" algn="ctr">
            <a:solidFill>
              <a:srgbClr val="E51B3D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62900" y="1435100"/>
            <a:ext cx="992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E51B3D"/>
                </a:solidFill>
              </a:rPr>
              <a:t>~1fm</a:t>
            </a:r>
            <a:endParaRPr lang="en-US" sz="2800" dirty="0">
              <a:solidFill>
                <a:srgbClr val="E51B3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5753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 simple terms:  the theory of strong interactions demands a large neutron EDM.  Experiments show it is ~9-10 orders of magnitude less!  WHY?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229754" y="4747491"/>
          <a:ext cx="6802864" cy="598054"/>
        </p:xfrm>
        <a:graphic>
          <a:graphicData uri="http://schemas.openxmlformats.org/presentationml/2006/ole">
            <p:oleObj spid="_x0000_s1972229" name="Equation" r:id="rId8" imgW="23114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9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Solution to Strong CP-problem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1300"/>
            <a:ext cx="9144000" cy="53467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Peccei-Quinn: θ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QCD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is a dynamical variable (1977),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a(x)/f</a:t>
            </a:r>
            <a:r>
              <a:rPr lang="en-US" i="1" baseline="-25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 It roles to zero naturally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Wilczek and Weinberg: axion particle (1977)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J.E. Kim: Hadronic axions (1979)</a:t>
            </a:r>
          </a:p>
          <a:p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Axions: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pseudoscalars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</a:p>
          <a:p>
            <a:pPr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permeating all space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4229100"/>
            <a:ext cx="3251200" cy="26289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08050" y="5543550"/>
          <a:ext cx="4701886" cy="1149350"/>
        </p:xfrm>
        <a:graphic>
          <a:graphicData uri="http://schemas.openxmlformats.org/presentationml/2006/ole">
            <p:oleObj spid="_x0000_s1881090" name="Equation" r:id="rId4" imgW="17145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CP-problem: level of pool table to &lt;1 </a:t>
            </a:r>
            <a:r>
              <a:rPr lang="en-US" dirty="0" err="1" smtClean="0"/>
              <a:t>nrad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1300"/>
            <a:ext cx="9144000" cy="9398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Pool table is too carefully aligned!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5088926" cy="4686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1300" y="5562600"/>
            <a:ext cx="3799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Pool-Table Analogy with Axion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Physics</a:t>
            </a:r>
            <a:r>
              <a:rPr lang="en-US" dirty="0" smtClean="0"/>
              <a:t>, Pierre Sikivie</a:t>
            </a:r>
          </a:p>
          <a:p>
            <a:r>
              <a:rPr lang="en-US" dirty="0" smtClean="0"/>
              <a:t>Physics Today </a:t>
            </a:r>
            <a:r>
              <a:rPr lang="en-US" b="1" dirty="0" smtClean="0"/>
              <a:t>49</a:t>
            </a:r>
            <a:r>
              <a:rPr lang="en-US" dirty="0" smtClean="0"/>
              <a:t>(12), 22 (1996);</a:t>
            </a:r>
          </a:p>
          <a:p>
            <a:r>
              <a:rPr lang="en-US" dirty="0" smtClean="0"/>
              <a:t>http://dx.doi.org/10.1063/1.881573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textcolor{blue}{&#10;${\mathcal H} = - \vec \mu \cdot \vec B - \vec d \cdot \vec E$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79"/>
  <p:tag name="PICTUREFILESIZE" val="11493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textcolor{red}{&#10;$\begin{array}{cccc} &#10; &amp; \vec E &amp; \vec B &amp; \vec \mu \  {\rm or}\   \vec d \\&#10;{\sl P} &amp; - &amp; + &amp; + \\&#10;{\sl C} &amp; - &amp; - &amp; - \\&#10;{\sl T} &amp; + &amp; - &amp; - \\&#10;\end{array}$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67"/>
  <p:tag name="PICTUREFILESIZE" val="23190"/>
</p:tagLst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91024</TotalTime>
  <Words>1406</Words>
  <Application>Microsoft Macintosh PowerPoint</Application>
  <PresentationFormat>On-screen Show (4:3)</PresentationFormat>
  <Paragraphs>158</Paragraphs>
  <Slides>29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Default Design</vt:lpstr>
      <vt:lpstr>Equation</vt:lpstr>
      <vt:lpstr>Center for Axion and Precision Physics</vt:lpstr>
      <vt:lpstr>CAPP’s mission is to seek answers in two of the most important physics questions today:  </vt:lpstr>
      <vt:lpstr>Axion dark matter hunters</vt:lpstr>
      <vt:lpstr>CAPP’s lab space at KAIST (CAPP is a “green-field” center)</vt:lpstr>
      <vt:lpstr>Fundamental Symmetries</vt:lpstr>
      <vt:lpstr>Electric Dipole Moments (  ): P and T-violating when    is parallel to spin   .</vt:lpstr>
      <vt:lpstr>Strong CP-problem and neutron EDM</vt:lpstr>
      <vt:lpstr>Solution to Strong CP-problem</vt:lpstr>
      <vt:lpstr>Strong CP-problem: level of pool table to &lt;1 nrad!</vt:lpstr>
      <vt:lpstr>Peccei-Quinn solution of Strong CP-problem</vt:lpstr>
      <vt:lpstr>Peccei-Quinn solution of Strong CP-problem</vt:lpstr>
      <vt:lpstr>Slide 12</vt:lpstr>
      <vt:lpstr>Dark matter halo model</vt:lpstr>
      <vt:lpstr>P. Sikivie’s method: Axions convert into microwave photons in the presence of a DC magnetic field (Primakov effect)</vt:lpstr>
      <vt:lpstr>Slide 15</vt:lpstr>
      <vt:lpstr>The conversion power on resonance</vt:lpstr>
      <vt:lpstr>(CAPP) Axion dark matter plan, 1</vt:lpstr>
      <vt:lpstr>Slide 18</vt:lpstr>
      <vt:lpstr>Axion dark matter plan, 2</vt:lpstr>
      <vt:lpstr>Improving the quality factor Q</vt:lpstr>
      <vt:lpstr>Proposal of Cryogenic STM Research Group (Jhinhwan Lee/KAIST and YkS, Patent pending) Enhancement of the High Tc Superconductors by Novel Vortex Engineering</vt:lpstr>
      <vt:lpstr>Axion dark matter plan, 3</vt:lpstr>
      <vt:lpstr>Axion dark matter plan, 4</vt:lpstr>
      <vt:lpstr>ADMX goals and CAPP plan</vt:lpstr>
      <vt:lpstr>Muon g-2 experiment: Best challenge to the Standard Model</vt:lpstr>
      <vt:lpstr>Proton EDM experiment in storage rings: Best hadronic EDM method</vt:lpstr>
      <vt:lpstr>Visit Korea with your Physics Ideas</vt:lpstr>
      <vt:lpstr>Summary</vt:lpstr>
      <vt:lpstr>New record field, 16 T, for solenoid wound with YBCO High Field Superconductor</vt:lpstr>
    </vt:vector>
  </TitlesOfParts>
  <Manager/>
  <Company>BNL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EDM Review</dc:title>
  <dc:subject/>
  <dc:creator>Yannis Semertzidis</dc:creator>
  <cp:keywords/>
  <dc:description/>
  <cp:lastModifiedBy>BNL</cp:lastModifiedBy>
  <cp:revision>2151</cp:revision>
  <cp:lastPrinted>2011-03-28T18:27:59Z</cp:lastPrinted>
  <dcterms:created xsi:type="dcterms:W3CDTF">2014-05-09T15:49:08Z</dcterms:created>
  <dcterms:modified xsi:type="dcterms:W3CDTF">2014-05-09T16:02:44Z</dcterms:modified>
  <cp:category/>
</cp:coreProperties>
</file>